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6" r:id="rId1"/>
    <p:sldMasterId id="2147483718" r:id="rId2"/>
    <p:sldMasterId id="2147483742" r:id="rId3"/>
    <p:sldMasterId id="2147483754" r:id="rId4"/>
  </p:sldMasterIdLst>
  <p:notesMasterIdLst>
    <p:notesMasterId r:id="rId107"/>
  </p:notesMasterIdLst>
  <p:sldIdLst>
    <p:sldId id="524" r:id="rId5"/>
    <p:sldId id="256" r:id="rId6"/>
    <p:sldId id="261" r:id="rId7"/>
    <p:sldId id="613" r:id="rId8"/>
    <p:sldId id="523" r:id="rId9"/>
    <p:sldId id="525" r:id="rId10"/>
    <p:sldId id="526" r:id="rId11"/>
    <p:sldId id="527" r:id="rId12"/>
    <p:sldId id="528" r:id="rId13"/>
    <p:sldId id="529" r:id="rId14"/>
    <p:sldId id="530" r:id="rId15"/>
    <p:sldId id="531" r:id="rId16"/>
    <p:sldId id="536" r:id="rId17"/>
    <p:sldId id="532" r:id="rId18"/>
    <p:sldId id="533" r:id="rId19"/>
    <p:sldId id="537" r:id="rId20"/>
    <p:sldId id="538" r:id="rId21"/>
    <p:sldId id="534" r:id="rId22"/>
    <p:sldId id="539" r:id="rId23"/>
    <p:sldId id="578" r:id="rId24"/>
    <p:sldId id="579" r:id="rId25"/>
    <p:sldId id="540" r:id="rId26"/>
    <p:sldId id="535" r:id="rId27"/>
    <p:sldId id="541" r:id="rId28"/>
    <p:sldId id="548" r:id="rId29"/>
    <p:sldId id="549" r:id="rId30"/>
    <p:sldId id="550" r:id="rId31"/>
    <p:sldId id="551" r:id="rId32"/>
    <p:sldId id="552" r:id="rId33"/>
    <p:sldId id="553" r:id="rId34"/>
    <p:sldId id="554" r:id="rId35"/>
    <p:sldId id="555" r:id="rId36"/>
    <p:sldId id="556" r:id="rId37"/>
    <p:sldId id="557" r:id="rId38"/>
    <p:sldId id="558" r:id="rId39"/>
    <p:sldId id="559" r:id="rId40"/>
    <p:sldId id="560" r:id="rId41"/>
    <p:sldId id="561" r:id="rId42"/>
    <p:sldId id="562" r:id="rId43"/>
    <p:sldId id="563" r:id="rId44"/>
    <p:sldId id="564" r:id="rId45"/>
    <p:sldId id="580" r:id="rId46"/>
    <p:sldId id="602" r:id="rId47"/>
    <p:sldId id="542" r:id="rId48"/>
    <p:sldId id="543" r:id="rId49"/>
    <p:sldId id="544" r:id="rId50"/>
    <p:sldId id="545" r:id="rId51"/>
    <p:sldId id="546" r:id="rId52"/>
    <p:sldId id="547" r:id="rId53"/>
    <p:sldId id="581" r:id="rId54"/>
    <p:sldId id="582" r:id="rId55"/>
    <p:sldId id="583" r:id="rId56"/>
    <p:sldId id="584" r:id="rId57"/>
    <p:sldId id="587" r:id="rId58"/>
    <p:sldId id="585" r:id="rId59"/>
    <p:sldId id="586" r:id="rId60"/>
    <p:sldId id="588" r:id="rId61"/>
    <p:sldId id="589" r:id="rId62"/>
    <p:sldId id="590" r:id="rId63"/>
    <p:sldId id="591" r:id="rId64"/>
    <p:sldId id="592" r:id="rId65"/>
    <p:sldId id="593" r:id="rId66"/>
    <p:sldId id="600" r:id="rId67"/>
    <p:sldId id="601" r:id="rId68"/>
    <p:sldId id="603" r:id="rId69"/>
    <p:sldId id="604" r:id="rId70"/>
    <p:sldId id="594" r:id="rId71"/>
    <p:sldId id="595" r:id="rId72"/>
    <p:sldId id="605" r:id="rId73"/>
    <p:sldId id="606" r:id="rId74"/>
    <p:sldId id="596" r:id="rId75"/>
    <p:sldId id="607" r:id="rId76"/>
    <p:sldId id="608" r:id="rId77"/>
    <p:sldId id="609" r:id="rId78"/>
    <p:sldId id="597" r:id="rId79"/>
    <p:sldId id="610" r:id="rId80"/>
    <p:sldId id="611" r:id="rId81"/>
    <p:sldId id="612" r:id="rId82"/>
    <p:sldId id="614" r:id="rId83"/>
    <p:sldId id="615" r:id="rId84"/>
    <p:sldId id="616" r:id="rId85"/>
    <p:sldId id="617" r:id="rId86"/>
    <p:sldId id="618" r:id="rId87"/>
    <p:sldId id="619" r:id="rId88"/>
    <p:sldId id="620" r:id="rId89"/>
    <p:sldId id="621" r:id="rId90"/>
    <p:sldId id="622" r:id="rId91"/>
    <p:sldId id="623" r:id="rId92"/>
    <p:sldId id="624" r:id="rId93"/>
    <p:sldId id="625" r:id="rId94"/>
    <p:sldId id="598" r:id="rId95"/>
    <p:sldId id="626" r:id="rId96"/>
    <p:sldId id="631" r:id="rId97"/>
    <p:sldId id="627" r:id="rId98"/>
    <p:sldId id="632" r:id="rId99"/>
    <p:sldId id="628" r:id="rId100"/>
    <p:sldId id="633" r:id="rId101"/>
    <p:sldId id="629" r:id="rId102"/>
    <p:sldId id="634" r:id="rId103"/>
    <p:sldId id="630" r:id="rId104"/>
    <p:sldId id="635" r:id="rId105"/>
    <p:sldId id="482" r:id="rId10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4276C"/>
    <a:srgbClr val="061E2A"/>
    <a:srgbClr val="EE265D"/>
    <a:srgbClr val="F58532"/>
    <a:srgbClr val="F58334"/>
    <a:srgbClr val="F37045"/>
    <a:srgbClr val="EF4B57"/>
    <a:srgbClr val="EE275D"/>
    <a:srgbClr val="7B245B"/>
    <a:srgbClr val="669A7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2996" autoAdjust="0"/>
  </p:normalViewPr>
  <p:slideViewPr>
    <p:cSldViewPr snapToGrid="0">
      <p:cViewPr varScale="1">
        <p:scale>
          <a:sx n="111" d="100"/>
          <a:sy n="111" d="100"/>
        </p:scale>
        <p:origin x="558"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6" Type="http://schemas.openxmlformats.org/officeDocument/2006/relationships/slide" Target="slides/slide12.xml"/><Relationship Id="rId107" Type="http://schemas.openxmlformats.org/officeDocument/2006/relationships/notesMaster" Target="notesMasters/notesMaster1.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presProps" Target="presProps.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slide" Target="slides/slide102.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viewProps" Target="viewProps.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slideMaster" Target="slideMasters/slideMaster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theme" Target="theme/theme1.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3" Type="http://schemas.openxmlformats.org/officeDocument/2006/relationships/slideMaster" Target="slideMasters/slideMaster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E55EA4C-C730-45EE-962B-B75D339BE598}" type="datetimeFigureOut">
              <a:rPr lang="en-US" smtClean="0"/>
              <a:t>2/26/2024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26EEA2C-B15A-41FB-8CEE-35D5B1FD1192}" type="slidenum">
              <a:rPr lang="en-US" smtClean="0"/>
              <a:t>‹#›</a:t>
            </a:fld>
            <a:endParaRPr lang="en-US"/>
          </a:p>
        </p:txBody>
      </p:sp>
    </p:spTree>
    <p:extLst>
      <p:ext uri="{BB962C8B-B14F-4D97-AF65-F5344CB8AC3E}">
        <p14:creationId xmlns:p14="http://schemas.microsoft.com/office/powerpoint/2010/main" val="14851131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958A7-C842-1306-85A9-D5869D2CB9F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522B739-A0DB-E465-2DD1-FC2F63B4ECF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A3F2E29-6675-11F3-C587-415AFD73C7A0}"/>
              </a:ext>
            </a:extLst>
          </p:cNvPr>
          <p:cNvSpPr>
            <a:spLocks noGrp="1"/>
          </p:cNvSpPr>
          <p:nvPr>
            <p:ph type="dt" sz="half" idx="10"/>
          </p:nvPr>
        </p:nvSpPr>
        <p:spPr/>
        <p:txBody>
          <a:bodyPr/>
          <a:lstStyle/>
          <a:p>
            <a:fld id="{41B9EC95-7019-459D-A010-A8B68B1545FD}" type="datetimeFigureOut">
              <a:rPr lang="en-US" smtClean="0"/>
              <a:t>2/26/2024</a:t>
            </a:fld>
            <a:endParaRPr lang="en-US"/>
          </a:p>
        </p:txBody>
      </p:sp>
      <p:sp>
        <p:nvSpPr>
          <p:cNvPr id="5" name="Footer Placeholder 4">
            <a:extLst>
              <a:ext uri="{FF2B5EF4-FFF2-40B4-BE49-F238E27FC236}">
                <a16:creationId xmlns:a16="http://schemas.microsoft.com/office/drawing/2014/main" id="{9DFACCD3-EA0F-88A1-555B-2F0923ACABF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EF007F3-352C-26B3-AD9C-C259979544C0}"/>
              </a:ext>
            </a:extLst>
          </p:cNvPr>
          <p:cNvSpPr>
            <a:spLocks noGrp="1"/>
          </p:cNvSpPr>
          <p:nvPr>
            <p:ph type="sldNum" sz="quarter" idx="12"/>
          </p:nvPr>
        </p:nvSpPr>
        <p:spPr/>
        <p:txBody>
          <a:bodyPr/>
          <a:lstStyle/>
          <a:p>
            <a:fld id="{1EDDDA2E-F081-49F6-8D28-15B31F09708D}" type="slidenum">
              <a:rPr lang="en-US" smtClean="0"/>
              <a:t>‹#›</a:t>
            </a:fld>
            <a:endParaRPr lang="en-US"/>
          </a:p>
        </p:txBody>
      </p:sp>
    </p:spTree>
    <p:extLst>
      <p:ext uri="{BB962C8B-B14F-4D97-AF65-F5344CB8AC3E}">
        <p14:creationId xmlns:p14="http://schemas.microsoft.com/office/powerpoint/2010/main" val="9889734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D1F14-6648-DAA7-4002-266662C14BD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44796A8-7321-F8D3-DFC0-968290E3547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D8FC285-911B-C6C7-7C45-FA81BE2C916A}"/>
              </a:ext>
            </a:extLst>
          </p:cNvPr>
          <p:cNvSpPr>
            <a:spLocks noGrp="1"/>
          </p:cNvSpPr>
          <p:nvPr>
            <p:ph type="dt" sz="half" idx="10"/>
          </p:nvPr>
        </p:nvSpPr>
        <p:spPr/>
        <p:txBody>
          <a:bodyPr/>
          <a:lstStyle/>
          <a:p>
            <a:fld id="{41B9EC95-7019-459D-A010-A8B68B1545FD}" type="datetimeFigureOut">
              <a:rPr lang="en-US" smtClean="0"/>
              <a:t>2/26/2024</a:t>
            </a:fld>
            <a:endParaRPr lang="en-US"/>
          </a:p>
        </p:txBody>
      </p:sp>
      <p:sp>
        <p:nvSpPr>
          <p:cNvPr id="5" name="Footer Placeholder 4">
            <a:extLst>
              <a:ext uri="{FF2B5EF4-FFF2-40B4-BE49-F238E27FC236}">
                <a16:creationId xmlns:a16="http://schemas.microsoft.com/office/drawing/2014/main" id="{DF5DA7CD-BB57-D71C-48A7-0E33159FA51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347D385-DDD9-4E67-584E-75D39FF8C591}"/>
              </a:ext>
            </a:extLst>
          </p:cNvPr>
          <p:cNvSpPr>
            <a:spLocks noGrp="1"/>
          </p:cNvSpPr>
          <p:nvPr>
            <p:ph type="sldNum" sz="quarter" idx="12"/>
          </p:nvPr>
        </p:nvSpPr>
        <p:spPr/>
        <p:txBody>
          <a:bodyPr/>
          <a:lstStyle/>
          <a:p>
            <a:fld id="{1EDDDA2E-F081-49F6-8D28-15B31F09708D}" type="slidenum">
              <a:rPr lang="en-US" smtClean="0"/>
              <a:t>‹#›</a:t>
            </a:fld>
            <a:endParaRPr lang="en-US"/>
          </a:p>
        </p:txBody>
      </p:sp>
    </p:spTree>
    <p:extLst>
      <p:ext uri="{BB962C8B-B14F-4D97-AF65-F5344CB8AC3E}">
        <p14:creationId xmlns:p14="http://schemas.microsoft.com/office/powerpoint/2010/main" val="22986614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CBF8148-8509-EBFE-94CD-F7ED78939C2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F97077F-41CC-4782-6A35-4F6E000EF8F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F031E7C-C273-CF1C-938A-85130FFFF497}"/>
              </a:ext>
            </a:extLst>
          </p:cNvPr>
          <p:cNvSpPr>
            <a:spLocks noGrp="1"/>
          </p:cNvSpPr>
          <p:nvPr>
            <p:ph type="dt" sz="half" idx="10"/>
          </p:nvPr>
        </p:nvSpPr>
        <p:spPr/>
        <p:txBody>
          <a:bodyPr/>
          <a:lstStyle/>
          <a:p>
            <a:fld id="{41B9EC95-7019-459D-A010-A8B68B1545FD}" type="datetimeFigureOut">
              <a:rPr lang="en-US" smtClean="0"/>
              <a:t>2/26/2024</a:t>
            </a:fld>
            <a:endParaRPr lang="en-US"/>
          </a:p>
        </p:txBody>
      </p:sp>
      <p:sp>
        <p:nvSpPr>
          <p:cNvPr id="5" name="Footer Placeholder 4">
            <a:extLst>
              <a:ext uri="{FF2B5EF4-FFF2-40B4-BE49-F238E27FC236}">
                <a16:creationId xmlns:a16="http://schemas.microsoft.com/office/drawing/2014/main" id="{7C9B659D-4F98-527C-7288-07B3271B31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9558127-1D49-DC05-A50E-C8FCF0B68D87}"/>
              </a:ext>
            </a:extLst>
          </p:cNvPr>
          <p:cNvSpPr>
            <a:spLocks noGrp="1"/>
          </p:cNvSpPr>
          <p:nvPr>
            <p:ph type="sldNum" sz="quarter" idx="12"/>
          </p:nvPr>
        </p:nvSpPr>
        <p:spPr/>
        <p:txBody>
          <a:bodyPr/>
          <a:lstStyle/>
          <a:p>
            <a:fld id="{1EDDDA2E-F081-49F6-8D28-15B31F09708D}" type="slidenum">
              <a:rPr lang="en-US" smtClean="0"/>
              <a:t>‹#›</a:t>
            </a:fld>
            <a:endParaRPr lang="en-US"/>
          </a:p>
        </p:txBody>
      </p:sp>
    </p:spTree>
    <p:extLst>
      <p:ext uri="{BB962C8B-B14F-4D97-AF65-F5344CB8AC3E}">
        <p14:creationId xmlns:p14="http://schemas.microsoft.com/office/powerpoint/2010/main" val="21350069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4E23A7-5E52-E893-9AD3-007967CE6C2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24AE066-0F4D-C32A-DE7A-00A13AA0E55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B2BAE78-6DAE-8C3F-F4DD-F42469DB896D}"/>
              </a:ext>
            </a:extLst>
          </p:cNvPr>
          <p:cNvSpPr>
            <a:spLocks noGrp="1"/>
          </p:cNvSpPr>
          <p:nvPr>
            <p:ph type="dt" sz="half" idx="10"/>
          </p:nvPr>
        </p:nvSpPr>
        <p:spPr/>
        <p:txBody>
          <a:bodyPr/>
          <a:lstStyle/>
          <a:p>
            <a:fld id="{046B987B-B086-4975-AF98-81806256813A}" type="datetimeFigureOut">
              <a:rPr lang="en-US" smtClean="0"/>
              <a:t>2/26/2024</a:t>
            </a:fld>
            <a:endParaRPr lang="en-US"/>
          </a:p>
        </p:txBody>
      </p:sp>
      <p:sp>
        <p:nvSpPr>
          <p:cNvPr id="5" name="Footer Placeholder 4">
            <a:extLst>
              <a:ext uri="{FF2B5EF4-FFF2-40B4-BE49-F238E27FC236}">
                <a16:creationId xmlns:a16="http://schemas.microsoft.com/office/drawing/2014/main" id="{BA7B768A-87F5-9902-D828-40DD456E521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F45DE3C-318A-3BC7-254C-FCA2B78E7DF2}"/>
              </a:ext>
            </a:extLst>
          </p:cNvPr>
          <p:cNvSpPr>
            <a:spLocks noGrp="1"/>
          </p:cNvSpPr>
          <p:nvPr>
            <p:ph type="sldNum" sz="quarter" idx="12"/>
          </p:nvPr>
        </p:nvSpPr>
        <p:spPr/>
        <p:txBody>
          <a:bodyPr/>
          <a:lstStyle/>
          <a:p>
            <a:fld id="{AB3A862B-D317-4794-9DCA-0F7958F7CA95}" type="slidenum">
              <a:rPr lang="en-US" smtClean="0"/>
              <a:t>‹#›</a:t>
            </a:fld>
            <a:endParaRPr lang="en-US"/>
          </a:p>
        </p:txBody>
      </p:sp>
    </p:spTree>
    <p:extLst>
      <p:ext uri="{BB962C8B-B14F-4D97-AF65-F5344CB8AC3E}">
        <p14:creationId xmlns:p14="http://schemas.microsoft.com/office/powerpoint/2010/main" val="378420039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97DD0E-0804-9FD4-64BB-A471628F53D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8F888F4-086E-1F7A-9447-574541E43D0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9BA841F-8BAA-E4CC-61CF-386CBFC53F0A}"/>
              </a:ext>
            </a:extLst>
          </p:cNvPr>
          <p:cNvSpPr>
            <a:spLocks noGrp="1"/>
          </p:cNvSpPr>
          <p:nvPr>
            <p:ph type="dt" sz="half" idx="10"/>
          </p:nvPr>
        </p:nvSpPr>
        <p:spPr/>
        <p:txBody>
          <a:bodyPr/>
          <a:lstStyle/>
          <a:p>
            <a:fld id="{046B987B-B086-4975-AF98-81806256813A}" type="datetimeFigureOut">
              <a:rPr lang="en-US" smtClean="0"/>
              <a:t>2/26/2024</a:t>
            </a:fld>
            <a:endParaRPr lang="en-US"/>
          </a:p>
        </p:txBody>
      </p:sp>
      <p:sp>
        <p:nvSpPr>
          <p:cNvPr id="5" name="Footer Placeholder 4">
            <a:extLst>
              <a:ext uri="{FF2B5EF4-FFF2-40B4-BE49-F238E27FC236}">
                <a16:creationId xmlns:a16="http://schemas.microsoft.com/office/drawing/2014/main" id="{96E23E26-C62D-F308-57E6-6945F61FA3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4CE66B8-D2B0-1A88-2802-9CC5AAF932B7}"/>
              </a:ext>
            </a:extLst>
          </p:cNvPr>
          <p:cNvSpPr>
            <a:spLocks noGrp="1"/>
          </p:cNvSpPr>
          <p:nvPr>
            <p:ph type="sldNum" sz="quarter" idx="12"/>
          </p:nvPr>
        </p:nvSpPr>
        <p:spPr/>
        <p:txBody>
          <a:bodyPr/>
          <a:lstStyle/>
          <a:p>
            <a:fld id="{AB3A862B-D317-4794-9DCA-0F7958F7CA95}" type="slidenum">
              <a:rPr lang="en-US" smtClean="0"/>
              <a:t>‹#›</a:t>
            </a:fld>
            <a:endParaRPr lang="en-US"/>
          </a:p>
        </p:txBody>
      </p:sp>
    </p:spTree>
    <p:extLst>
      <p:ext uri="{BB962C8B-B14F-4D97-AF65-F5344CB8AC3E}">
        <p14:creationId xmlns:p14="http://schemas.microsoft.com/office/powerpoint/2010/main" val="366462856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1013C0-D328-BDBC-D0BE-8C6B1BEA549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E2E93D3-E307-613D-FA86-6F1D9423CCE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B9AB59E-20D8-3B42-4723-9D5AE1B81BA4}"/>
              </a:ext>
            </a:extLst>
          </p:cNvPr>
          <p:cNvSpPr>
            <a:spLocks noGrp="1"/>
          </p:cNvSpPr>
          <p:nvPr>
            <p:ph type="dt" sz="half" idx="10"/>
          </p:nvPr>
        </p:nvSpPr>
        <p:spPr/>
        <p:txBody>
          <a:bodyPr/>
          <a:lstStyle/>
          <a:p>
            <a:fld id="{046B987B-B086-4975-AF98-81806256813A}" type="datetimeFigureOut">
              <a:rPr lang="en-US" smtClean="0"/>
              <a:t>2/26/2024</a:t>
            </a:fld>
            <a:endParaRPr lang="en-US"/>
          </a:p>
        </p:txBody>
      </p:sp>
      <p:sp>
        <p:nvSpPr>
          <p:cNvPr id="5" name="Footer Placeholder 4">
            <a:extLst>
              <a:ext uri="{FF2B5EF4-FFF2-40B4-BE49-F238E27FC236}">
                <a16:creationId xmlns:a16="http://schemas.microsoft.com/office/drawing/2014/main" id="{F8B0B663-D459-D404-0EF1-3A862CC5DD4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09FE9BD-0E65-4510-730A-7E8C28214F98}"/>
              </a:ext>
            </a:extLst>
          </p:cNvPr>
          <p:cNvSpPr>
            <a:spLocks noGrp="1"/>
          </p:cNvSpPr>
          <p:nvPr>
            <p:ph type="sldNum" sz="quarter" idx="12"/>
          </p:nvPr>
        </p:nvSpPr>
        <p:spPr/>
        <p:txBody>
          <a:bodyPr/>
          <a:lstStyle/>
          <a:p>
            <a:fld id="{AB3A862B-D317-4794-9DCA-0F7958F7CA95}" type="slidenum">
              <a:rPr lang="en-US" smtClean="0"/>
              <a:t>‹#›</a:t>
            </a:fld>
            <a:endParaRPr lang="en-US"/>
          </a:p>
        </p:txBody>
      </p:sp>
    </p:spTree>
    <p:extLst>
      <p:ext uri="{BB962C8B-B14F-4D97-AF65-F5344CB8AC3E}">
        <p14:creationId xmlns:p14="http://schemas.microsoft.com/office/powerpoint/2010/main" val="424216290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994A6C-44A6-C47D-112D-105AFBF8791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9D30CA6-DAEA-7E9D-2DC7-10A23558939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7044ED9-BDDE-C4B1-1D0E-B5485B3C681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A1E4F36-0B64-5740-13CE-687A291B5675}"/>
              </a:ext>
            </a:extLst>
          </p:cNvPr>
          <p:cNvSpPr>
            <a:spLocks noGrp="1"/>
          </p:cNvSpPr>
          <p:nvPr>
            <p:ph type="dt" sz="half" idx="10"/>
          </p:nvPr>
        </p:nvSpPr>
        <p:spPr/>
        <p:txBody>
          <a:bodyPr/>
          <a:lstStyle/>
          <a:p>
            <a:fld id="{046B987B-B086-4975-AF98-81806256813A}" type="datetimeFigureOut">
              <a:rPr lang="en-US" smtClean="0"/>
              <a:t>2/26/2024</a:t>
            </a:fld>
            <a:endParaRPr lang="en-US"/>
          </a:p>
        </p:txBody>
      </p:sp>
      <p:sp>
        <p:nvSpPr>
          <p:cNvPr id="6" name="Footer Placeholder 5">
            <a:extLst>
              <a:ext uri="{FF2B5EF4-FFF2-40B4-BE49-F238E27FC236}">
                <a16:creationId xmlns:a16="http://schemas.microsoft.com/office/drawing/2014/main" id="{1B216E6E-998E-0896-C085-40A3D43137E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2B2E42C-CB7C-EB1C-A48B-6A6CA310D5E9}"/>
              </a:ext>
            </a:extLst>
          </p:cNvPr>
          <p:cNvSpPr>
            <a:spLocks noGrp="1"/>
          </p:cNvSpPr>
          <p:nvPr>
            <p:ph type="sldNum" sz="quarter" idx="12"/>
          </p:nvPr>
        </p:nvSpPr>
        <p:spPr/>
        <p:txBody>
          <a:bodyPr/>
          <a:lstStyle/>
          <a:p>
            <a:fld id="{AB3A862B-D317-4794-9DCA-0F7958F7CA95}" type="slidenum">
              <a:rPr lang="en-US" smtClean="0"/>
              <a:t>‹#›</a:t>
            </a:fld>
            <a:endParaRPr lang="en-US"/>
          </a:p>
        </p:txBody>
      </p:sp>
    </p:spTree>
    <p:extLst>
      <p:ext uri="{BB962C8B-B14F-4D97-AF65-F5344CB8AC3E}">
        <p14:creationId xmlns:p14="http://schemas.microsoft.com/office/powerpoint/2010/main" val="320932682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A38AC-9EF4-BAA0-C998-F76667FCEEF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DF4BE6D-1A64-5EB9-8E9B-5421A4464E6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812CC98-D8A1-1284-9EC4-D34989872C9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30DC796-8760-51A4-69CA-EB1A07A3D9C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60ABC62-37C7-21B6-3F2B-9251944032B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DC6E4A8-84B6-6A6D-88D6-122D56676F8E}"/>
              </a:ext>
            </a:extLst>
          </p:cNvPr>
          <p:cNvSpPr>
            <a:spLocks noGrp="1"/>
          </p:cNvSpPr>
          <p:nvPr>
            <p:ph type="dt" sz="half" idx="10"/>
          </p:nvPr>
        </p:nvSpPr>
        <p:spPr/>
        <p:txBody>
          <a:bodyPr/>
          <a:lstStyle/>
          <a:p>
            <a:fld id="{046B987B-B086-4975-AF98-81806256813A}" type="datetimeFigureOut">
              <a:rPr lang="en-US" smtClean="0"/>
              <a:t>2/26/2024</a:t>
            </a:fld>
            <a:endParaRPr lang="en-US"/>
          </a:p>
        </p:txBody>
      </p:sp>
      <p:sp>
        <p:nvSpPr>
          <p:cNvPr id="8" name="Footer Placeholder 7">
            <a:extLst>
              <a:ext uri="{FF2B5EF4-FFF2-40B4-BE49-F238E27FC236}">
                <a16:creationId xmlns:a16="http://schemas.microsoft.com/office/drawing/2014/main" id="{29419DB9-7C62-638F-C56F-99C71F024B7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69AB2F1-2599-C0A4-CE09-800614A414C6}"/>
              </a:ext>
            </a:extLst>
          </p:cNvPr>
          <p:cNvSpPr>
            <a:spLocks noGrp="1"/>
          </p:cNvSpPr>
          <p:nvPr>
            <p:ph type="sldNum" sz="quarter" idx="12"/>
          </p:nvPr>
        </p:nvSpPr>
        <p:spPr/>
        <p:txBody>
          <a:bodyPr/>
          <a:lstStyle/>
          <a:p>
            <a:fld id="{AB3A862B-D317-4794-9DCA-0F7958F7CA95}" type="slidenum">
              <a:rPr lang="en-US" smtClean="0"/>
              <a:t>‹#›</a:t>
            </a:fld>
            <a:endParaRPr lang="en-US"/>
          </a:p>
        </p:txBody>
      </p:sp>
    </p:spTree>
    <p:extLst>
      <p:ext uri="{BB962C8B-B14F-4D97-AF65-F5344CB8AC3E}">
        <p14:creationId xmlns:p14="http://schemas.microsoft.com/office/powerpoint/2010/main" val="99604533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0208E8-5D7C-0A56-37D2-1DB7C97C9D2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47991CC-1AA2-0733-B149-A6C10CBB5FF4}"/>
              </a:ext>
            </a:extLst>
          </p:cNvPr>
          <p:cNvSpPr>
            <a:spLocks noGrp="1"/>
          </p:cNvSpPr>
          <p:nvPr>
            <p:ph type="dt" sz="half" idx="10"/>
          </p:nvPr>
        </p:nvSpPr>
        <p:spPr/>
        <p:txBody>
          <a:bodyPr/>
          <a:lstStyle/>
          <a:p>
            <a:fld id="{046B987B-B086-4975-AF98-81806256813A}" type="datetimeFigureOut">
              <a:rPr lang="en-US" smtClean="0"/>
              <a:t>2/26/2024</a:t>
            </a:fld>
            <a:endParaRPr lang="en-US"/>
          </a:p>
        </p:txBody>
      </p:sp>
      <p:sp>
        <p:nvSpPr>
          <p:cNvPr id="4" name="Footer Placeholder 3">
            <a:extLst>
              <a:ext uri="{FF2B5EF4-FFF2-40B4-BE49-F238E27FC236}">
                <a16:creationId xmlns:a16="http://schemas.microsoft.com/office/drawing/2014/main" id="{1D908F6E-B844-9300-7370-71A5EB24753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3E99F77-364A-5417-0A8E-4B74CDAC93BB}"/>
              </a:ext>
            </a:extLst>
          </p:cNvPr>
          <p:cNvSpPr>
            <a:spLocks noGrp="1"/>
          </p:cNvSpPr>
          <p:nvPr>
            <p:ph type="sldNum" sz="quarter" idx="12"/>
          </p:nvPr>
        </p:nvSpPr>
        <p:spPr/>
        <p:txBody>
          <a:bodyPr/>
          <a:lstStyle/>
          <a:p>
            <a:fld id="{AB3A862B-D317-4794-9DCA-0F7958F7CA95}" type="slidenum">
              <a:rPr lang="en-US" smtClean="0"/>
              <a:t>‹#›</a:t>
            </a:fld>
            <a:endParaRPr lang="en-US"/>
          </a:p>
        </p:txBody>
      </p:sp>
    </p:spTree>
    <p:extLst>
      <p:ext uri="{BB962C8B-B14F-4D97-AF65-F5344CB8AC3E}">
        <p14:creationId xmlns:p14="http://schemas.microsoft.com/office/powerpoint/2010/main" val="312043435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3D7715D-249E-0242-B2C7-979C73A61840}"/>
              </a:ext>
            </a:extLst>
          </p:cNvPr>
          <p:cNvSpPr>
            <a:spLocks noGrp="1"/>
          </p:cNvSpPr>
          <p:nvPr>
            <p:ph type="dt" sz="half" idx="10"/>
          </p:nvPr>
        </p:nvSpPr>
        <p:spPr/>
        <p:txBody>
          <a:bodyPr/>
          <a:lstStyle/>
          <a:p>
            <a:fld id="{046B987B-B086-4975-AF98-81806256813A}" type="datetimeFigureOut">
              <a:rPr lang="en-US" smtClean="0"/>
              <a:t>2/26/2024</a:t>
            </a:fld>
            <a:endParaRPr lang="en-US"/>
          </a:p>
        </p:txBody>
      </p:sp>
      <p:sp>
        <p:nvSpPr>
          <p:cNvPr id="3" name="Footer Placeholder 2">
            <a:extLst>
              <a:ext uri="{FF2B5EF4-FFF2-40B4-BE49-F238E27FC236}">
                <a16:creationId xmlns:a16="http://schemas.microsoft.com/office/drawing/2014/main" id="{8183CB45-88BE-BFD3-F73A-A6384BC231B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09BFDA9-274C-E699-A456-9EC91A987695}"/>
              </a:ext>
            </a:extLst>
          </p:cNvPr>
          <p:cNvSpPr>
            <a:spLocks noGrp="1"/>
          </p:cNvSpPr>
          <p:nvPr>
            <p:ph type="sldNum" sz="quarter" idx="12"/>
          </p:nvPr>
        </p:nvSpPr>
        <p:spPr/>
        <p:txBody>
          <a:bodyPr/>
          <a:lstStyle/>
          <a:p>
            <a:fld id="{AB3A862B-D317-4794-9DCA-0F7958F7CA95}" type="slidenum">
              <a:rPr lang="en-US" smtClean="0"/>
              <a:t>‹#›</a:t>
            </a:fld>
            <a:endParaRPr lang="en-US"/>
          </a:p>
        </p:txBody>
      </p:sp>
    </p:spTree>
    <p:extLst>
      <p:ext uri="{BB962C8B-B14F-4D97-AF65-F5344CB8AC3E}">
        <p14:creationId xmlns:p14="http://schemas.microsoft.com/office/powerpoint/2010/main" val="236167601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F13553-943E-91C2-B8DF-EF05C8EA01B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4F03DE9-6D66-82D7-1D58-E43ED59360C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521F3DE-0BD6-C935-C408-D7C5A5FBAA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C802C91-735D-A3D4-97A3-23A791996680}"/>
              </a:ext>
            </a:extLst>
          </p:cNvPr>
          <p:cNvSpPr>
            <a:spLocks noGrp="1"/>
          </p:cNvSpPr>
          <p:nvPr>
            <p:ph type="dt" sz="half" idx="10"/>
          </p:nvPr>
        </p:nvSpPr>
        <p:spPr/>
        <p:txBody>
          <a:bodyPr/>
          <a:lstStyle/>
          <a:p>
            <a:fld id="{046B987B-B086-4975-AF98-81806256813A}" type="datetimeFigureOut">
              <a:rPr lang="en-US" smtClean="0"/>
              <a:t>2/26/2024</a:t>
            </a:fld>
            <a:endParaRPr lang="en-US"/>
          </a:p>
        </p:txBody>
      </p:sp>
      <p:sp>
        <p:nvSpPr>
          <p:cNvPr id="6" name="Footer Placeholder 5">
            <a:extLst>
              <a:ext uri="{FF2B5EF4-FFF2-40B4-BE49-F238E27FC236}">
                <a16:creationId xmlns:a16="http://schemas.microsoft.com/office/drawing/2014/main" id="{541403B3-DF03-2E96-9979-34DE0E94B8A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0B79285-85CD-A616-C90D-C1D818E88E23}"/>
              </a:ext>
            </a:extLst>
          </p:cNvPr>
          <p:cNvSpPr>
            <a:spLocks noGrp="1"/>
          </p:cNvSpPr>
          <p:nvPr>
            <p:ph type="sldNum" sz="quarter" idx="12"/>
          </p:nvPr>
        </p:nvSpPr>
        <p:spPr/>
        <p:txBody>
          <a:bodyPr/>
          <a:lstStyle/>
          <a:p>
            <a:fld id="{AB3A862B-D317-4794-9DCA-0F7958F7CA95}" type="slidenum">
              <a:rPr lang="en-US" smtClean="0"/>
              <a:t>‹#›</a:t>
            </a:fld>
            <a:endParaRPr lang="en-US"/>
          </a:p>
        </p:txBody>
      </p:sp>
    </p:spTree>
    <p:extLst>
      <p:ext uri="{BB962C8B-B14F-4D97-AF65-F5344CB8AC3E}">
        <p14:creationId xmlns:p14="http://schemas.microsoft.com/office/powerpoint/2010/main" val="38672177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1E9E25-7B0F-2E27-972A-9374391FDE0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2DCCA61-FDE1-B86C-D6C0-A0456B480B5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C36CA65-7308-7A92-3FF9-DDFF59D6DB94}"/>
              </a:ext>
            </a:extLst>
          </p:cNvPr>
          <p:cNvSpPr>
            <a:spLocks noGrp="1"/>
          </p:cNvSpPr>
          <p:nvPr>
            <p:ph type="dt" sz="half" idx="10"/>
          </p:nvPr>
        </p:nvSpPr>
        <p:spPr/>
        <p:txBody>
          <a:bodyPr/>
          <a:lstStyle/>
          <a:p>
            <a:fld id="{41B9EC95-7019-459D-A010-A8B68B1545FD}" type="datetimeFigureOut">
              <a:rPr lang="en-US" smtClean="0"/>
              <a:t>2/26/2024</a:t>
            </a:fld>
            <a:endParaRPr lang="en-US"/>
          </a:p>
        </p:txBody>
      </p:sp>
      <p:sp>
        <p:nvSpPr>
          <p:cNvPr id="5" name="Footer Placeholder 4">
            <a:extLst>
              <a:ext uri="{FF2B5EF4-FFF2-40B4-BE49-F238E27FC236}">
                <a16:creationId xmlns:a16="http://schemas.microsoft.com/office/drawing/2014/main" id="{94281FC9-3AF9-CA12-49A8-CFA6E5C9D6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341F95D-66D7-2C1B-BBB9-1DED127A774F}"/>
              </a:ext>
            </a:extLst>
          </p:cNvPr>
          <p:cNvSpPr>
            <a:spLocks noGrp="1"/>
          </p:cNvSpPr>
          <p:nvPr>
            <p:ph type="sldNum" sz="quarter" idx="12"/>
          </p:nvPr>
        </p:nvSpPr>
        <p:spPr/>
        <p:txBody>
          <a:bodyPr/>
          <a:lstStyle/>
          <a:p>
            <a:fld id="{1EDDDA2E-F081-49F6-8D28-15B31F09708D}" type="slidenum">
              <a:rPr lang="en-US" smtClean="0"/>
              <a:t>‹#›</a:t>
            </a:fld>
            <a:endParaRPr lang="en-US"/>
          </a:p>
        </p:txBody>
      </p:sp>
    </p:spTree>
    <p:extLst>
      <p:ext uri="{BB962C8B-B14F-4D97-AF65-F5344CB8AC3E}">
        <p14:creationId xmlns:p14="http://schemas.microsoft.com/office/powerpoint/2010/main" val="100226118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30AB6B-192E-8762-DD31-C16B61614B9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1678BED-F944-7CA2-4394-F5D505DF4EC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7336B88-BC0C-09DB-F288-F833DE2128C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AF18DF5-747D-B106-3F3F-5860402FEA42}"/>
              </a:ext>
            </a:extLst>
          </p:cNvPr>
          <p:cNvSpPr>
            <a:spLocks noGrp="1"/>
          </p:cNvSpPr>
          <p:nvPr>
            <p:ph type="dt" sz="half" idx="10"/>
          </p:nvPr>
        </p:nvSpPr>
        <p:spPr/>
        <p:txBody>
          <a:bodyPr/>
          <a:lstStyle/>
          <a:p>
            <a:fld id="{046B987B-B086-4975-AF98-81806256813A}" type="datetimeFigureOut">
              <a:rPr lang="en-US" smtClean="0"/>
              <a:t>2/26/2024</a:t>
            </a:fld>
            <a:endParaRPr lang="en-US"/>
          </a:p>
        </p:txBody>
      </p:sp>
      <p:sp>
        <p:nvSpPr>
          <p:cNvPr id="6" name="Footer Placeholder 5">
            <a:extLst>
              <a:ext uri="{FF2B5EF4-FFF2-40B4-BE49-F238E27FC236}">
                <a16:creationId xmlns:a16="http://schemas.microsoft.com/office/drawing/2014/main" id="{340498FA-6A7F-5412-42DC-8FE5A992359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4A595D7-7F80-8C96-DC6F-AD2077034BB9}"/>
              </a:ext>
            </a:extLst>
          </p:cNvPr>
          <p:cNvSpPr>
            <a:spLocks noGrp="1"/>
          </p:cNvSpPr>
          <p:nvPr>
            <p:ph type="sldNum" sz="quarter" idx="12"/>
          </p:nvPr>
        </p:nvSpPr>
        <p:spPr/>
        <p:txBody>
          <a:bodyPr/>
          <a:lstStyle/>
          <a:p>
            <a:fld id="{AB3A862B-D317-4794-9DCA-0F7958F7CA95}" type="slidenum">
              <a:rPr lang="en-US" smtClean="0"/>
              <a:t>‹#›</a:t>
            </a:fld>
            <a:endParaRPr lang="en-US"/>
          </a:p>
        </p:txBody>
      </p:sp>
    </p:spTree>
    <p:extLst>
      <p:ext uri="{BB962C8B-B14F-4D97-AF65-F5344CB8AC3E}">
        <p14:creationId xmlns:p14="http://schemas.microsoft.com/office/powerpoint/2010/main" val="31685461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8C2029-5AF6-E7B8-05CE-535A32CE2FB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2C04447-11CC-8878-38FB-225C7F9CE2C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DF6952D-AD2A-4614-30A0-220E3F850912}"/>
              </a:ext>
            </a:extLst>
          </p:cNvPr>
          <p:cNvSpPr>
            <a:spLocks noGrp="1"/>
          </p:cNvSpPr>
          <p:nvPr>
            <p:ph type="dt" sz="half" idx="10"/>
          </p:nvPr>
        </p:nvSpPr>
        <p:spPr/>
        <p:txBody>
          <a:bodyPr/>
          <a:lstStyle/>
          <a:p>
            <a:fld id="{046B987B-B086-4975-AF98-81806256813A}" type="datetimeFigureOut">
              <a:rPr lang="en-US" smtClean="0"/>
              <a:t>2/26/2024</a:t>
            </a:fld>
            <a:endParaRPr lang="en-US"/>
          </a:p>
        </p:txBody>
      </p:sp>
      <p:sp>
        <p:nvSpPr>
          <p:cNvPr id="5" name="Footer Placeholder 4">
            <a:extLst>
              <a:ext uri="{FF2B5EF4-FFF2-40B4-BE49-F238E27FC236}">
                <a16:creationId xmlns:a16="http://schemas.microsoft.com/office/drawing/2014/main" id="{7C8F8AF2-52C3-ADCC-F369-4686C286A94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3BC7FF2-ED62-525A-FED4-9EFB414E0E28}"/>
              </a:ext>
            </a:extLst>
          </p:cNvPr>
          <p:cNvSpPr>
            <a:spLocks noGrp="1"/>
          </p:cNvSpPr>
          <p:nvPr>
            <p:ph type="sldNum" sz="quarter" idx="12"/>
          </p:nvPr>
        </p:nvSpPr>
        <p:spPr/>
        <p:txBody>
          <a:bodyPr/>
          <a:lstStyle/>
          <a:p>
            <a:fld id="{AB3A862B-D317-4794-9DCA-0F7958F7CA95}" type="slidenum">
              <a:rPr lang="en-US" smtClean="0"/>
              <a:t>‹#›</a:t>
            </a:fld>
            <a:endParaRPr lang="en-US"/>
          </a:p>
        </p:txBody>
      </p:sp>
    </p:spTree>
    <p:extLst>
      <p:ext uri="{BB962C8B-B14F-4D97-AF65-F5344CB8AC3E}">
        <p14:creationId xmlns:p14="http://schemas.microsoft.com/office/powerpoint/2010/main" val="130198381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38430B7-3E89-6158-B7B2-3E98FA642D0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7A81D7D-F839-3829-C7C1-2066A69C55C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26EB372-102F-3CF9-E542-3954EADBF55A}"/>
              </a:ext>
            </a:extLst>
          </p:cNvPr>
          <p:cNvSpPr>
            <a:spLocks noGrp="1"/>
          </p:cNvSpPr>
          <p:nvPr>
            <p:ph type="dt" sz="half" idx="10"/>
          </p:nvPr>
        </p:nvSpPr>
        <p:spPr/>
        <p:txBody>
          <a:bodyPr/>
          <a:lstStyle/>
          <a:p>
            <a:fld id="{046B987B-B086-4975-AF98-81806256813A}" type="datetimeFigureOut">
              <a:rPr lang="en-US" smtClean="0"/>
              <a:t>2/26/2024</a:t>
            </a:fld>
            <a:endParaRPr lang="en-US"/>
          </a:p>
        </p:txBody>
      </p:sp>
      <p:sp>
        <p:nvSpPr>
          <p:cNvPr id="5" name="Footer Placeholder 4">
            <a:extLst>
              <a:ext uri="{FF2B5EF4-FFF2-40B4-BE49-F238E27FC236}">
                <a16:creationId xmlns:a16="http://schemas.microsoft.com/office/drawing/2014/main" id="{3C149298-1BDF-B168-D1B8-1567EE04202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76B091F-075B-53FB-C208-941FB98F0D2A}"/>
              </a:ext>
            </a:extLst>
          </p:cNvPr>
          <p:cNvSpPr>
            <a:spLocks noGrp="1"/>
          </p:cNvSpPr>
          <p:nvPr>
            <p:ph type="sldNum" sz="quarter" idx="12"/>
          </p:nvPr>
        </p:nvSpPr>
        <p:spPr/>
        <p:txBody>
          <a:bodyPr/>
          <a:lstStyle/>
          <a:p>
            <a:fld id="{AB3A862B-D317-4794-9DCA-0F7958F7CA95}" type="slidenum">
              <a:rPr lang="en-US" smtClean="0"/>
              <a:t>‹#›</a:t>
            </a:fld>
            <a:endParaRPr lang="en-US"/>
          </a:p>
        </p:txBody>
      </p:sp>
    </p:spTree>
    <p:extLst>
      <p:ext uri="{BB962C8B-B14F-4D97-AF65-F5344CB8AC3E}">
        <p14:creationId xmlns:p14="http://schemas.microsoft.com/office/powerpoint/2010/main" val="423417978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9E20D47-8950-4345-B591-B1A084BE3FF9}" type="datetimeFigureOut">
              <a:rPr lang="en-US" smtClean="0"/>
              <a:t>2/26/2024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F98B1B4-76D7-4D05-B4C3-FF1900C67867}"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381219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9E20D47-8950-4345-B591-B1A084BE3FF9}" type="datetimeFigureOut">
              <a:rPr lang="en-US" smtClean="0"/>
              <a:t>2/26/2024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F98B1B4-76D7-4D05-B4C3-FF1900C67867}" type="slidenum">
              <a:rPr lang="en-US" smtClean="0"/>
              <a:t>‹#›</a:t>
            </a:fld>
            <a:endParaRPr lang="en-US"/>
          </a:p>
        </p:txBody>
      </p:sp>
    </p:spTree>
    <p:extLst>
      <p:ext uri="{BB962C8B-B14F-4D97-AF65-F5344CB8AC3E}">
        <p14:creationId xmlns:p14="http://schemas.microsoft.com/office/powerpoint/2010/main" val="34180426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9E20D47-8950-4345-B591-B1A084BE3FF9}" type="datetimeFigureOut">
              <a:rPr lang="en-US" smtClean="0"/>
              <a:t>2/26/2024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F98B1B4-76D7-4D05-B4C3-FF1900C67867}"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432817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9E20D47-8950-4345-B591-B1A084BE3FF9}" type="datetimeFigureOut">
              <a:rPr lang="en-US" smtClean="0"/>
              <a:t>2/26/2024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F98B1B4-76D7-4D05-B4C3-FF1900C67867}" type="slidenum">
              <a:rPr lang="en-US" smtClean="0"/>
              <a:t>‹#›</a:t>
            </a:fld>
            <a:endParaRPr lang="en-US"/>
          </a:p>
        </p:txBody>
      </p:sp>
    </p:spTree>
    <p:extLst>
      <p:ext uri="{BB962C8B-B14F-4D97-AF65-F5344CB8AC3E}">
        <p14:creationId xmlns:p14="http://schemas.microsoft.com/office/powerpoint/2010/main" val="166005795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9E20D47-8950-4345-B591-B1A084BE3FF9}" type="datetimeFigureOut">
              <a:rPr lang="en-US" smtClean="0"/>
              <a:t>2/26/2024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F98B1B4-76D7-4D05-B4C3-FF1900C67867}" type="slidenum">
              <a:rPr lang="en-US" smtClean="0"/>
              <a:t>‹#›</a:t>
            </a:fld>
            <a:endParaRPr lang="en-US"/>
          </a:p>
        </p:txBody>
      </p:sp>
    </p:spTree>
    <p:extLst>
      <p:ext uri="{BB962C8B-B14F-4D97-AF65-F5344CB8AC3E}">
        <p14:creationId xmlns:p14="http://schemas.microsoft.com/office/powerpoint/2010/main" val="387701634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9E20D47-8950-4345-B591-B1A084BE3FF9}" type="datetimeFigureOut">
              <a:rPr lang="en-US" smtClean="0"/>
              <a:t>2/26/2024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F98B1B4-76D7-4D05-B4C3-FF1900C67867}" type="slidenum">
              <a:rPr lang="en-US" smtClean="0"/>
              <a:t>‹#›</a:t>
            </a:fld>
            <a:endParaRPr lang="en-US"/>
          </a:p>
        </p:txBody>
      </p:sp>
    </p:spTree>
    <p:extLst>
      <p:ext uri="{BB962C8B-B14F-4D97-AF65-F5344CB8AC3E}">
        <p14:creationId xmlns:p14="http://schemas.microsoft.com/office/powerpoint/2010/main" val="72273921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C9E20D47-8950-4345-B591-B1A084BE3FF9}" type="datetimeFigureOut">
              <a:rPr lang="en-US" smtClean="0"/>
              <a:t>2/26/2024</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AF98B1B4-76D7-4D05-B4C3-FF1900C67867}" type="slidenum">
              <a:rPr lang="en-US" smtClean="0"/>
              <a:t>‹#›</a:t>
            </a:fld>
            <a:endParaRPr lang="en-US"/>
          </a:p>
        </p:txBody>
      </p:sp>
    </p:spTree>
    <p:extLst>
      <p:ext uri="{BB962C8B-B14F-4D97-AF65-F5344CB8AC3E}">
        <p14:creationId xmlns:p14="http://schemas.microsoft.com/office/powerpoint/2010/main" val="2373401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38F506-103F-59F0-CDD9-21708A4A5A3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8BF001D-2655-BE0C-E5C9-3973A882A34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B72C312-9871-73D3-9A4D-5534C80C9CA6}"/>
              </a:ext>
            </a:extLst>
          </p:cNvPr>
          <p:cNvSpPr>
            <a:spLocks noGrp="1"/>
          </p:cNvSpPr>
          <p:nvPr>
            <p:ph type="dt" sz="half" idx="10"/>
          </p:nvPr>
        </p:nvSpPr>
        <p:spPr/>
        <p:txBody>
          <a:bodyPr/>
          <a:lstStyle/>
          <a:p>
            <a:fld id="{41B9EC95-7019-459D-A010-A8B68B1545FD}" type="datetimeFigureOut">
              <a:rPr lang="en-US" smtClean="0"/>
              <a:t>2/26/2024</a:t>
            </a:fld>
            <a:endParaRPr lang="en-US"/>
          </a:p>
        </p:txBody>
      </p:sp>
      <p:sp>
        <p:nvSpPr>
          <p:cNvPr id="5" name="Footer Placeholder 4">
            <a:extLst>
              <a:ext uri="{FF2B5EF4-FFF2-40B4-BE49-F238E27FC236}">
                <a16:creationId xmlns:a16="http://schemas.microsoft.com/office/drawing/2014/main" id="{F74969B6-DE58-DA29-543F-18DBA934019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75D59F-0828-6725-C785-3D5FF4633B2A}"/>
              </a:ext>
            </a:extLst>
          </p:cNvPr>
          <p:cNvSpPr>
            <a:spLocks noGrp="1"/>
          </p:cNvSpPr>
          <p:nvPr>
            <p:ph type="sldNum" sz="quarter" idx="12"/>
          </p:nvPr>
        </p:nvSpPr>
        <p:spPr/>
        <p:txBody>
          <a:bodyPr/>
          <a:lstStyle/>
          <a:p>
            <a:fld id="{1EDDDA2E-F081-49F6-8D28-15B31F09708D}" type="slidenum">
              <a:rPr lang="en-US" smtClean="0"/>
              <a:t>‹#›</a:t>
            </a:fld>
            <a:endParaRPr lang="en-US"/>
          </a:p>
        </p:txBody>
      </p:sp>
    </p:spTree>
    <p:extLst>
      <p:ext uri="{BB962C8B-B14F-4D97-AF65-F5344CB8AC3E}">
        <p14:creationId xmlns:p14="http://schemas.microsoft.com/office/powerpoint/2010/main" val="7909746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C9E20D47-8950-4345-B591-B1A084BE3FF9}" type="datetimeFigureOut">
              <a:rPr lang="en-US" smtClean="0"/>
              <a:t>2/26/2024</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AF98B1B4-76D7-4D05-B4C3-FF1900C67867}" type="slidenum">
              <a:rPr lang="en-US" smtClean="0"/>
              <a:t>‹#›</a:t>
            </a:fld>
            <a:endParaRPr lang="en-US"/>
          </a:p>
        </p:txBody>
      </p:sp>
    </p:spTree>
    <p:extLst>
      <p:ext uri="{BB962C8B-B14F-4D97-AF65-F5344CB8AC3E}">
        <p14:creationId xmlns:p14="http://schemas.microsoft.com/office/powerpoint/2010/main" val="81085628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9E20D47-8950-4345-B591-B1A084BE3FF9}" type="datetimeFigureOut">
              <a:rPr lang="en-US" smtClean="0"/>
              <a:t>2/26/2024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F98B1B4-76D7-4D05-B4C3-FF1900C67867}" type="slidenum">
              <a:rPr lang="en-US" smtClean="0"/>
              <a:t>‹#›</a:t>
            </a:fld>
            <a:endParaRPr lang="en-US"/>
          </a:p>
        </p:txBody>
      </p:sp>
    </p:spTree>
    <p:extLst>
      <p:ext uri="{BB962C8B-B14F-4D97-AF65-F5344CB8AC3E}">
        <p14:creationId xmlns:p14="http://schemas.microsoft.com/office/powerpoint/2010/main" val="182949360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9E20D47-8950-4345-B591-B1A084BE3FF9}" type="datetimeFigureOut">
              <a:rPr lang="en-US" smtClean="0"/>
              <a:t>2/26/2024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F98B1B4-76D7-4D05-B4C3-FF1900C67867}" type="slidenum">
              <a:rPr lang="en-US" smtClean="0"/>
              <a:t>‹#›</a:t>
            </a:fld>
            <a:endParaRPr lang="en-US"/>
          </a:p>
        </p:txBody>
      </p:sp>
    </p:spTree>
    <p:extLst>
      <p:ext uri="{BB962C8B-B14F-4D97-AF65-F5344CB8AC3E}">
        <p14:creationId xmlns:p14="http://schemas.microsoft.com/office/powerpoint/2010/main" val="144257775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9E20D47-8950-4345-B591-B1A084BE3FF9}" type="datetimeFigureOut">
              <a:rPr lang="en-US" smtClean="0"/>
              <a:t>2/26/2024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F98B1B4-76D7-4D05-B4C3-FF1900C67867}" type="slidenum">
              <a:rPr lang="en-US" smtClean="0"/>
              <a:t>‹#›</a:t>
            </a:fld>
            <a:endParaRPr lang="en-US"/>
          </a:p>
        </p:txBody>
      </p:sp>
    </p:spTree>
    <p:extLst>
      <p:ext uri="{BB962C8B-B14F-4D97-AF65-F5344CB8AC3E}">
        <p14:creationId xmlns:p14="http://schemas.microsoft.com/office/powerpoint/2010/main" val="188442459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4E23A7-5E52-E893-9AD3-007967CE6C2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24AE066-0F4D-C32A-DE7A-00A13AA0E55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B2BAE78-6DAE-8C3F-F4DD-F42469DB896D}"/>
              </a:ext>
            </a:extLst>
          </p:cNvPr>
          <p:cNvSpPr>
            <a:spLocks noGrp="1"/>
          </p:cNvSpPr>
          <p:nvPr>
            <p:ph type="dt" sz="half" idx="10"/>
          </p:nvPr>
        </p:nvSpPr>
        <p:spPr/>
        <p:txBody>
          <a:bodyPr/>
          <a:lstStyle/>
          <a:p>
            <a:fld id="{046B987B-B086-4975-AF98-81806256813A}" type="datetimeFigureOut">
              <a:rPr lang="en-US" smtClean="0"/>
              <a:t>2/26/2024</a:t>
            </a:fld>
            <a:endParaRPr lang="en-US"/>
          </a:p>
        </p:txBody>
      </p:sp>
      <p:sp>
        <p:nvSpPr>
          <p:cNvPr id="5" name="Footer Placeholder 4">
            <a:extLst>
              <a:ext uri="{FF2B5EF4-FFF2-40B4-BE49-F238E27FC236}">
                <a16:creationId xmlns:a16="http://schemas.microsoft.com/office/drawing/2014/main" id="{BA7B768A-87F5-9902-D828-40DD456E521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F45DE3C-318A-3BC7-254C-FCA2B78E7DF2}"/>
              </a:ext>
            </a:extLst>
          </p:cNvPr>
          <p:cNvSpPr>
            <a:spLocks noGrp="1"/>
          </p:cNvSpPr>
          <p:nvPr>
            <p:ph type="sldNum" sz="quarter" idx="12"/>
          </p:nvPr>
        </p:nvSpPr>
        <p:spPr/>
        <p:txBody>
          <a:bodyPr/>
          <a:lstStyle/>
          <a:p>
            <a:fld id="{AB3A862B-D317-4794-9DCA-0F7958F7CA95}" type="slidenum">
              <a:rPr lang="en-US" smtClean="0"/>
              <a:t>‹#›</a:t>
            </a:fld>
            <a:endParaRPr lang="en-US"/>
          </a:p>
        </p:txBody>
      </p:sp>
    </p:spTree>
    <p:extLst>
      <p:ext uri="{BB962C8B-B14F-4D97-AF65-F5344CB8AC3E}">
        <p14:creationId xmlns:p14="http://schemas.microsoft.com/office/powerpoint/2010/main" val="325689090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97DD0E-0804-9FD4-64BB-A471628F53D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8F888F4-086E-1F7A-9447-574541E43D0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9BA841F-8BAA-E4CC-61CF-386CBFC53F0A}"/>
              </a:ext>
            </a:extLst>
          </p:cNvPr>
          <p:cNvSpPr>
            <a:spLocks noGrp="1"/>
          </p:cNvSpPr>
          <p:nvPr>
            <p:ph type="dt" sz="half" idx="10"/>
          </p:nvPr>
        </p:nvSpPr>
        <p:spPr/>
        <p:txBody>
          <a:bodyPr/>
          <a:lstStyle/>
          <a:p>
            <a:fld id="{046B987B-B086-4975-AF98-81806256813A}" type="datetimeFigureOut">
              <a:rPr lang="en-US" smtClean="0"/>
              <a:t>2/26/2024</a:t>
            </a:fld>
            <a:endParaRPr lang="en-US"/>
          </a:p>
        </p:txBody>
      </p:sp>
      <p:sp>
        <p:nvSpPr>
          <p:cNvPr id="5" name="Footer Placeholder 4">
            <a:extLst>
              <a:ext uri="{FF2B5EF4-FFF2-40B4-BE49-F238E27FC236}">
                <a16:creationId xmlns:a16="http://schemas.microsoft.com/office/drawing/2014/main" id="{96E23E26-C62D-F308-57E6-6945F61FA3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4CE66B8-D2B0-1A88-2802-9CC5AAF932B7}"/>
              </a:ext>
            </a:extLst>
          </p:cNvPr>
          <p:cNvSpPr>
            <a:spLocks noGrp="1"/>
          </p:cNvSpPr>
          <p:nvPr>
            <p:ph type="sldNum" sz="quarter" idx="12"/>
          </p:nvPr>
        </p:nvSpPr>
        <p:spPr/>
        <p:txBody>
          <a:bodyPr/>
          <a:lstStyle/>
          <a:p>
            <a:fld id="{AB3A862B-D317-4794-9DCA-0F7958F7CA95}" type="slidenum">
              <a:rPr lang="en-US" smtClean="0"/>
              <a:t>‹#›</a:t>
            </a:fld>
            <a:endParaRPr lang="en-US"/>
          </a:p>
        </p:txBody>
      </p:sp>
    </p:spTree>
    <p:extLst>
      <p:ext uri="{BB962C8B-B14F-4D97-AF65-F5344CB8AC3E}">
        <p14:creationId xmlns:p14="http://schemas.microsoft.com/office/powerpoint/2010/main" val="334619327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1013C0-D328-BDBC-D0BE-8C6B1BEA549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E2E93D3-E307-613D-FA86-6F1D9423CCE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B9AB59E-20D8-3B42-4723-9D5AE1B81BA4}"/>
              </a:ext>
            </a:extLst>
          </p:cNvPr>
          <p:cNvSpPr>
            <a:spLocks noGrp="1"/>
          </p:cNvSpPr>
          <p:nvPr>
            <p:ph type="dt" sz="half" idx="10"/>
          </p:nvPr>
        </p:nvSpPr>
        <p:spPr/>
        <p:txBody>
          <a:bodyPr/>
          <a:lstStyle/>
          <a:p>
            <a:fld id="{046B987B-B086-4975-AF98-81806256813A}" type="datetimeFigureOut">
              <a:rPr lang="en-US" smtClean="0"/>
              <a:t>2/26/2024</a:t>
            </a:fld>
            <a:endParaRPr lang="en-US"/>
          </a:p>
        </p:txBody>
      </p:sp>
      <p:sp>
        <p:nvSpPr>
          <p:cNvPr id="5" name="Footer Placeholder 4">
            <a:extLst>
              <a:ext uri="{FF2B5EF4-FFF2-40B4-BE49-F238E27FC236}">
                <a16:creationId xmlns:a16="http://schemas.microsoft.com/office/drawing/2014/main" id="{F8B0B663-D459-D404-0EF1-3A862CC5DD4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09FE9BD-0E65-4510-730A-7E8C28214F98}"/>
              </a:ext>
            </a:extLst>
          </p:cNvPr>
          <p:cNvSpPr>
            <a:spLocks noGrp="1"/>
          </p:cNvSpPr>
          <p:nvPr>
            <p:ph type="sldNum" sz="quarter" idx="12"/>
          </p:nvPr>
        </p:nvSpPr>
        <p:spPr/>
        <p:txBody>
          <a:bodyPr/>
          <a:lstStyle/>
          <a:p>
            <a:fld id="{AB3A862B-D317-4794-9DCA-0F7958F7CA95}" type="slidenum">
              <a:rPr lang="en-US" smtClean="0"/>
              <a:t>‹#›</a:t>
            </a:fld>
            <a:endParaRPr lang="en-US"/>
          </a:p>
        </p:txBody>
      </p:sp>
    </p:spTree>
    <p:extLst>
      <p:ext uri="{BB962C8B-B14F-4D97-AF65-F5344CB8AC3E}">
        <p14:creationId xmlns:p14="http://schemas.microsoft.com/office/powerpoint/2010/main" val="137588873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994A6C-44A6-C47D-112D-105AFBF8791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9D30CA6-DAEA-7E9D-2DC7-10A23558939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7044ED9-BDDE-C4B1-1D0E-B5485B3C681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A1E4F36-0B64-5740-13CE-687A291B5675}"/>
              </a:ext>
            </a:extLst>
          </p:cNvPr>
          <p:cNvSpPr>
            <a:spLocks noGrp="1"/>
          </p:cNvSpPr>
          <p:nvPr>
            <p:ph type="dt" sz="half" idx="10"/>
          </p:nvPr>
        </p:nvSpPr>
        <p:spPr/>
        <p:txBody>
          <a:bodyPr/>
          <a:lstStyle/>
          <a:p>
            <a:fld id="{046B987B-B086-4975-AF98-81806256813A}" type="datetimeFigureOut">
              <a:rPr lang="en-US" smtClean="0"/>
              <a:t>2/26/2024</a:t>
            </a:fld>
            <a:endParaRPr lang="en-US"/>
          </a:p>
        </p:txBody>
      </p:sp>
      <p:sp>
        <p:nvSpPr>
          <p:cNvPr id="6" name="Footer Placeholder 5">
            <a:extLst>
              <a:ext uri="{FF2B5EF4-FFF2-40B4-BE49-F238E27FC236}">
                <a16:creationId xmlns:a16="http://schemas.microsoft.com/office/drawing/2014/main" id="{1B216E6E-998E-0896-C085-40A3D43137E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2B2E42C-CB7C-EB1C-A48B-6A6CA310D5E9}"/>
              </a:ext>
            </a:extLst>
          </p:cNvPr>
          <p:cNvSpPr>
            <a:spLocks noGrp="1"/>
          </p:cNvSpPr>
          <p:nvPr>
            <p:ph type="sldNum" sz="quarter" idx="12"/>
          </p:nvPr>
        </p:nvSpPr>
        <p:spPr/>
        <p:txBody>
          <a:bodyPr/>
          <a:lstStyle/>
          <a:p>
            <a:fld id="{AB3A862B-D317-4794-9DCA-0F7958F7CA95}" type="slidenum">
              <a:rPr lang="en-US" smtClean="0"/>
              <a:t>‹#›</a:t>
            </a:fld>
            <a:endParaRPr lang="en-US"/>
          </a:p>
        </p:txBody>
      </p:sp>
    </p:spTree>
    <p:extLst>
      <p:ext uri="{BB962C8B-B14F-4D97-AF65-F5344CB8AC3E}">
        <p14:creationId xmlns:p14="http://schemas.microsoft.com/office/powerpoint/2010/main" val="384721384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A38AC-9EF4-BAA0-C998-F76667FCEEF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DF4BE6D-1A64-5EB9-8E9B-5421A4464E6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812CC98-D8A1-1284-9EC4-D34989872C9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30DC796-8760-51A4-69CA-EB1A07A3D9C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60ABC62-37C7-21B6-3F2B-9251944032B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DC6E4A8-84B6-6A6D-88D6-122D56676F8E}"/>
              </a:ext>
            </a:extLst>
          </p:cNvPr>
          <p:cNvSpPr>
            <a:spLocks noGrp="1"/>
          </p:cNvSpPr>
          <p:nvPr>
            <p:ph type="dt" sz="half" idx="10"/>
          </p:nvPr>
        </p:nvSpPr>
        <p:spPr/>
        <p:txBody>
          <a:bodyPr/>
          <a:lstStyle/>
          <a:p>
            <a:fld id="{046B987B-B086-4975-AF98-81806256813A}" type="datetimeFigureOut">
              <a:rPr lang="en-US" smtClean="0"/>
              <a:t>2/26/2024</a:t>
            </a:fld>
            <a:endParaRPr lang="en-US"/>
          </a:p>
        </p:txBody>
      </p:sp>
      <p:sp>
        <p:nvSpPr>
          <p:cNvPr id="8" name="Footer Placeholder 7">
            <a:extLst>
              <a:ext uri="{FF2B5EF4-FFF2-40B4-BE49-F238E27FC236}">
                <a16:creationId xmlns:a16="http://schemas.microsoft.com/office/drawing/2014/main" id="{29419DB9-7C62-638F-C56F-99C71F024B7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69AB2F1-2599-C0A4-CE09-800614A414C6}"/>
              </a:ext>
            </a:extLst>
          </p:cNvPr>
          <p:cNvSpPr>
            <a:spLocks noGrp="1"/>
          </p:cNvSpPr>
          <p:nvPr>
            <p:ph type="sldNum" sz="quarter" idx="12"/>
          </p:nvPr>
        </p:nvSpPr>
        <p:spPr/>
        <p:txBody>
          <a:bodyPr/>
          <a:lstStyle/>
          <a:p>
            <a:fld id="{AB3A862B-D317-4794-9DCA-0F7958F7CA95}" type="slidenum">
              <a:rPr lang="en-US" smtClean="0"/>
              <a:t>‹#›</a:t>
            </a:fld>
            <a:endParaRPr lang="en-US"/>
          </a:p>
        </p:txBody>
      </p:sp>
    </p:spTree>
    <p:extLst>
      <p:ext uri="{BB962C8B-B14F-4D97-AF65-F5344CB8AC3E}">
        <p14:creationId xmlns:p14="http://schemas.microsoft.com/office/powerpoint/2010/main" val="344399133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0208E8-5D7C-0A56-37D2-1DB7C97C9D2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47991CC-1AA2-0733-B149-A6C10CBB5FF4}"/>
              </a:ext>
            </a:extLst>
          </p:cNvPr>
          <p:cNvSpPr>
            <a:spLocks noGrp="1"/>
          </p:cNvSpPr>
          <p:nvPr>
            <p:ph type="dt" sz="half" idx="10"/>
          </p:nvPr>
        </p:nvSpPr>
        <p:spPr/>
        <p:txBody>
          <a:bodyPr/>
          <a:lstStyle/>
          <a:p>
            <a:fld id="{046B987B-B086-4975-AF98-81806256813A}" type="datetimeFigureOut">
              <a:rPr lang="en-US" smtClean="0"/>
              <a:t>2/26/2024</a:t>
            </a:fld>
            <a:endParaRPr lang="en-US"/>
          </a:p>
        </p:txBody>
      </p:sp>
      <p:sp>
        <p:nvSpPr>
          <p:cNvPr id="4" name="Footer Placeholder 3">
            <a:extLst>
              <a:ext uri="{FF2B5EF4-FFF2-40B4-BE49-F238E27FC236}">
                <a16:creationId xmlns:a16="http://schemas.microsoft.com/office/drawing/2014/main" id="{1D908F6E-B844-9300-7370-71A5EB24753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3E99F77-364A-5417-0A8E-4B74CDAC93BB}"/>
              </a:ext>
            </a:extLst>
          </p:cNvPr>
          <p:cNvSpPr>
            <a:spLocks noGrp="1"/>
          </p:cNvSpPr>
          <p:nvPr>
            <p:ph type="sldNum" sz="quarter" idx="12"/>
          </p:nvPr>
        </p:nvSpPr>
        <p:spPr/>
        <p:txBody>
          <a:bodyPr/>
          <a:lstStyle/>
          <a:p>
            <a:fld id="{AB3A862B-D317-4794-9DCA-0F7958F7CA95}" type="slidenum">
              <a:rPr lang="en-US" smtClean="0"/>
              <a:t>‹#›</a:t>
            </a:fld>
            <a:endParaRPr lang="en-US"/>
          </a:p>
        </p:txBody>
      </p:sp>
    </p:spTree>
    <p:extLst>
      <p:ext uri="{BB962C8B-B14F-4D97-AF65-F5344CB8AC3E}">
        <p14:creationId xmlns:p14="http://schemas.microsoft.com/office/powerpoint/2010/main" val="14639928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9A98AC-F134-177F-7BC9-A910FA4D9F3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D83A78B-97AD-F464-FFA2-43043EBD3FF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CEAC0EC-80AC-6E84-16D5-C507DDD96B6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2FA64FE-FC87-801A-C851-B7494F72E61A}"/>
              </a:ext>
            </a:extLst>
          </p:cNvPr>
          <p:cNvSpPr>
            <a:spLocks noGrp="1"/>
          </p:cNvSpPr>
          <p:nvPr>
            <p:ph type="dt" sz="half" idx="10"/>
          </p:nvPr>
        </p:nvSpPr>
        <p:spPr/>
        <p:txBody>
          <a:bodyPr/>
          <a:lstStyle/>
          <a:p>
            <a:fld id="{41B9EC95-7019-459D-A010-A8B68B1545FD}" type="datetimeFigureOut">
              <a:rPr lang="en-US" smtClean="0"/>
              <a:t>2/26/2024</a:t>
            </a:fld>
            <a:endParaRPr lang="en-US"/>
          </a:p>
        </p:txBody>
      </p:sp>
      <p:sp>
        <p:nvSpPr>
          <p:cNvPr id="6" name="Footer Placeholder 5">
            <a:extLst>
              <a:ext uri="{FF2B5EF4-FFF2-40B4-BE49-F238E27FC236}">
                <a16:creationId xmlns:a16="http://schemas.microsoft.com/office/drawing/2014/main" id="{641DA7AB-4963-0D09-B25C-CE168A897C2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FF0F405-FCBD-27FD-E780-A5048A0B50FC}"/>
              </a:ext>
            </a:extLst>
          </p:cNvPr>
          <p:cNvSpPr>
            <a:spLocks noGrp="1"/>
          </p:cNvSpPr>
          <p:nvPr>
            <p:ph type="sldNum" sz="quarter" idx="12"/>
          </p:nvPr>
        </p:nvSpPr>
        <p:spPr/>
        <p:txBody>
          <a:bodyPr/>
          <a:lstStyle/>
          <a:p>
            <a:fld id="{1EDDDA2E-F081-49F6-8D28-15B31F09708D}" type="slidenum">
              <a:rPr lang="en-US" smtClean="0"/>
              <a:t>‹#›</a:t>
            </a:fld>
            <a:endParaRPr lang="en-US"/>
          </a:p>
        </p:txBody>
      </p:sp>
    </p:spTree>
    <p:extLst>
      <p:ext uri="{BB962C8B-B14F-4D97-AF65-F5344CB8AC3E}">
        <p14:creationId xmlns:p14="http://schemas.microsoft.com/office/powerpoint/2010/main" val="191743549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3D7715D-249E-0242-B2C7-979C73A61840}"/>
              </a:ext>
            </a:extLst>
          </p:cNvPr>
          <p:cNvSpPr>
            <a:spLocks noGrp="1"/>
          </p:cNvSpPr>
          <p:nvPr>
            <p:ph type="dt" sz="half" idx="10"/>
          </p:nvPr>
        </p:nvSpPr>
        <p:spPr/>
        <p:txBody>
          <a:bodyPr/>
          <a:lstStyle/>
          <a:p>
            <a:fld id="{046B987B-B086-4975-AF98-81806256813A}" type="datetimeFigureOut">
              <a:rPr lang="en-US" smtClean="0"/>
              <a:t>2/26/2024</a:t>
            </a:fld>
            <a:endParaRPr lang="en-US"/>
          </a:p>
        </p:txBody>
      </p:sp>
      <p:sp>
        <p:nvSpPr>
          <p:cNvPr id="3" name="Footer Placeholder 2">
            <a:extLst>
              <a:ext uri="{FF2B5EF4-FFF2-40B4-BE49-F238E27FC236}">
                <a16:creationId xmlns:a16="http://schemas.microsoft.com/office/drawing/2014/main" id="{8183CB45-88BE-BFD3-F73A-A6384BC231B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09BFDA9-274C-E699-A456-9EC91A987695}"/>
              </a:ext>
            </a:extLst>
          </p:cNvPr>
          <p:cNvSpPr>
            <a:spLocks noGrp="1"/>
          </p:cNvSpPr>
          <p:nvPr>
            <p:ph type="sldNum" sz="quarter" idx="12"/>
          </p:nvPr>
        </p:nvSpPr>
        <p:spPr/>
        <p:txBody>
          <a:bodyPr/>
          <a:lstStyle/>
          <a:p>
            <a:fld id="{AB3A862B-D317-4794-9DCA-0F7958F7CA95}" type="slidenum">
              <a:rPr lang="en-US" smtClean="0"/>
              <a:t>‹#›</a:t>
            </a:fld>
            <a:endParaRPr lang="en-US"/>
          </a:p>
        </p:txBody>
      </p:sp>
    </p:spTree>
    <p:extLst>
      <p:ext uri="{BB962C8B-B14F-4D97-AF65-F5344CB8AC3E}">
        <p14:creationId xmlns:p14="http://schemas.microsoft.com/office/powerpoint/2010/main" val="344243265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F13553-943E-91C2-B8DF-EF05C8EA01B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4F03DE9-6D66-82D7-1D58-E43ED59360C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521F3DE-0BD6-C935-C408-D7C5A5FBAA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C802C91-735D-A3D4-97A3-23A791996680}"/>
              </a:ext>
            </a:extLst>
          </p:cNvPr>
          <p:cNvSpPr>
            <a:spLocks noGrp="1"/>
          </p:cNvSpPr>
          <p:nvPr>
            <p:ph type="dt" sz="half" idx="10"/>
          </p:nvPr>
        </p:nvSpPr>
        <p:spPr/>
        <p:txBody>
          <a:bodyPr/>
          <a:lstStyle/>
          <a:p>
            <a:fld id="{046B987B-B086-4975-AF98-81806256813A}" type="datetimeFigureOut">
              <a:rPr lang="en-US" smtClean="0"/>
              <a:t>2/26/2024</a:t>
            </a:fld>
            <a:endParaRPr lang="en-US"/>
          </a:p>
        </p:txBody>
      </p:sp>
      <p:sp>
        <p:nvSpPr>
          <p:cNvPr id="6" name="Footer Placeholder 5">
            <a:extLst>
              <a:ext uri="{FF2B5EF4-FFF2-40B4-BE49-F238E27FC236}">
                <a16:creationId xmlns:a16="http://schemas.microsoft.com/office/drawing/2014/main" id="{541403B3-DF03-2E96-9979-34DE0E94B8A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0B79285-85CD-A616-C90D-C1D818E88E23}"/>
              </a:ext>
            </a:extLst>
          </p:cNvPr>
          <p:cNvSpPr>
            <a:spLocks noGrp="1"/>
          </p:cNvSpPr>
          <p:nvPr>
            <p:ph type="sldNum" sz="quarter" idx="12"/>
          </p:nvPr>
        </p:nvSpPr>
        <p:spPr/>
        <p:txBody>
          <a:bodyPr/>
          <a:lstStyle/>
          <a:p>
            <a:fld id="{AB3A862B-D317-4794-9DCA-0F7958F7CA95}" type="slidenum">
              <a:rPr lang="en-US" smtClean="0"/>
              <a:t>‹#›</a:t>
            </a:fld>
            <a:endParaRPr lang="en-US"/>
          </a:p>
        </p:txBody>
      </p:sp>
    </p:spTree>
    <p:extLst>
      <p:ext uri="{BB962C8B-B14F-4D97-AF65-F5344CB8AC3E}">
        <p14:creationId xmlns:p14="http://schemas.microsoft.com/office/powerpoint/2010/main" val="104563244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30AB6B-192E-8762-DD31-C16B61614B9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1678BED-F944-7CA2-4394-F5D505DF4EC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7336B88-BC0C-09DB-F288-F833DE2128C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AF18DF5-747D-B106-3F3F-5860402FEA42}"/>
              </a:ext>
            </a:extLst>
          </p:cNvPr>
          <p:cNvSpPr>
            <a:spLocks noGrp="1"/>
          </p:cNvSpPr>
          <p:nvPr>
            <p:ph type="dt" sz="half" idx="10"/>
          </p:nvPr>
        </p:nvSpPr>
        <p:spPr/>
        <p:txBody>
          <a:bodyPr/>
          <a:lstStyle/>
          <a:p>
            <a:fld id="{046B987B-B086-4975-AF98-81806256813A}" type="datetimeFigureOut">
              <a:rPr lang="en-US" smtClean="0"/>
              <a:t>2/26/2024</a:t>
            </a:fld>
            <a:endParaRPr lang="en-US"/>
          </a:p>
        </p:txBody>
      </p:sp>
      <p:sp>
        <p:nvSpPr>
          <p:cNvPr id="6" name="Footer Placeholder 5">
            <a:extLst>
              <a:ext uri="{FF2B5EF4-FFF2-40B4-BE49-F238E27FC236}">
                <a16:creationId xmlns:a16="http://schemas.microsoft.com/office/drawing/2014/main" id="{340498FA-6A7F-5412-42DC-8FE5A992359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4A595D7-7F80-8C96-DC6F-AD2077034BB9}"/>
              </a:ext>
            </a:extLst>
          </p:cNvPr>
          <p:cNvSpPr>
            <a:spLocks noGrp="1"/>
          </p:cNvSpPr>
          <p:nvPr>
            <p:ph type="sldNum" sz="quarter" idx="12"/>
          </p:nvPr>
        </p:nvSpPr>
        <p:spPr/>
        <p:txBody>
          <a:bodyPr/>
          <a:lstStyle/>
          <a:p>
            <a:fld id="{AB3A862B-D317-4794-9DCA-0F7958F7CA95}" type="slidenum">
              <a:rPr lang="en-US" smtClean="0"/>
              <a:t>‹#›</a:t>
            </a:fld>
            <a:endParaRPr lang="en-US"/>
          </a:p>
        </p:txBody>
      </p:sp>
    </p:spTree>
    <p:extLst>
      <p:ext uri="{BB962C8B-B14F-4D97-AF65-F5344CB8AC3E}">
        <p14:creationId xmlns:p14="http://schemas.microsoft.com/office/powerpoint/2010/main" val="155330637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8C2029-5AF6-E7B8-05CE-535A32CE2FB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2C04447-11CC-8878-38FB-225C7F9CE2C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DF6952D-AD2A-4614-30A0-220E3F850912}"/>
              </a:ext>
            </a:extLst>
          </p:cNvPr>
          <p:cNvSpPr>
            <a:spLocks noGrp="1"/>
          </p:cNvSpPr>
          <p:nvPr>
            <p:ph type="dt" sz="half" idx="10"/>
          </p:nvPr>
        </p:nvSpPr>
        <p:spPr/>
        <p:txBody>
          <a:bodyPr/>
          <a:lstStyle/>
          <a:p>
            <a:fld id="{046B987B-B086-4975-AF98-81806256813A}" type="datetimeFigureOut">
              <a:rPr lang="en-US" smtClean="0"/>
              <a:t>2/26/2024</a:t>
            </a:fld>
            <a:endParaRPr lang="en-US"/>
          </a:p>
        </p:txBody>
      </p:sp>
      <p:sp>
        <p:nvSpPr>
          <p:cNvPr id="5" name="Footer Placeholder 4">
            <a:extLst>
              <a:ext uri="{FF2B5EF4-FFF2-40B4-BE49-F238E27FC236}">
                <a16:creationId xmlns:a16="http://schemas.microsoft.com/office/drawing/2014/main" id="{7C8F8AF2-52C3-ADCC-F369-4686C286A94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3BC7FF2-ED62-525A-FED4-9EFB414E0E28}"/>
              </a:ext>
            </a:extLst>
          </p:cNvPr>
          <p:cNvSpPr>
            <a:spLocks noGrp="1"/>
          </p:cNvSpPr>
          <p:nvPr>
            <p:ph type="sldNum" sz="quarter" idx="12"/>
          </p:nvPr>
        </p:nvSpPr>
        <p:spPr/>
        <p:txBody>
          <a:bodyPr/>
          <a:lstStyle/>
          <a:p>
            <a:fld id="{AB3A862B-D317-4794-9DCA-0F7958F7CA95}" type="slidenum">
              <a:rPr lang="en-US" smtClean="0"/>
              <a:t>‹#›</a:t>
            </a:fld>
            <a:endParaRPr lang="en-US"/>
          </a:p>
        </p:txBody>
      </p:sp>
    </p:spTree>
    <p:extLst>
      <p:ext uri="{BB962C8B-B14F-4D97-AF65-F5344CB8AC3E}">
        <p14:creationId xmlns:p14="http://schemas.microsoft.com/office/powerpoint/2010/main" val="251598870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38430B7-3E89-6158-B7B2-3E98FA642D0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7A81D7D-F839-3829-C7C1-2066A69C55C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26EB372-102F-3CF9-E542-3954EADBF55A}"/>
              </a:ext>
            </a:extLst>
          </p:cNvPr>
          <p:cNvSpPr>
            <a:spLocks noGrp="1"/>
          </p:cNvSpPr>
          <p:nvPr>
            <p:ph type="dt" sz="half" idx="10"/>
          </p:nvPr>
        </p:nvSpPr>
        <p:spPr/>
        <p:txBody>
          <a:bodyPr/>
          <a:lstStyle/>
          <a:p>
            <a:fld id="{046B987B-B086-4975-AF98-81806256813A}" type="datetimeFigureOut">
              <a:rPr lang="en-US" smtClean="0"/>
              <a:t>2/26/2024</a:t>
            </a:fld>
            <a:endParaRPr lang="en-US"/>
          </a:p>
        </p:txBody>
      </p:sp>
      <p:sp>
        <p:nvSpPr>
          <p:cNvPr id="5" name="Footer Placeholder 4">
            <a:extLst>
              <a:ext uri="{FF2B5EF4-FFF2-40B4-BE49-F238E27FC236}">
                <a16:creationId xmlns:a16="http://schemas.microsoft.com/office/drawing/2014/main" id="{3C149298-1BDF-B168-D1B8-1567EE04202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76B091F-075B-53FB-C208-941FB98F0D2A}"/>
              </a:ext>
            </a:extLst>
          </p:cNvPr>
          <p:cNvSpPr>
            <a:spLocks noGrp="1"/>
          </p:cNvSpPr>
          <p:nvPr>
            <p:ph type="sldNum" sz="quarter" idx="12"/>
          </p:nvPr>
        </p:nvSpPr>
        <p:spPr/>
        <p:txBody>
          <a:bodyPr/>
          <a:lstStyle/>
          <a:p>
            <a:fld id="{AB3A862B-D317-4794-9DCA-0F7958F7CA95}" type="slidenum">
              <a:rPr lang="en-US" smtClean="0"/>
              <a:t>‹#›</a:t>
            </a:fld>
            <a:endParaRPr lang="en-US"/>
          </a:p>
        </p:txBody>
      </p:sp>
    </p:spTree>
    <p:extLst>
      <p:ext uri="{BB962C8B-B14F-4D97-AF65-F5344CB8AC3E}">
        <p14:creationId xmlns:p14="http://schemas.microsoft.com/office/powerpoint/2010/main" val="34264165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F12501-0AEB-508A-9C5F-3F9FABB6E84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5207663-2E9D-C656-68BE-8258253326D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D6E273C-A8E5-4904-E2D2-247B6BDCC0F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6EF18BE-00B8-17BD-F80C-0DDD4ECA40D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07AEE12-2E2D-5EAF-0129-C468676307C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D897EDD-65BE-7504-B6B1-6B9ACE957342}"/>
              </a:ext>
            </a:extLst>
          </p:cNvPr>
          <p:cNvSpPr>
            <a:spLocks noGrp="1"/>
          </p:cNvSpPr>
          <p:nvPr>
            <p:ph type="dt" sz="half" idx="10"/>
          </p:nvPr>
        </p:nvSpPr>
        <p:spPr/>
        <p:txBody>
          <a:bodyPr/>
          <a:lstStyle/>
          <a:p>
            <a:fld id="{41B9EC95-7019-459D-A010-A8B68B1545FD}" type="datetimeFigureOut">
              <a:rPr lang="en-US" smtClean="0"/>
              <a:t>2/26/2024</a:t>
            </a:fld>
            <a:endParaRPr lang="en-US"/>
          </a:p>
        </p:txBody>
      </p:sp>
      <p:sp>
        <p:nvSpPr>
          <p:cNvPr id="8" name="Footer Placeholder 7">
            <a:extLst>
              <a:ext uri="{FF2B5EF4-FFF2-40B4-BE49-F238E27FC236}">
                <a16:creationId xmlns:a16="http://schemas.microsoft.com/office/drawing/2014/main" id="{6E07187A-AD97-2A9E-BCEB-63E04EC23A9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CB81EC2-7FC4-9857-2136-C853C98FBB58}"/>
              </a:ext>
            </a:extLst>
          </p:cNvPr>
          <p:cNvSpPr>
            <a:spLocks noGrp="1"/>
          </p:cNvSpPr>
          <p:nvPr>
            <p:ph type="sldNum" sz="quarter" idx="12"/>
          </p:nvPr>
        </p:nvSpPr>
        <p:spPr/>
        <p:txBody>
          <a:bodyPr/>
          <a:lstStyle/>
          <a:p>
            <a:fld id="{1EDDDA2E-F081-49F6-8D28-15B31F09708D}" type="slidenum">
              <a:rPr lang="en-US" smtClean="0"/>
              <a:t>‹#›</a:t>
            </a:fld>
            <a:endParaRPr lang="en-US"/>
          </a:p>
        </p:txBody>
      </p:sp>
    </p:spTree>
    <p:extLst>
      <p:ext uri="{BB962C8B-B14F-4D97-AF65-F5344CB8AC3E}">
        <p14:creationId xmlns:p14="http://schemas.microsoft.com/office/powerpoint/2010/main" val="38278405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ECF7F4-0D6B-2633-5F89-DD2FE64DA02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A7C744D-B9A8-5435-C58A-B6A18FB1B301}"/>
              </a:ext>
            </a:extLst>
          </p:cNvPr>
          <p:cNvSpPr>
            <a:spLocks noGrp="1"/>
          </p:cNvSpPr>
          <p:nvPr>
            <p:ph type="dt" sz="half" idx="10"/>
          </p:nvPr>
        </p:nvSpPr>
        <p:spPr/>
        <p:txBody>
          <a:bodyPr/>
          <a:lstStyle/>
          <a:p>
            <a:fld id="{41B9EC95-7019-459D-A010-A8B68B1545FD}" type="datetimeFigureOut">
              <a:rPr lang="en-US" smtClean="0"/>
              <a:t>2/26/2024</a:t>
            </a:fld>
            <a:endParaRPr lang="en-US"/>
          </a:p>
        </p:txBody>
      </p:sp>
      <p:sp>
        <p:nvSpPr>
          <p:cNvPr id="4" name="Footer Placeholder 3">
            <a:extLst>
              <a:ext uri="{FF2B5EF4-FFF2-40B4-BE49-F238E27FC236}">
                <a16:creationId xmlns:a16="http://schemas.microsoft.com/office/drawing/2014/main" id="{C0906396-D959-94C3-719C-86CEBF8003A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789F0D3-245F-D099-E381-A1AA0BCA4CA4}"/>
              </a:ext>
            </a:extLst>
          </p:cNvPr>
          <p:cNvSpPr>
            <a:spLocks noGrp="1"/>
          </p:cNvSpPr>
          <p:nvPr>
            <p:ph type="sldNum" sz="quarter" idx="12"/>
          </p:nvPr>
        </p:nvSpPr>
        <p:spPr/>
        <p:txBody>
          <a:bodyPr/>
          <a:lstStyle/>
          <a:p>
            <a:fld id="{1EDDDA2E-F081-49F6-8D28-15B31F09708D}" type="slidenum">
              <a:rPr lang="en-US" smtClean="0"/>
              <a:t>‹#›</a:t>
            </a:fld>
            <a:endParaRPr lang="en-US"/>
          </a:p>
        </p:txBody>
      </p:sp>
    </p:spTree>
    <p:extLst>
      <p:ext uri="{BB962C8B-B14F-4D97-AF65-F5344CB8AC3E}">
        <p14:creationId xmlns:p14="http://schemas.microsoft.com/office/powerpoint/2010/main" val="26931115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1710C35-01ED-5FC8-D93C-526A6A2940B1}"/>
              </a:ext>
            </a:extLst>
          </p:cNvPr>
          <p:cNvSpPr>
            <a:spLocks noGrp="1"/>
          </p:cNvSpPr>
          <p:nvPr>
            <p:ph type="dt" sz="half" idx="10"/>
          </p:nvPr>
        </p:nvSpPr>
        <p:spPr/>
        <p:txBody>
          <a:bodyPr/>
          <a:lstStyle/>
          <a:p>
            <a:fld id="{41B9EC95-7019-459D-A010-A8B68B1545FD}" type="datetimeFigureOut">
              <a:rPr lang="en-US" smtClean="0"/>
              <a:t>2/26/2024</a:t>
            </a:fld>
            <a:endParaRPr lang="en-US"/>
          </a:p>
        </p:txBody>
      </p:sp>
      <p:sp>
        <p:nvSpPr>
          <p:cNvPr id="3" name="Footer Placeholder 2">
            <a:extLst>
              <a:ext uri="{FF2B5EF4-FFF2-40B4-BE49-F238E27FC236}">
                <a16:creationId xmlns:a16="http://schemas.microsoft.com/office/drawing/2014/main" id="{6355287F-181B-3DEB-364C-3D183122941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96DB13C-EAD2-119E-1773-0D186FBC7CDE}"/>
              </a:ext>
            </a:extLst>
          </p:cNvPr>
          <p:cNvSpPr>
            <a:spLocks noGrp="1"/>
          </p:cNvSpPr>
          <p:nvPr>
            <p:ph type="sldNum" sz="quarter" idx="12"/>
          </p:nvPr>
        </p:nvSpPr>
        <p:spPr/>
        <p:txBody>
          <a:bodyPr/>
          <a:lstStyle/>
          <a:p>
            <a:fld id="{1EDDDA2E-F081-49F6-8D28-15B31F09708D}" type="slidenum">
              <a:rPr lang="en-US" smtClean="0"/>
              <a:t>‹#›</a:t>
            </a:fld>
            <a:endParaRPr lang="en-US"/>
          </a:p>
        </p:txBody>
      </p:sp>
    </p:spTree>
    <p:extLst>
      <p:ext uri="{BB962C8B-B14F-4D97-AF65-F5344CB8AC3E}">
        <p14:creationId xmlns:p14="http://schemas.microsoft.com/office/powerpoint/2010/main" val="14718788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874B01-A7A7-7B8C-7C09-A1D0763BC04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667894D-BD14-70D7-1AB7-DE58ABE3ACA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05AD15A-1936-916D-B5EF-39CF30481FA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1ADAD62-B7B3-9F7E-EABD-C741DD7B1C16}"/>
              </a:ext>
            </a:extLst>
          </p:cNvPr>
          <p:cNvSpPr>
            <a:spLocks noGrp="1"/>
          </p:cNvSpPr>
          <p:nvPr>
            <p:ph type="dt" sz="half" idx="10"/>
          </p:nvPr>
        </p:nvSpPr>
        <p:spPr/>
        <p:txBody>
          <a:bodyPr/>
          <a:lstStyle/>
          <a:p>
            <a:fld id="{41B9EC95-7019-459D-A010-A8B68B1545FD}" type="datetimeFigureOut">
              <a:rPr lang="en-US" smtClean="0"/>
              <a:t>2/26/2024</a:t>
            </a:fld>
            <a:endParaRPr lang="en-US"/>
          </a:p>
        </p:txBody>
      </p:sp>
      <p:sp>
        <p:nvSpPr>
          <p:cNvPr id="6" name="Footer Placeholder 5">
            <a:extLst>
              <a:ext uri="{FF2B5EF4-FFF2-40B4-BE49-F238E27FC236}">
                <a16:creationId xmlns:a16="http://schemas.microsoft.com/office/drawing/2014/main" id="{718DF03A-7A9B-E2E1-EFD8-605FEC713D8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2FCB9A7-35F5-86F4-8830-D014FF0A04D7}"/>
              </a:ext>
            </a:extLst>
          </p:cNvPr>
          <p:cNvSpPr>
            <a:spLocks noGrp="1"/>
          </p:cNvSpPr>
          <p:nvPr>
            <p:ph type="sldNum" sz="quarter" idx="12"/>
          </p:nvPr>
        </p:nvSpPr>
        <p:spPr/>
        <p:txBody>
          <a:bodyPr/>
          <a:lstStyle/>
          <a:p>
            <a:fld id="{1EDDDA2E-F081-49F6-8D28-15B31F09708D}" type="slidenum">
              <a:rPr lang="en-US" smtClean="0"/>
              <a:t>‹#›</a:t>
            </a:fld>
            <a:endParaRPr lang="en-US"/>
          </a:p>
        </p:txBody>
      </p:sp>
    </p:spTree>
    <p:extLst>
      <p:ext uri="{BB962C8B-B14F-4D97-AF65-F5344CB8AC3E}">
        <p14:creationId xmlns:p14="http://schemas.microsoft.com/office/powerpoint/2010/main" val="5057136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281D47-2CA0-76D0-DD0A-8D8A171CD46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00065D6-2C3C-6AD7-97A9-25CE4ABC34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A2F3ED7-F437-5B72-02E1-9067F58EA01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E1780A9-CD14-BF71-4F5F-56C4BEDC2331}"/>
              </a:ext>
            </a:extLst>
          </p:cNvPr>
          <p:cNvSpPr>
            <a:spLocks noGrp="1"/>
          </p:cNvSpPr>
          <p:nvPr>
            <p:ph type="dt" sz="half" idx="10"/>
          </p:nvPr>
        </p:nvSpPr>
        <p:spPr/>
        <p:txBody>
          <a:bodyPr/>
          <a:lstStyle/>
          <a:p>
            <a:fld id="{41B9EC95-7019-459D-A010-A8B68B1545FD}" type="datetimeFigureOut">
              <a:rPr lang="en-US" smtClean="0"/>
              <a:t>2/26/2024</a:t>
            </a:fld>
            <a:endParaRPr lang="en-US"/>
          </a:p>
        </p:txBody>
      </p:sp>
      <p:sp>
        <p:nvSpPr>
          <p:cNvPr id="6" name="Footer Placeholder 5">
            <a:extLst>
              <a:ext uri="{FF2B5EF4-FFF2-40B4-BE49-F238E27FC236}">
                <a16:creationId xmlns:a16="http://schemas.microsoft.com/office/drawing/2014/main" id="{EC0EA1D2-D8E9-67BD-AE53-9900E0762CD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7FDE7DE-58A9-7DA7-46CC-EBC1C1C43290}"/>
              </a:ext>
            </a:extLst>
          </p:cNvPr>
          <p:cNvSpPr>
            <a:spLocks noGrp="1"/>
          </p:cNvSpPr>
          <p:nvPr>
            <p:ph type="sldNum" sz="quarter" idx="12"/>
          </p:nvPr>
        </p:nvSpPr>
        <p:spPr/>
        <p:txBody>
          <a:bodyPr/>
          <a:lstStyle/>
          <a:p>
            <a:fld id="{1EDDDA2E-F081-49F6-8D28-15B31F09708D}" type="slidenum">
              <a:rPr lang="en-US" smtClean="0"/>
              <a:t>‹#›</a:t>
            </a:fld>
            <a:endParaRPr lang="en-US"/>
          </a:p>
        </p:txBody>
      </p:sp>
    </p:spTree>
    <p:extLst>
      <p:ext uri="{BB962C8B-B14F-4D97-AF65-F5344CB8AC3E}">
        <p14:creationId xmlns:p14="http://schemas.microsoft.com/office/powerpoint/2010/main" val="37417249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image" Target="../media/image2.png"/><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image" Target="../media/image2.png"/><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AB43E6B-BE7C-F7B5-8F96-E098E8F8A2C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D17BC90-F11E-7B2A-E678-5FC15B91C89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C4A7AFC-7092-1DF9-83F5-76910805B22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1B9EC95-7019-459D-A010-A8B68B1545FD}" type="datetimeFigureOut">
              <a:rPr lang="en-US" smtClean="0"/>
              <a:t>2/26/2024</a:t>
            </a:fld>
            <a:endParaRPr lang="en-US"/>
          </a:p>
        </p:txBody>
      </p:sp>
      <p:sp>
        <p:nvSpPr>
          <p:cNvPr id="5" name="Footer Placeholder 4">
            <a:extLst>
              <a:ext uri="{FF2B5EF4-FFF2-40B4-BE49-F238E27FC236}">
                <a16:creationId xmlns:a16="http://schemas.microsoft.com/office/drawing/2014/main" id="{787F60B2-53C0-725C-1263-280DCC3EB33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25D43FB-7697-1ADD-EDD4-DA4582F60A7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EDDDA2E-F081-49F6-8D28-15B31F09708D}" type="slidenum">
              <a:rPr lang="en-US" smtClean="0"/>
              <a:t>‹#›</a:t>
            </a:fld>
            <a:endParaRPr lang="en-US"/>
          </a:p>
        </p:txBody>
      </p:sp>
    </p:spTree>
    <p:extLst>
      <p:ext uri="{BB962C8B-B14F-4D97-AF65-F5344CB8AC3E}">
        <p14:creationId xmlns:p14="http://schemas.microsoft.com/office/powerpoint/2010/main" val="435660466"/>
      </p:ext>
    </p:extLst>
  </p:cSld>
  <p:clrMap bg1="lt1" tx1="dk1" bg2="lt2" tx2="dk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12" r:id="rId6"/>
    <p:sldLayoutId id="2147483713" r:id="rId7"/>
    <p:sldLayoutId id="2147483714" r:id="rId8"/>
    <p:sldLayoutId id="2147483715" r:id="rId9"/>
    <p:sldLayoutId id="2147483716" r:id="rId10"/>
    <p:sldLayoutId id="214748371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9AB0F0F-B815-E535-9A75-9B3EA7153E7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8C7921A-832D-C527-4BA2-CBE61BD86D5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C93067F-945B-E481-C18B-D01803C373A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46B987B-B086-4975-AF98-81806256813A}" type="datetimeFigureOut">
              <a:rPr lang="en-US" smtClean="0"/>
              <a:t>2/26/2024</a:t>
            </a:fld>
            <a:endParaRPr lang="en-US"/>
          </a:p>
        </p:txBody>
      </p:sp>
      <p:sp>
        <p:nvSpPr>
          <p:cNvPr id="5" name="Footer Placeholder 4">
            <a:extLst>
              <a:ext uri="{FF2B5EF4-FFF2-40B4-BE49-F238E27FC236}">
                <a16:creationId xmlns:a16="http://schemas.microsoft.com/office/drawing/2014/main" id="{CA58F682-4931-6A1B-220A-1A4564B85BB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5051A6F-F8DB-D674-1325-396C3BA2DAF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3A862B-D317-4794-9DCA-0F7958F7CA95}" type="slidenum">
              <a:rPr lang="en-US" smtClean="0"/>
              <a:t>‹#›</a:t>
            </a:fld>
            <a:endParaRPr lang="en-US"/>
          </a:p>
        </p:txBody>
      </p:sp>
    </p:spTree>
    <p:extLst>
      <p:ext uri="{BB962C8B-B14F-4D97-AF65-F5344CB8AC3E}">
        <p14:creationId xmlns:p14="http://schemas.microsoft.com/office/powerpoint/2010/main" val="4182905862"/>
      </p:ext>
    </p:extLst>
  </p:cSld>
  <p:clrMap bg1="lt1" tx1="dk1" bg2="lt2" tx2="dk2" accent1="accent1" accent2="accent2" accent3="accent3" accent4="accent4" accent5="accent5" accent6="accent6" hlink="hlink" folHlink="folHlink"/>
  <p:sldLayoutIdLst>
    <p:sldLayoutId id="2147483719" r:id="rId1"/>
    <p:sldLayoutId id="2147483720" r:id="rId2"/>
    <p:sldLayoutId id="2147483721" r:id="rId3"/>
    <p:sldLayoutId id="2147483722" r:id="rId4"/>
    <p:sldLayoutId id="2147483723" r:id="rId5"/>
    <p:sldLayoutId id="2147483724" r:id="rId6"/>
    <p:sldLayoutId id="2147483725" r:id="rId7"/>
    <p:sldLayoutId id="2147483726" r:id="rId8"/>
    <p:sldLayoutId id="2147483727" r:id="rId9"/>
    <p:sldLayoutId id="2147483728" r:id="rId10"/>
    <p:sldLayoutId id="214748372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C9E20D47-8950-4345-B591-B1A084BE3FF9}" type="datetimeFigureOut">
              <a:rPr lang="en-US" smtClean="0"/>
              <a:t>2/26/2024</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AF98B1B4-76D7-4D05-B4C3-FF1900C67867}"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2080256"/>
      </p:ext>
    </p:extLst>
  </p:cSld>
  <p:clrMap bg1="lt1" tx1="dk1" bg2="lt2" tx2="dk2" accent1="accent1" accent2="accent2" accent3="accent3" accent4="accent4" accent5="accent5" accent6="accent6" hlink="hlink" folHlink="folHlink"/>
  <p:sldLayoutIdLst>
    <p:sldLayoutId id="2147483743" r:id="rId1"/>
    <p:sldLayoutId id="2147483744" r:id="rId2"/>
    <p:sldLayoutId id="2147483745" r:id="rId3"/>
    <p:sldLayoutId id="2147483746" r:id="rId4"/>
    <p:sldLayoutId id="2147483747" r:id="rId5"/>
    <p:sldLayoutId id="2147483748" r:id="rId6"/>
    <p:sldLayoutId id="2147483749" r:id="rId7"/>
    <p:sldLayoutId id="2147483750" r:id="rId8"/>
    <p:sldLayoutId id="2147483751" r:id="rId9"/>
    <p:sldLayoutId id="2147483752" r:id="rId10"/>
    <p:sldLayoutId id="2147483753"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9AB0F0F-B815-E535-9A75-9B3EA7153E7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8C7921A-832D-C527-4BA2-CBE61BD86D5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C93067F-945B-E481-C18B-D01803C373A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46B987B-B086-4975-AF98-81806256813A}" type="datetimeFigureOut">
              <a:rPr lang="en-US" smtClean="0"/>
              <a:t>2/26/2024</a:t>
            </a:fld>
            <a:endParaRPr lang="en-US"/>
          </a:p>
        </p:txBody>
      </p:sp>
      <p:sp>
        <p:nvSpPr>
          <p:cNvPr id="5" name="Footer Placeholder 4">
            <a:extLst>
              <a:ext uri="{FF2B5EF4-FFF2-40B4-BE49-F238E27FC236}">
                <a16:creationId xmlns:a16="http://schemas.microsoft.com/office/drawing/2014/main" id="{CA58F682-4931-6A1B-220A-1A4564B85BB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5051A6F-F8DB-D674-1325-396C3BA2DAF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3A862B-D317-4794-9DCA-0F7958F7CA95}" type="slidenum">
              <a:rPr lang="en-US" smtClean="0"/>
              <a:t>‹#›</a:t>
            </a:fld>
            <a:endParaRPr lang="en-US"/>
          </a:p>
        </p:txBody>
      </p:sp>
    </p:spTree>
    <p:extLst>
      <p:ext uri="{BB962C8B-B14F-4D97-AF65-F5344CB8AC3E}">
        <p14:creationId xmlns:p14="http://schemas.microsoft.com/office/powerpoint/2010/main" val="1342700596"/>
      </p:ext>
    </p:extLst>
  </p:cSld>
  <p:clrMap bg1="lt1" tx1="dk1" bg2="lt2" tx2="dk2" accent1="accent1" accent2="accent2" accent3="accent3" accent4="accent4" accent5="accent5" accent6="accent6" hlink="hlink" folHlink="folHlink"/>
  <p:sldLayoutIdLst>
    <p:sldLayoutId id="2147483755" r:id="rId1"/>
    <p:sldLayoutId id="2147483756" r:id="rId2"/>
    <p:sldLayoutId id="2147483757" r:id="rId3"/>
    <p:sldLayoutId id="2147483758" r:id="rId4"/>
    <p:sldLayoutId id="2147483759" r:id="rId5"/>
    <p:sldLayoutId id="2147483760" r:id="rId6"/>
    <p:sldLayoutId id="2147483761" r:id="rId7"/>
    <p:sldLayoutId id="2147483762" r:id="rId8"/>
    <p:sldLayoutId id="2147483763" r:id="rId9"/>
    <p:sldLayoutId id="2147483764" r:id="rId10"/>
    <p:sldLayoutId id="214748376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3.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8.xml"/></Relationships>
</file>

<file path=ppt/slides/_rels/slide100.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18.xml"/></Relationships>
</file>

<file path=ppt/slides/_rels/slide101.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105.png"/><Relationship Id="rId1" Type="http://schemas.openxmlformats.org/officeDocument/2006/relationships/slideLayout" Target="../slideLayouts/slideLayout18.xml"/></Relationships>
</file>

<file path=ppt/slides/_rels/slide102.xml.rels><?xml version="1.0" encoding="UTF-8" standalone="yes"?>
<Relationships xmlns="http://schemas.openxmlformats.org/package/2006/relationships"><Relationship Id="rId2" Type="http://schemas.openxmlformats.org/officeDocument/2006/relationships/image" Target="../media/image106.jpeg"/><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8.xml"/><Relationship Id="rId5" Type="http://schemas.openxmlformats.org/officeDocument/2006/relationships/image" Target="../media/image24.png"/><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1.png"/><Relationship Id="rId1" Type="http://schemas.openxmlformats.org/officeDocument/2006/relationships/slideLayout" Target="../slideLayouts/slideLayout18.xml"/><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8.xml"/><Relationship Id="rId5" Type="http://schemas.openxmlformats.org/officeDocument/2006/relationships/image" Target="../media/image30.png"/><Relationship Id="rId4" Type="http://schemas.openxmlformats.org/officeDocument/2006/relationships/image" Target="../media/image29.png"/></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8.xml"/><Relationship Id="rId4" Type="http://schemas.openxmlformats.org/officeDocument/2006/relationships/image" Target="../media/image33.png"/></Relationships>
</file>

<file path=ppt/slides/_rels/slide1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8.xml"/><Relationship Id="rId4" Type="http://schemas.openxmlformats.org/officeDocument/2006/relationships/image" Target="../media/image37.png"/></Relationships>
</file>

<file path=ppt/slides/_rels/slide1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0.xml"/></Relationships>
</file>

<file path=ppt/slides/_rels/slide2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1.png"/><Relationship Id="rId1" Type="http://schemas.openxmlformats.org/officeDocument/2006/relationships/slideLayout" Target="../slideLayouts/slideLayout4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8.xml"/></Relationships>
</file>

<file path=ppt/slides/_rels/slide3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8.xml"/></Relationships>
</file>

<file path=ppt/slides/_rels/slide3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8.xml"/></Relationships>
</file>

<file path=ppt/slides/_rels/slide3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8.xml"/></Relationships>
</file>

<file path=ppt/slides/_rels/slide3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8.xml"/></Relationships>
</file>

<file path=ppt/slides/_rels/slide4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8.xml"/></Relationships>
</file>

<file path=ppt/slides/_rels/slide4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8.xml"/></Relationships>
</file>

<file path=ppt/slides/_rels/slide4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8.xml"/></Relationships>
</file>

<file path=ppt/slides/_rels/slide4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8.xml"/></Relationships>
</file>

<file path=ppt/slides/_rels/slide47.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8.xml"/></Relationships>
</file>

<file path=ppt/slides/_rels/slide48.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8.xml"/></Relationships>
</file>

<file path=ppt/slides/_rels/slide4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0.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8.xml"/></Relationships>
</file>

<file path=ppt/slides/_rels/slide51.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8.xml"/></Relationships>
</file>

<file path=ppt/slides/_rels/slide52.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8.xml"/></Relationships>
</file>

<file path=ppt/slides/_rels/slide53.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8.xml"/></Relationships>
</file>

<file path=ppt/slides/_rels/slide5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18.xml"/></Relationships>
</file>

<file path=ppt/slides/_rels/slide55.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8.xml"/></Relationships>
</file>

<file path=ppt/slides/_rels/slide56.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18.xml"/></Relationships>
</file>

<file path=ppt/slides/_rels/slide57.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18.xml"/></Relationships>
</file>

<file path=ppt/slides/_rels/slide58.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18.xml"/></Relationships>
</file>

<file path=ppt/slides/_rels/slide59.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8.xml"/><Relationship Id="rId5" Type="http://schemas.openxmlformats.org/officeDocument/2006/relationships/image" Target="../media/image13.png"/><Relationship Id="rId4" Type="http://schemas.openxmlformats.org/officeDocument/2006/relationships/image" Target="../media/image12.png"/></Relationships>
</file>

<file path=ppt/slides/_rels/slide60.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18.xml"/></Relationships>
</file>

<file path=ppt/slides/_rels/slide61.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18.xml"/></Relationships>
</file>

<file path=ppt/slides/_rels/slide62.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18.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18.xml"/><Relationship Id="rId5" Type="http://schemas.openxmlformats.org/officeDocument/2006/relationships/image" Target="../media/image83.png"/><Relationship Id="rId4" Type="http://schemas.openxmlformats.org/officeDocument/2006/relationships/image" Target="../media/image82.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6.xml.rels><?xml version="1.0" encoding="UTF-8" standalone="yes"?>
<Relationships xmlns="http://schemas.openxmlformats.org/package/2006/relationships"><Relationship Id="rId2" Type="http://schemas.openxmlformats.org/officeDocument/2006/relationships/image" Target="../media/image84.jpeg"/><Relationship Id="rId1" Type="http://schemas.openxmlformats.org/officeDocument/2006/relationships/slideLayout" Target="../slideLayouts/slideLayout18.xml"/></Relationships>
</file>

<file path=ppt/slides/_rels/slide67.xml.rels><?xml version="1.0" encoding="UTF-8" standalone="yes"?>
<Relationships xmlns="http://schemas.openxmlformats.org/package/2006/relationships"><Relationship Id="rId2" Type="http://schemas.openxmlformats.org/officeDocument/2006/relationships/image" Target="../media/image85.jpeg"/><Relationship Id="rId1" Type="http://schemas.openxmlformats.org/officeDocument/2006/relationships/slideLayout" Target="../slideLayouts/slideLayout18.xml"/></Relationships>
</file>

<file path=ppt/slides/_rels/slide68.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18.xml"/></Relationships>
</file>

<file path=ppt/slides/_rels/slide69.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8.xml"/></Relationships>
</file>

<file path=ppt/slides/_rels/slide70.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18.xml"/></Relationships>
</file>

<file path=ppt/slides/_rels/slide71.xml.rels><?xml version="1.0" encoding="UTF-8" standalone="yes"?>
<Relationships xmlns="http://schemas.openxmlformats.org/package/2006/relationships"><Relationship Id="rId2" Type="http://schemas.openxmlformats.org/officeDocument/2006/relationships/image" Target="../media/image85.jpeg"/><Relationship Id="rId1" Type="http://schemas.openxmlformats.org/officeDocument/2006/relationships/slideLayout" Target="../slideLayouts/slideLayout18.xml"/></Relationships>
</file>

<file path=ppt/slides/_rels/slide72.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18.xml"/></Relationships>
</file>

<file path=ppt/slides/_rels/slide73.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18.xml"/></Relationships>
</file>

<file path=ppt/slides/_rels/slide74.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18.xml"/></Relationships>
</file>

<file path=ppt/slides/_rels/slide75.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18.xml"/></Relationships>
</file>

<file path=ppt/slides/_rels/slide76.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18.xml"/></Relationships>
</file>

<file path=ppt/slides/_rels/slide77.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18.xml"/></Relationships>
</file>

<file path=ppt/slides/_rels/slide78.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18.xml"/></Relationships>
</file>

<file path=ppt/slides/_rels/slide79.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8.xml"/></Relationships>
</file>

<file path=ppt/slides/_rels/slide80.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18.xml"/><Relationship Id="rId5" Type="http://schemas.openxmlformats.org/officeDocument/2006/relationships/image" Target="../media/image95.png"/><Relationship Id="rId4" Type="http://schemas.openxmlformats.org/officeDocument/2006/relationships/image" Target="../media/image94.png"/></Relationships>
</file>

<file path=ppt/slides/_rels/slide81.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18.xml"/></Relationships>
</file>

<file path=ppt/slides/_rels/slide82.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2.png"/><Relationship Id="rId1" Type="http://schemas.openxmlformats.org/officeDocument/2006/relationships/slideLayout" Target="../slideLayouts/slideLayout18.xml"/></Relationships>
</file>

<file path=ppt/slides/_rels/slide83.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18.xml"/></Relationships>
</file>

<file path=ppt/slides/_rels/slide84.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2.png"/><Relationship Id="rId1" Type="http://schemas.openxmlformats.org/officeDocument/2006/relationships/slideLayout" Target="../slideLayouts/slideLayout18.xml"/></Relationships>
</file>

<file path=ppt/slides/_rels/slide85.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18.xml"/></Relationships>
</file>

<file path=ppt/slides/_rels/slide86.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2.png"/><Relationship Id="rId1" Type="http://schemas.openxmlformats.org/officeDocument/2006/relationships/slideLayout" Target="../slideLayouts/slideLayout18.xml"/></Relationships>
</file>

<file path=ppt/slides/_rels/slide87.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18.xml"/></Relationships>
</file>

<file path=ppt/slides/_rels/slide88.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18.xml"/></Relationships>
</file>

<file path=ppt/slides/_rels/slide89.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8.xml"/></Relationships>
</file>

<file path=ppt/slides/_rels/slide90.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18.xml"/></Relationships>
</file>

<file path=ppt/slides/_rels/slide91.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18.xml"/></Relationships>
</file>

<file path=ppt/slides/_rels/slide92.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18.xml"/></Relationships>
</file>

<file path=ppt/slides/_rels/slide93.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100.png"/><Relationship Id="rId1" Type="http://schemas.openxmlformats.org/officeDocument/2006/relationships/slideLayout" Target="../slideLayouts/slideLayout18.xml"/></Relationships>
</file>

<file path=ppt/slides/_rels/slide94.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18.xml"/></Relationships>
</file>

<file path=ppt/slides/_rels/slide95.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101.png"/><Relationship Id="rId1" Type="http://schemas.openxmlformats.org/officeDocument/2006/relationships/slideLayout" Target="../slideLayouts/slideLayout18.xml"/></Relationships>
</file>

<file path=ppt/slides/_rels/slide96.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18.xml"/></Relationships>
</file>

<file path=ppt/slides/_rels/slide97.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18.xml"/><Relationship Id="rId4" Type="http://schemas.openxmlformats.org/officeDocument/2006/relationships/image" Target="../media/image99.png"/></Relationships>
</file>

<file path=ppt/slides/_rels/slide98.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18.xml"/></Relationships>
</file>

<file path=ppt/slides/_rels/slide99.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104.png"/><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F15199C-C6EF-CBD5-C409-2A5CE69518AC}"/>
              </a:ext>
            </a:extLst>
          </p:cNvPr>
          <p:cNvPicPr>
            <a:picLocks noChangeAspect="1"/>
          </p:cNvPicPr>
          <p:nvPr/>
        </p:nvPicPr>
        <p:blipFill>
          <a:blip r:embed="rId2">
            <a:alphaModFix amt="50000"/>
          </a:blip>
          <a:stretch>
            <a:fillRect/>
          </a:stretch>
        </p:blipFill>
        <p:spPr>
          <a:xfrm>
            <a:off x="174484" y="179353"/>
            <a:ext cx="1529626" cy="1106170"/>
          </a:xfrm>
          <a:prstGeom prst="rect">
            <a:avLst/>
          </a:prstGeom>
        </p:spPr>
      </p:pic>
      <p:sp>
        <p:nvSpPr>
          <p:cNvPr id="2050" name="Title 1"/>
          <p:cNvSpPr>
            <a:spLocks noGrp="1"/>
          </p:cNvSpPr>
          <p:nvPr>
            <p:ph type="ctrTitle"/>
          </p:nvPr>
        </p:nvSpPr>
        <p:spPr>
          <a:xfrm>
            <a:off x="1392607" y="924766"/>
            <a:ext cx="10280962" cy="3566160"/>
          </a:xfrm>
        </p:spPr>
        <p:txBody>
          <a:bodyPr>
            <a:normAutofit/>
          </a:bodyPr>
          <a:lstStyle/>
          <a:p>
            <a:pPr eaLnBrk="1" hangingPunct="1"/>
            <a:r>
              <a:rPr lang="en-US" altLang="en-US" b="1" dirty="0">
                <a:solidFill>
                  <a:schemeClr val="bg1">
                    <a:lumMod val="95000"/>
                    <a:lumOff val="5000"/>
                  </a:schemeClr>
                </a:solidFill>
                <a:latin typeface="Arial Black" panose="020B0A04020102020204" pitchFamily="34" charset="0"/>
                <a:cs typeface="Times New Roman" panose="02020603050405020304" pitchFamily="18" charset="0"/>
              </a:rPr>
              <a:t>1 </a:t>
            </a:r>
            <a:br>
              <a:rPr lang="en-US" altLang="en-US" b="1" dirty="0">
                <a:solidFill>
                  <a:schemeClr val="bg1">
                    <a:lumMod val="95000"/>
                    <a:lumOff val="5000"/>
                  </a:schemeClr>
                </a:solidFill>
                <a:latin typeface="Arial Black" panose="020B0A04020102020204" pitchFamily="34" charset="0"/>
                <a:cs typeface="Times New Roman" panose="02020603050405020304" pitchFamily="18" charset="0"/>
              </a:rPr>
            </a:br>
            <a:r>
              <a:rPr lang="en-US" altLang="en-US" b="1" dirty="0">
                <a:solidFill>
                  <a:schemeClr val="bg1">
                    <a:lumMod val="95000"/>
                    <a:lumOff val="5000"/>
                  </a:schemeClr>
                </a:solidFill>
                <a:latin typeface="Arial Black" panose="020B0A04020102020204" pitchFamily="34" charset="0"/>
                <a:cs typeface="Times New Roman" panose="02020603050405020304" pitchFamily="18" charset="0"/>
              </a:rPr>
              <a:t>Introduction to Data Model</a:t>
            </a:r>
            <a:endParaRPr lang="ar-EG" altLang="en-US" b="1" dirty="0">
              <a:solidFill>
                <a:schemeClr val="bg1">
                  <a:lumMod val="95000"/>
                  <a:lumOff val="5000"/>
                </a:schemeClr>
              </a:solidFill>
              <a:latin typeface="Arial Black" panose="020B0A04020102020204" pitchFamily="34" charset="0"/>
            </a:endParaRPr>
          </a:p>
        </p:txBody>
      </p:sp>
      <p:grpSp>
        <p:nvGrpSpPr>
          <p:cNvPr id="12" name="Group 11">
            <a:extLst>
              <a:ext uri="{FF2B5EF4-FFF2-40B4-BE49-F238E27FC236}">
                <a16:creationId xmlns:a16="http://schemas.microsoft.com/office/drawing/2014/main" id="{4D4D10C6-F608-C653-0DC6-5F169B826107}"/>
              </a:ext>
            </a:extLst>
          </p:cNvPr>
          <p:cNvGrpSpPr/>
          <p:nvPr/>
        </p:nvGrpSpPr>
        <p:grpSpPr>
          <a:xfrm>
            <a:off x="301077" y="4630524"/>
            <a:ext cx="11372492" cy="2133600"/>
            <a:chOff x="301077" y="4630524"/>
            <a:chExt cx="11372492" cy="2133600"/>
          </a:xfrm>
        </p:grpSpPr>
        <p:sp>
          <p:nvSpPr>
            <p:cNvPr id="6" name="Rectangle: Rounded Corners 5">
              <a:extLst>
                <a:ext uri="{FF2B5EF4-FFF2-40B4-BE49-F238E27FC236}">
                  <a16:creationId xmlns:a16="http://schemas.microsoft.com/office/drawing/2014/main" id="{81CCDAB2-A11A-8AC5-4AA4-E109FDA8F897}"/>
                </a:ext>
              </a:extLst>
            </p:cNvPr>
            <p:cNvSpPr/>
            <p:nvPr/>
          </p:nvSpPr>
          <p:spPr>
            <a:xfrm>
              <a:off x="605876" y="4630524"/>
              <a:ext cx="11067693" cy="2133600"/>
            </a:xfrm>
            <a:prstGeom prst="roundRect">
              <a:avLst/>
            </a:prstGeom>
            <a:gradFill flip="none" rotWithShape="1">
              <a:gsLst>
                <a:gs pos="0">
                  <a:schemeClr val="bg1"/>
                </a:gs>
                <a:gs pos="35000">
                  <a:schemeClr val="accent1">
                    <a:lumMod val="0"/>
                    <a:lumOff val="100000"/>
                  </a:schemeClr>
                </a:gs>
                <a:gs pos="100000">
                  <a:srgbClr val="0D3039"/>
                </a:gs>
              </a:gsLst>
              <a:path path="circle">
                <a:fillToRect l="100000" t="100000"/>
              </a:path>
              <a:tileRect r="-100000" b="-10000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7" name="Picture 6" descr="Graphical user interface, text&#10;&#10;Description automatically generated with medium confidence">
              <a:extLst>
                <a:ext uri="{FF2B5EF4-FFF2-40B4-BE49-F238E27FC236}">
                  <a16:creationId xmlns:a16="http://schemas.microsoft.com/office/drawing/2014/main" id="{6205E55C-283D-4981-6648-092B7C6DB3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17552" y="5596970"/>
              <a:ext cx="2084032" cy="715548"/>
            </a:xfrm>
            <a:prstGeom prst="rect">
              <a:avLst/>
            </a:prstGeom>
          </p:spPr>
        </p:pic>
        <p:pic>
          <p:nvPicPr>
            <p:cNvPr id="8" name="Picture 7">
              <a:extLst>
                <a:ext uri="{FF2B5EF4-FFF2-40B4-BE49-F238E27FC236}">
                  <a16:creationId xmlns:a16="http://schemas.microsoft.com/office/drawing/2014/main" id="{1EBAF71B-0C2E-1834-06DE-71B4F0F84233}"/>
                </a:ext>
              </a:extLst>
            </p:cNvPr>
            <p:cNvPicPr>
              <a:picLocks noChangeAspect="1"/>
            </p:cNvPicPr>
            <p:nvPr/>
          </p:nvPicPr>
          <p:blipFill>
            <a:blip r:embed="rId4"/>
            <a:stretch>
              <a:fillRect/>
            </a:stretch>
          </p:blipFill>
          <p:spPr>
            <a:xfrm>
              <a:off x="9634302" y="5465600"/>
              <a:ext cx="1484300" cy="978289"/>
            </a:xfrm>
            <a:prstGeom prst="rect">
              <a:avLst/>
            </a:prstGeom>
          </p:spPr>
        </p:pic>
        <p:pic>
          <p:nvPicPr>
            <p:cNvPr id="10" name="Picture 9" descr="Logo, icon&#10;&#10;Description automatically generated">
              <a:extLst>
                <a:ext uri="{FF2B5EF4-FFF2-40B4-BE49-F238E27FC236}">
                  <a16:creationId xmlns:a16="http://schemas.microsoft.com/office/drawing/2014/main" id="{F0016F1C-6DF0-5941-3579-AB080D2A775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0976" y="5802850"/>
              <a:ext cx="420827" cy="365694"/>
            </a:xfrm>
            <a:prstGeom prst="rect">
              <a:avLst/>
            </a:prstGeom>
          </p:spPr>
        </p:pic>
        <p:sp>
          <p:nvSpPr>
            <p:cNvPr id="11" name="Subtitle 2">
              <a:extLst>
                <a:ext uri="{FF2B5EF4-FFF2-40B4-BE49-F238E27FC236}">
                  <a16:creationId xmlns:a16="http://schemas.microsoft.com/office/drawing/2014/main" id="{BA54C328-1168-104D-23FC-9A9B1699EC6A}"/>
                </a:ext>
              </a:extLst>
            </p:cNvPr>
            <p:cNvSpPr txBox="1">
              <a:spLocks/>
            </p:cNvSpPr>
            <p:nvPr/>
          </p:nvSpPr>
          <p:spPr>
            <a:xfrm>
              <a:off x="301077" y="4782924"/>
              <a:ext cx="4544490" cy="182880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200" b="1" i="0" u="none" strike="noStrike" kern="1200" cap="none" spc="0" normalizeH="0" baseline="0" noProof="0" dirty="0">
                  <a:ln>
                    <a:noFill/>
                  </a:ln>
                  <a:solidFill>
                    <a:srgbClr val="000000"/>
                  </a:solidFill>
                  <a:effectLst/>
                  <a:uLnTx/>
                  <a:uFillTx/>
                  <a:latin typeface="Arial Black" panose="020B0A04020102020204" pitchFamily="34" charset="0"/>
                  <a:ea typeface="+mn-ea"/>
                  <a:cs typeface="+mn-cs"/>
                </a:rPr>
                <a:t>Prepared By :</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1" i="0" u="none" strike="noStrike" kern="1200" cap="none" spc="0" normalizeH="0" baseline="0" noProof="0" dirty="0">
                  <a:ln>
                    <a:noFill/>
                  </a:ln>
                  <a:solidFill>
                    <a:srgbClr val="000000"/>
                  </a:solidFill>
                  <a:effectLst/>
                  <a:uLnTx/>
                  <a:uFillTx/>
                  <a:latin typeface="Arial Black" panose="020B0A04020102020204" pitchFamily="34" charset="0"/>
                  <a:ea typeface="+mn-ea"/>
                  <a:cs typeface="+mn-cs"/>
                </a:rPr>
                <a:t>Said Fawzy</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200" b="1" i="0" u="none" strike="noStrike" kern="1200" cap="none" spc="0" normalizeH="0" baseline="0" noProof="0" dirty="0">
                  <a:ln>
                    <a:noFill/>
                  </a:ln>
                  <a:solidFill>
                    <a:srgbClr val="000000"/>
                  </a:solidFill>
                  <a:effectLst/>
                  <a:uLnTx/>
                  <a:uFillTx/>
                  <a:latin typeface="Arial Black" panose="020B0A04020102020204" pitchFamily="34" charset="0"/>
                  <a:ea typeface="+mn-ea"/>
                  <a:cs typeface="+mn-cs"/>
                </a:rPr>
                <a:t>Manager of Information Center</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200" b="1" i="0" u="none" strike="noStrike" kern="1200" cap="none" spc="0" normalizeH="0" baseline="0" noProof="0" dirty="0">
                  <a:ln>
                    <a:noFill/>
                  </a:ln>
                  <a:solidFill>
                    <a:srgbClr val="000000"/>
                  </a:solidFill>
                  <a:effectLst/>
                  <a:uLnTx/>
                  <a:uFillTx/>
                  <a:latin typeface="Arial Black" panose="020B0A04020102020204" pitchFamily="34" charset="0"/>
                  <a:ea typeface="+mn-ea"/>
                  <a:cs typeface="+mn-cs"/>
                </a:rPr>
                <a:t>Tendering Department</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200" b="1" i="0" u="none" strike="noStrike" kern="1200" cap="none" spc="0" normalizeH="0" baseline="0" noProof="0" dirty="0">
                  <a:ln>
                    <a:noFill/>
                  </a:ln>
                  <a:solidFill>
                    <a:srgbClr val="000000"/>
                  </a:solidFill>
                  <a:effectLst/>
                  <a:uLnTx/>
                  <a:uFillTx/>
                  <a:latin typeface="Arial Black" panose="020B0A04020102020204" pitchFamily="34" charset="0"/>
                  <a:ea typeface="+mn-ea"/>
                  <a:cs typeface="+mn-cs"/>
                </a:rPr>
                <a:t>Arab Contractors </a:t>
              </a:r>
            </a:p>
          </p:txBody>
        </p:sp>
      </p:grpSp>
      <p:pic>
        <p:nvPicPr>
          <p:cNvPr id="4" name="Picture 3">
            <a:extLst>
              <a:ext uri="{FF2B5EF4-FFF2-40B4-BE49-F238E27FC236}">
                <a16:creationId xmlns:a16="http://schemas.microsoft.com/office/drawing/2014/main" id="{7F186749-A8E0-172A-45BB-17756CF52205}"/>
              </a:ext>
            </a:extLst>
          </p:cNvPr>
          <p:cNvPicPr>
            <a:picLocks noChangeAspect="1"/>
          </p:cNvPicPr>
          <p:nvPr/>
        </p:nvPicPr>
        <p:blipFill>
          <a:blip r:embed="rId6">
            <a:alphaModFix amt="20000"/>
          </a:blip>
          <a:stretch>
            <a:fillRect/>
          </a:stretch>
        </p:blipFill>
        <p:spPr>
          <a:xfrm>
            <a:off x="-840498" y="-232444"/>
            <a:ext cx="13758449" cy="7228330"/>
          </a:xfrm>
          <a:prstGeom prst="rect">
            <a:avLst/>
          </a:prstGeom>
        </p:spPr>
      </p:pic>
    </p:spTree>
    <p:extLst>
      <p:ext uri="{BB962C8B-B14F-4D97-AF65-F5344CB8AC3E}">
        <p14:creationId xmlns:p14="http://schemas.microsoft.com/office/powerpoint/2010/main" val="15085160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050"/>
                                        </p:tgtEl>
                                        <p:attrNameLst>
                                          <p:attrName>style.visibility</p:attrName>
                                        </p:attrNameLst>
                                      </p:cBhvr>
                                      <p:to>
                                        <p:strVal val="visible"/>
                                      </p:to>
                                    </p:set>
                                    <p:animEffect transition="in" filter="fade">
                                      <p:cBhvr>
                                        <p:cTn id="7" dur="4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BA7ACFC-A117-3874-24D5-9981EEEDE134}"/>
              </a:ext>
            </a:extLst>
          </p:cNvPr>
          <p:cNvPicPr>
            <a:picLocks noChangeAspect="1"/>
          </p:cNvPicPr>
          <p:nvPr/>
        </p:nvPicPr>
        <p:blipFill>
          <a:blip r:embed="rId2"/>
          <a:stretch>
            <a:fillRect/>
          </a:stretch>
        </p:blipFill>
        <p:spPr>
          <a:xfrm>
            <a:off x="1322485" y="1188650"/>
            <a:ext cx="4773515" cy="5020421"/>
          </a:xfrm>
          <a:prstGeom prst="rect">
            <a:avLst/>
          </a:prstGeom>
        </p:spPr>
      </p:pic>
      <p:pic>
        <p:nvPicPr>
          <p:cNvPr id="5" name="Picture 4">
            <a:extLst>
              <a:ext uri="{FF2B5EF4-FFF2-40B4-BE49-F238E27FC236}">
                <a16:creationId xmlns:a16="http://schemas.microsoft.com/office/drawing/2014/main" id="{7D0B31D7-855C-9514-7400-E8C8AEDE9B17}"/>
              </a:ext>
            </a:extLst>
          </p:cNvPr>
          <p:cNvPicPr>
            <a:picLocks noChangeAspect="1"/>
          </p:cNvPicPr>
          <p:nvPr/>
        </p:nvPicPr>
        <p:blipFill>
          <a:blip r:embed="rId3"/>
          <a:stretch>
            <a:fillRect/>
          </a:stretch>
        </p:blipFill>
        <p:spPr>
          <a:xfrm>
            <a:off x="6860364" y="1233454"/>
            <a:ext cx="4230421" cy="4975617"/>
          </a:xfrm>
          <a:prstGeom prst="rect">
            <a:avLst/>
          </a:prstGeom>
        </p:spPr>
      </p:pic>
      <p:sp>
        <p:nvSpPr>
          <p:cNvPr id="6" name="Rectangle 5">
            <a:extLst>
              <a:ext uri="{FF2B5EF4-FFF2-40B4-BE49-F238E27FC236}">
                <a16:creationId xmlns:a16="http://schemas.microsoft.com/office/drawing/2014/main" id="{A6FF5657-9220-D30B-EBE2-511C16456D75}"/>
              </a:ext>
            </a:extLst>
          </p:cNvPr>
          <p:cNvSpPr/>
          <p:nvPr/>
        </p:nvSpPr>
        <p:spPr>
          <a:xfrm>
            <a:off x="3385229" y="209387"/>
            <a:ext cx="5421549" cy="769441"/>
          </a:xfrm>
          <a:prstGeom prst="rect">
            <a:avLst/>
          </a:prstGeom>
          <a:noFill/>
        </p:spPr>
        <p:txBody>
          <a:bodyPr wrap="none" lIns="91440" tIns="45720" rIns="91440" bIns="45720">
            <a:spAutoFit/>
          </a:bodyPr>
          <a:lstStyle/>
          <a:p>
            <a:pPr algn="ctr"/>
            <a:r>
              <a:rPr lang="en-US" sz="4400" cap="none" spc="0" dirty="0">
                <a:ln w="0"/>
                <a:solidFill>
                  <a:schemeClr val="tx1"/>
                </a:solidFill>
                <a:effectLst>
                  <a:outerShdw blurRad="38100" dist="38100" dir="2700000" algn="tl">
                    <a:srgbClr val="000000">
                      <a:alpha val="43137"/>
                    </a:srgbClr>
                  </a:outerShdw>
                </a:effectLst>
              </a:rPr>
              <a:t>Power BI helps you to:</a:t>
            </a:r>
          </a:p>
        </p:txBody>
      </p:sp>
    </p:spTree>
    <p:extLst>
      <p:ext uri="{BB962C8B-B14F-4D97-AF65-F5344CB8AC3E}">
        <p14:creationId xmlns:p14="http://schemas.microsoft.com/office/powerpoint/2010/main" val="19933391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3414FA-F40F-38D0-346A-A2CD90BE416B}"/>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A4F9661A-5F08-1DC2-E789-EF834612679A}"/>
              </a:ext>
            </a:extLst>
          </p:cNvPr>
          <p:cNvSpPr txBox="1"/>
          <p:nvPr/>
        </p:nvSpPr>
        <p:spPr>
          <a:xfrm>
            <a:off x="994194" y="357915"/>
            <a:ext cx="6094562" cy="512576"/>
          </a:xfrm>
          <a:prstGeom prst="rect">
            <a:avLst/>
          </a:prstGeom>
          <a:noFill/>
        </p:spPr>
        <p:txBody>
          <a:bodyPr wrap="square">
            <a:spAutoFit/>
          </a:bodyPr>
          <a:lstStyle/>
          <a:p>
            <a:pPr marL="0" marR="0" lvl="0" indent="0" algn="l" defTabSz="457200" rtl="0" eaLnBrk="1" fontAlgn="auto" latinLnBrk="0" hangingPunct="1">
              <a:lnSpc>
                <a:spcPct val="107000"/>
              </a:lnSpc>
              <a:spcBef>
                <a:spcPts val="200"/>
              </a:spcBef>
              <a:spcAft>
                <a:spcPts val="0"/>
              </a:spcAft>
              <a:buClrTx/>
              <a:buSzTx/>
              <a:buFontTx/>
              <a:buNone/>
              <a:tabLst/>
              <a:defRPr/>
            </a:pPr>
            <a:r>
              <a:rPr kumimoji="0" lang="en-US" sz="2800" b="1" i="0" u="none" strike="noStrike" kern="1200" cap="none" spc="0" normalizeH="0" baseline="0" noProof="0" dirty="0">
                <a:ln>
                  <a:noFill/>
                </a:ln>
                <a:solidFill>
                  <a:srgbClr val="7B245B"/>
                </a:solidFill>
                <a:effectLst/>
                <a:uLnTx/>
                <a:uFillTx/>
                <a:latin typeface="Verdana" panose="020B0604030504040204" pitchFamily="34" charset="0"/>
                <a:ea typeface="Times New Roman" panose="02020603050405020304" pitchFamily="18" charset="0"/>
                <a:cs typeface="Times New Roman" panose="02020603050405020304" pitchFamily="18" charset="0"/>
              </a:rPr>
              <a:t>Question 5</a:t>
            </a:r>
          </a:p>
        </p:txBody>
      </p:sp>
      <p:sp>
        <p:nvSpPr>
          <p:cNvPr id="4" name="TextBox 3">
            <a:extLst>
              <a:ext uri="{FF2B5EF4-FFF2-40B4-BE49-F238E27FC236}">
                <a16:creationId xmlns:a16="http://schemas.microsoft.com/office/drawing/2014/main" id="{00BAB630-2D68-2E1F-AC2D-F417B5F26FC0}"/>
              </a:ext>
            </a:extLst>
          </p:cNvPr>
          <p:cNvSpPr txBox="1"/>
          <p:nvPr/>
        </p:nvSpPr>
        <p:spPr>
          <a:xfrm>
            <a:off x="693175" y="1236001"/>
            <a:ext cx="11326761" cy="2143792"/>
          </a:xfrm>
          <a:prstGeom prst="rect">
            <a:avLst/>
          </a:prstGeom>
          <a:noFill/>
        </p:spPr>
        <p:txBody>
          <a:bodyPr wrap="square">
            <a:spAutoFit/>
          </a:bodyPr>
          <a:lstStyle>
            <a:defPPr>
              <a:defRPr lang="en-US"/>
            </a:defPPr>
            <a:lvl1pPr marL="228600" marR="0">
              <a:lnSpc>
                <a:spcPct val="107000"/>
              </a:lnSpc>
              <a:spcBef>
                <a:spcPts val="0"/>
              </a:spcBef>
              <a:spcAft>
                <a:spcPts val="800"/>
              </a:spcAft>
              <a:defRPr sz="2400">
                <a:effectLst/>
                <a:latin typeface="Verdana" panose="020B0604030504040204" pitchFamily="34" charset="0"/>
                <a:ea typeface="Calibri" panose="020F0502020204030204" pitchFamily="34" charset="0"/>
                <a:cs typeface="Arial" panose="020B0604020202020204" pitchFamily="34" charset="0"/>
              </a:defRPr>
            </a:lvl1pPr>
            <a:lvl3pPr marL="1257300" lvl="2" indent="-342900">
              <a:lnSpc>
                <a:spcPct val="107000"/>
              </a:lnSpc>
              <a:buFont typeface="+mj-lt"/>
              <a:buAutoNum type="alphaUcPeriod"/>
              <a:defRPr sz="2400">
                <a:effectLst/>
                <a:latin typeface="Verdana" panose="020B0604030504040204" pitchFamily="34" charset="0"/>
                <a:ea typeface="Calibri" panose="020F0502020204030204" pitchFamily="34" charset="0"/>
                <a:cs typeface="Arial" panose="020B0604020202020204" pitchFamily="34" charset="0"/>
              </a:defRPr>
            </a:lvl3pPr>
          </a:lstStyle>
          <a:p>
            <a:r>
              <a:rPr lang="en-US" dirty="0">
                <a:solidFill>
                  <a:srgbClr val="333333"/>
                </a:solidFill>
                <a:effectLst/>
                <a:latin typeface="Arial" panose="020B0604020202020204" pitchFamily="34" charset="0"/>
                <a:ea typeface="Times New Roman" panose="02020603050405020304" pitchFamily="18" charset="0"/>
              </a:rPr>
              <a:t>Which property cannot be adjusted for a table or column in Power BI?</a:t>
            </a:r>
          </a:p>
          <a:p>
            <a:pPr lvl="2"/>
            <a:endParaRPr lang="en-US" dirty="0">
              <a:effectLst/>
              <a:latin typeface="Times New Roman" panose="02020603050405020304" pitchFamily="18" charset="0"/>
              <a:ea typeface="Times New Roman" panose="02020603050405020304" pitchFamily="18" charset="0"/>
            </a:endParaRPr>
          </a:p>
          <a:p>
            <a:pPr marL="1371600" lvl="2"/>
            <a:r>
              <a:rPr lang="en-US" dirty="0">
                <a:solidFill>
                  <a:srgbClr val="333333"/>
                </a:solidFill>
                <a:effectLst/>
                <a:latin typeface="Arial" panose="020B0604020202020204" pitchFamily="34" charset="0"/>
                <a:ea typeface="Times New Roman" panose="02020603050405020304" pitchFamily="18" charset="0"/>
              </a:rPr>
              <a:t>Table relationship </a:t>
            </a:r>
            <a:endParaRPr lang="en-US" dirty="0">
              <a:effectLst/>
              <a:latin typeface="Times New Roman" panose="02020603050405020304" pitchFamily="18" charset="0"/>
              <a:ea typeface="Times New Roman" panose="02020603050405020304" pitchFamily="18" charset="0"/>
            </a:endParaRPr>
          </a:p>
          <a:p>
            <a:pPr marL="1371600" lvl="2"/>
            <a:r>
              <a:rPr lang="en-US" dirty="0">
                <a:solidFill>
                  <a:srgbClr val="333333"/>
                </a:solidFill>
                <a:effectLst/>
                <a:latin typeface="Arial" panose="020B0604020202020204" pitchFamily="34" charset="0"/>
                <a:ea typeface="Times New Roman" panose="02020603050405020304" pitchFamily="18" charset="0"/>
              </a:rPr>
              <a:t>Data type</a:t>
            </a:r>
            <a:endParaRPr lang="en-US" dirty="0">
              <a:effectLst/>
              <a:latin typeface="Times New Roman" panose="02020603050405020304" pitchFamily="18" charset="0"/>
              <a:ea typeface="Times New Roman" panose="02020603050405020304" pitchFamily="18" charset="0"/>
            </a:endParaRPr>
          </a:p>
          <a:p>
            <a:pPr marL="1371600" lvl="2"/>
            <a:r>
              <a:rPr lang="en-US" dirty="0">
                <a:solidFill>
                  <a:srgbClr val="333333"/>
                </a:solidFill>
                <a:effectLst/>
                <a:latin typeface="Arial" panose="020B0604020202020204" pitchFamily="34" charset="0"/>
                <a:ea typeface="Times New Roman" panose="02020603050405020304" pitchFamily="18" charset="0"/>
              </a:rPr>
              <a:t>Sort order</a:t>
            </a:r>
            <a:endParaRPr lang="en-US" dirty="0">
              <a:effectLst/>
              <a:latin typeface="Times New Roman" panose="02020603050405020304" pitchFamily="18" charset="0"/>
              <a:ea typeface="Times New Roman" panose="02020603050405020304" pitchFamily="18" charset="0"/>
            </a:endParaRPr>
          </a:p>
        </p:txBody>
      </p:sp>
      <p:pic>
        <p:nvPicPr>
          <p:cNvPr id="7" name="Picture 2" descr="Knowledge Check 16">
            <a:extLst>
              <a:ext uri="{FF2B5EF4-FFF2-40B4-BE49-F238E27FC236}">
                <a16:creationId xmlns:a16="http://schemas.microsoft.com/office/drawing/2014/main" id="{6295E65A-8519-887A-751D-C0B35B8D523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870163" y="0"/>
            <a:ext cx="977908" cy="1460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29720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882B20-33D0-AB0F-6608-57F9DFED9FF1}"/>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9C6DEF95-C968-C117-13A8-79D3249DB756}"/>
              </a:ext>
            </a:extLst>
          </p:cNvPr>
          <p:cNvSpPr txBox="1"/>
          <p:nvPr/>
        </p:nvSpPr>
        <p:spPr>
          <a:xfrm>
            <a:off x="994194" y="357915"/>
            <a:ext cx="6094562" cy="512576"/>
          </a:xfrm>
          <a:prstGeom prst="rect">
            <a:avLst/>
          </a:prstGeom>
          <a:noFill/>
        </p:spPr>
        <p:txBody>
          <a:bodyPr wrap="square">
            <a:spAutoFit/>
          </a:bodyPr>
          <a:lstStyle/>
          <a:p>
            <a:pPr marL="0" marR="0" lvl="0" indent="0" algn="l" defTabSz="457200" rtl="0" eaLnBrk="1" fontAlgn="auto" latinLnBrk="0" hangingPunct="1">
              <a:lnSpc>
                <a:spcPct val="107000"/>
              </a:lnSpc>
              <a:spcBef>
                <a:spcPts val="200"/>
              </a:spcBef>
              <a:spcAft>
                <a:spcPts val="0"/>
              </a:spcAft>
              <a:buClrTx/>
              <a:buSzTx/>
              <a:buFontTx/>
              <a:buNone/>
              <a:tabLst/>
              <a:defRPr/>
            </a:pPr>
            <a:r>
              <a:rPr kumimoji="0" lang="en-US" sz="2800" b="1" i="0" u="none" strike="noStrike" kern="1200" cap="none" spc="0" normalizeH="0" baseline="0" noProof="0" dirty="0">
                <a:ln>
                  <a:noFill/>
                </a:ln>
                <a:solidFill>
                  <a:srgbClr val="7B245B"/>
                </a:solidFill>
                <a:effectLst/>
                <a:uLnTx/>
                <a:uFillTx/>
                <a:latin typeface="Verdana" panose="020B0604030504040204" pitchFamily="34" charset="0"/>
                <a:ea typeface="Times New Roman" panose="02020603050405020304" pitchFamily="18" charset="0"/>
                <a:cs typeface="Times New Roman" panose="02020603050405020304" pitchFamily="18" charset="0"/>
              </a:rPr>
              <a:t>ANSWER 5</a:t>
            </a:r>
          </a:p>
        </p:txBody>
      </p:sp>
      <p:sp>
        <p:nvSpPr>
          <p:cNvPr id="4" name="TextBox 3">
            <a:extLst>
              <a:ext uri="{FF2B5EF4-FFF2-40B4-BE49-F238E27FC236}">
                <a16:creationId xmlns:a16="http://schemas.microsoft.com/office/drawing/2014/main" id="{6C7329A7-1D5D-6EFF-90BE-25A6B68838FC}"/>
              </a:ext>
            </a:extLst>
          </p:cNvPr>
          <p:cNvSpPr txBox="1"/>
          <p:nvPr/>
        </p:nvSpPr>
        <p:spPr>
          <a:xfrm>
            <a:off x="693175" y="1236001"/>
            <a:ext cx="11326761" cy="2143792"/>
          </a:xfrm>
          <a:prstGeom prst="rect">
            <a:avLst/>
          </a:prstGeom>
          <a:noFill/>
        </p:spPr>
        <p:txBody>
          <a:bodyPr wrap="square">
            <a:spAutoFit/>
          </a:bodyPr>
          <a:lstStyle>
            <a:defPPr>
              <a:defRPr lang="en-US"/>
            </a:defPPr>
            <a:lvl1pPr marL="228600" marR="0">
              <a:lnSpc>
                <a:spcPct val="107000"/>
              </a:lnSpc>
              <a:spcBef>
                <a:spcPts val="0"/>
              </a:spcBef>
              <a:spcAft>
                <a:spcPts val="800"/>
              </a:spcAft>
              <a:defRPr sz="2400">
                <a:effectLst/>
                <a:latin typeface="Verdana" panose="020B0604030504040204" pitchFamily="34" charset="0"/>
                <a:ea typeface="Calibri" panose="020F0502020204030204" pitchFamily="34" charset="0"/>
                <a:cs typeface="Arial" panose="020B0604020202020204" pitchFamily="34" charset="0"/>
              </a:defRPr>
            </a:lvl1pPr>
            <a:lvl3pPr marL="1257300" lvl="2" indent="-342900">
              <a:lnSpc>
                <a:spcPct val="107000"/>
              </a:lnSpc>
              <a:buFont typeface="+mj-lt"/>
              <a:buAutoNum type="alphaUcPeriod"/>
              <a:defRPr sz="2400">
                <a:effectLst/>
                <a:latin typeface="Verdana" panose="020B0604030504040204" pitchFamily="34" charset="0"/>
                <a:ea typeface="Calibri" panose="020F0502020204030204" pitchFamily="34" charset="0"/>
                <a:cs typeface="Arial" panose="020B0604020202020204" pitchFamily="34" charset="0"/>
              </a:defRPr>
            </a:lvl3pPr>
          </a:lstStyle>
          <a:p>
            <a:r>
              <a:rPr lang="en-US" dirty="0">
                <a:solidFill>
                  <a:srgbClr val="333333"/>
                </a:solidFill>
                <a:effectLst/>
                <a:latin typeface="Arial" panose="020B0604020202020204" pitchFamily="34" charset="0"/>
                <a:ea typeface="Times New Roman" panose="02020603050405020304" pitchFamily="18" charset="0"/>
              </a:rPr>
              <a:t>Which property cannot be adjusted for a table or column in Power BI?</a:t>
            </a:r>
          </a:p>
          <a:p>
            <a:pPr lvl="2"/>
            <a:endParaRPr lang="en-US" dirty="0">
              <a:effectLst/>
              <a:latin typeface="Times New Roman" panose="02020603050405020304" pitchFamily="18" charset="0"/>
              <a:ea typeface="Times New Roman" panose="02020603050405020304" pitchFamily="18" charset="0"/>
            </a:endParaRPr>
          </a:p>
          <a:p>
            <a:pPr marL="1371600" lvl="2"/>
            <a:r>
              <a:rPr lang="en-US" dirty="0">
                <a:solidFill>
                  <a:srgbClr val="333333"/>
                </a:solidFill>
                <a:effectLst/>
                <a:highlight>
                  <a:srgbClr val="00FF00"/>
                </a:highlight>
                <a:latin typeface="Arial" panose="020B0604020202020204" pitchFamily="34" charset="0"/>
                <a:ea typeface="Times New Roman" panose="02020603050405020304" pitchFamily="18" charset="0"/>
              </a:rPr>
              <a:t>Table relationship </a:t>
            </a:r>
            <a:endParaRPr lang="en-US" dirty="0">
              <a:effectLst/>
              <a:highlight>
                <a:srgbClr val="00FF00"/>
              </a:highlight>
              <a:latin typeface="Times New Roman" panose="02020603050405020304" pitchFamily="18" charset="0"/>
              <a:ea typeface="Times New Roman" panose="02020603050405020304" pitchFamily="18" charset="0"/>
            </a:endParaRPr>
          </a:p>
          <a:p>
            <a:pPr marL="1371600" lvl="2"/>
            <a:r>
              <a:rPr lang="en-US" dirty="0">
                <a:solidFill>
                  <a:srgbClr val="333333"/>
                </a:solidFill>
                <a:effectLst/>
                <a:latin typeface="Arial" panose="020B0604020202020204" pitchFamily="34" charset="0"/>
                <a:ea typeface="Times New Roman" panose="02020603050405020304" pitchFamily="18" charset="0"/>
              </a:rPr>
              <a:t>Data type</a:t>
            </a:r>
            <a:endParaRPr lang="en-US" dirty="0">
              <a:effectLst/>
              <a:latin typeface="Times New Roman" panose="02020603050405020304" pitchFamily="18" charset="0"/>
              <a:ea typeface="Times New Roman" panose="02020603050405020304" pitchFamily="18" charset="0"/>
            </a:endParaRPr>
          </a:p>
          <a:p>
            <a:pPr marL="1371600" lvl="2"/>
            <a:r>
              <a:rPr lang="en-US" dirty="0">
                <a:solidFill>
                  <a:srgbClr val="333333"/>
                </a:solidFill>
                <a:effectLst/>
                <a:latin typeface="Arial" panose="020B0604020202020204" pitchFamily="34" charset="0"/>
                <a:ea typeface="Times New Roman" panose="02020603050405020304" pitchFamily="18" charset="0"/>
              </a:rPr>
              <a:t>Sort order</a:t>
            </a:r>
            <a:endParaRPr lang="en-US" dirty="0">
              <a:effectLst/>
              <a:latin typeface="Times New Roman" panose="02020603050405020304" pitchFamily="18" charset="0"/>
              <a:ea typeface="Times New Roman" panose="02020603050405020304" pitchFamily="18" charset="0"/>
            </a:endParaRPr>
          </a:p>
        </p:txBody>
      </p:sp>
      <p:pic>
        <p:nvPicPr>
          <p:cNvPr id="8" name="Picture 7">
            <a:extLst>
              <a:ext uri="{FF2B5EF4-FFF2-40B4-BE49-F238E27FC236}">
                <a16:creationId xmlns:a16="http://schemas.microsoft.com/office/drawing/2014/main" id="{D6454693-0F0F-11CE-9189-9FAE59766091}"/>
              </a:ext>
            </a:extLst>
          </p:cNvPr>
          <p:cNvPicPr>
            <a:picLocks noChangeAspect="1"/>
          </p:cNvPicPr>
          <p:nvPr/>
        </p:nvPicPr>
        <p:blipFill>
          <a:blip r:embed="rId2"/>
          <a:stretch>
            <a:fillRect/>
          </a:stretch>
        </p:blipFill>
        <p:spPr>
          <a:xfrm>
            <a:off x="1261753" y="4007682"/>
            <a:ext cx="10313950" cy="815039"/>
          </a:xfrm>
          <a:prstGeom prst="rect">
            <a:avLst/>
          </a:prstGeom>
        </p:spPr>
      </p:pic>
      <p:pic>
        <p:nvPicPr>
          <p:cNvPr id="7" name="Picture 2" descr="Knowledge Check 16">
            <a:extLst>
              <a:ext uri="{FF2B5EF4-FFF2-40B4-BE49-F238E27FC236}">
                <a16:creationId xmlns:a16="http://schemas.microsoft.com/office/drawing/2014/main" id="{08C90775-EF7C-4F11-D0DB-2CE743A4BEF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870163" y="0"/>
            <a:ext cx="977908" cy="1460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8433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Question Time - We need your thoughts on this please! - Objective Secured">
            <a:extLst>
              <a:ext uri="{FF2B5EF4-FFF2-40B4-BE49-F238E27FC236}">
                <a16:creationId xmlns:a16="http://schemas.microsoft.com/office/drawing/2014/main" id="{340EBD47-8B73-FC4E-D1DA-634B6343417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82760" y="846417"/>
            <a:ext cx="7256207" cy="46278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3464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94A04B0-463C-095A-C734-AA96453396BA}"/>
              </a:ext>
            </a:extLst>
          </p:cNvPr>
          <p:cNvPicPr>
            <a:picLocks noChangeAspect="1"/>
          </p:cNvPicPr>
          <p:nvPr/>
        </p:nvPicPr>
        <p:blipFill>
          <a:blip r:embed="rId2"/>
          <a:stretch>
            <a:fillRect/>
          </a:stretch>
        </p:blipFill>
        <p:spPr>
          <a:xfrm>
            <a:off x="1311933" y="790528"/>
            <a:ext cx="4026981" cy="5335433"/>
          </a:xfrm>
          <a:prstGeom prst="rect">
            <a:avLst/>
          </a:prstGeom>
        </p:spPr>
      </p:pic>
      <p:pic>
        <p:nvPicPr>
          <p:cNvPr id="5" name="Picture 4">
            <a:extLst>
              <a:ext uri="{FF2B5EF4-FFF2-40B4-BE49-F238E27FC236}">
                <a16:creationId xmlns:a16="http://schemas.microsoft.com/office/drawing/2014/main" id="{3776C551-963B-BC10-5E97-CC57D00502CC}"/>
              </a:ext>
            </a:extLst>
          </p:cNvPr>
          <p:cNvPicPr>
            <a:picLocks noChangeAspect="1"/>
          </p:cNvPicPr>
          <p:nvPr/>
        </p:nvPicPr>
        <p:blipFill>
          <a:blip r:embed="rId3"/>
          <a:stretch>
            <a:fillRect/>
          </a:stretch>
        </p:blipFill>
        <p:spPr>
          <a:xfrm>
            <a:off x="6619567" y="1092007"/>
            <a:ext cx="4441723" cy="5033954"/>
          </a:xfrm>
          <a:prstGeom prst="rect">
            <a:avLst/>
          </a:prstGeom>
        </p:spPr>
      </p:pic>
      <p:sp>
        <p:nvSpPr>
          <p:cNvPr id="6" name="Rectangle 5">
            <a:extLst>
              <a:ext uri="{FF2B5EF4-FFF2-40B4-BE49-F238E27FC236}">
                <a16:creationId xmlns:a16="http://schemas.microsoft.com/office/drawing/2014/main" id="{26C4AE04-84D1-AD38-060D-2415E536E396}"/>
              </a:ext>
            </a:extLst>
          </p:cNvPr>
          <p:cNvSpPr/>
          <p:nvPr/>
        </p:nvSpPr>
        <p:spPr>
          <a:xfrm>
            <a:off x="3650700" y="171826"/>
            <a:ext cx="5421549" cy="769441"/>
          </a:xfrm>
          <a:prstGeom prst="rect">
            <a:avLst/>
          </a:prstGeom>
          <a:noFill/>
        </p:spPr>
        <p:txBody>
          <a:bodyPr wrap="none" lIns="91440" tIns="45720" rIns="91440" bIns="45720">
            <a:spAutoFit/>
          </a:bodyPr>
          <a:lstStyle/>
          <a:p>
            <a:pPr algn="ctr"/>
            <a:r>
              <a:rPr lang="en-US" sz="4400" cap="none" spc="0" dirty="0">
                <a:ln w="0"/>
                <a:solidFill>
                  <a:schemeClr val="tx1"/>
                </a:solidFill>
                <a:effectLst>
                  <a:outerShdw blurRad="38100" dist="38100" dir="2700000" algn="tl">
                    <a:srgbClr val="000000">
                      <a:alpha val="43137"/>
                    </a:srgbClr>
                  </a:outerShdw>
                </a:effectLst>
              </a:rPr>
              <a:t>Power BI helps you to:</a:t>
            </a:r>
          </a:p>
        </p:txBody>
      </p:sp>
    </p:spTree>
    <p:extLst>
      <p:ext uri="{BB962C8B-B14F-4D97-AF65-F5344CB8AC3E}">
        <p14:creationId xmlns:p14="http://schemas.microsoft.com/office/powerpoint/2010/main" val="1833738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C15DA89-A6E6-F16F-B27E-3B1B56DE6D3F}"/>
              </a:ext>
            </a:extLst>
          </p:cNvPr>
          <p:cNvPicPr>
            <a:picLocks noChangeAspect="1"/>
          </p:cNvPicPr>
          <p:nvPr/>
        </p:nvPicPr>
        <p:blipFill>
          <a:blip r:embed="rId2"/>
          <a:stretch>
            <a:fillRect/>
          </a:stretch>
        </p:blipFill>
        <p:spPr>
          <a:xfrm>
            <a:off x="3868501" y="224406"/>
            <a:ext cx="4867954" cy="657317"/>
          </a:xfrm>
          <a:prstGeom prst="rect">
            <a:avLst/>
          </a:prstGeom>
        </p:spPr>
      </p:pic>
      <p:pic>
        <p:nvPicPr>
          <p:cNvPr id="5" name="Picture 4">
            <a:extLst>
              <a:ext uri="{FF2B5EF4-FFF2-40B4-BE49-F238E27FC236}">
                <a16:creationId xmlns:a16="http://schemas.microsoft.com/office/drawing/2014/main" id="{B7BAAAA5-AD1D-9987-C423-A1FF8E99473E}"/>
              </a:ext>
            </a:extLst>
          </p:cNvPr>
          <p:cNvPicPr>
            <a:picLocks noChangeAspect="1"/>
          </p:cNvPicPr>
          <p:nvPr/>
        </p:nvPicPr>
        <p:blipFill>
          <a:blip r:embed="rId3"/>
          <a:stretch>
            <a:fillRect/>
          </a:stretch>
        </p:blipFill>
        <p:spPr>
          <a:xfrm>
            <a:off x="1339072" y="1380919"/>
            <a:ext cx="4575031" cy="885119"/>
          </a:xfrm>
          <a:prstGeom prst="rect">
            <a:avLst/>
          </a:prstGeom>
        </p:spPr>
      </p:pic>
      <p:pic>
        <p:nvPicPr>
          <p:cNvPr id="7" name="Picture 6">
            <a:extLst>
              <a:ext uri="{FF2B5EF4-FFF2-40B4-BE49-F238E27FC236}">
                <a16:creationId xmlns:a16="http://schemas.microsoft.com/office/drawing/2014/main" id="{3D5393FD-DAB3-F395-72F6-01554E61C9C9}"/>
              </a:ext>
            </a:extLst>
          </p:cNvPr>
          <p:cNvPicPr>
            <a:picLocks noChangeAspect="1"/>
          </p:cNvPicPr>
          <p:nvPr/>
        </p:nvPicPr>
        <p:blipFill>
          <a:blip r:embed="rId4"/>
          <a:stretch>
            <a:fillRect/>
          </a:stretch>
        </p:blipFill>
        <p:spPr>
          <a:xfrm>
            <a:off x="1339072" y="2934460"/>
            <a:ext cx="4652272" cy="885119"/>
          </a:xfrm>
          <a:prstGeom prst="rect">
            <a:avLst/>
          </a:prstGeom>
        </p:spPr>
      </p:pic>
      <p:pic>
        <p:nvPicPr>
          <p:cNvPr id="9" name="Picture 8">
            <a:extLst>
              <a:ext uri="{FF2B5EF4-FFF2-40B4-BE49-F238E27FC236}">
                <a16:creationId xmlns:a16="http://schemas.microsoft.com/office/drawing/2014/main" id="{8FF5ECBC-FC8D-73A7-C4BB-778FCCF83499}"/>
              </a:ext>
            </a:extLst>
          </p:cNvPr>
          <p:cNvPicPr>
            <a:picLocks noChangeAspect="1"/>
          </p:cNvPicPr>
          <p:nvPr/>
        </p:nvPicPr>
        <p:blipFill>
          <a:blip r:embed="rId5"/>
          <a:stretch>
            <a:fillRect/>
          </a:stretch>
        </p:blipFill>
        <p:spPr>
          <a:xfrm>
            <a:off x="1339072" y="4488001"/>
            <a:ext cx="4073586" cy="1134589"/>
          </a:xfrm>
          <a:prstGeom prst="rect">
            <a:avLst/>
          </a:prstGeom>
        </p:spPr>
      </p:pic>
    </p:spTree>
    <p:extLst>
      <p:ext uri="{BB962C8B-B14F-4D97-AF65-F5344CB8AC3E}">
        <p14:creationId xmlns:p14="http://schemas.microsoft.com/office/powerpoint/2010/main" val="3001263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AF2ED5-91CB-414F-295B-A63B312EE1DD}"/>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DFA35B51-C566-5F2A-394A-191C2004AB40}"/>
              </a:ext>
            </a:extLst>
          </p:cNvPr>
          <p:cNvPicPr>
            <a:picLocks noChangeAspect="1"/>
          </p:cNvPicPr>
          <p:nvPr/>
        </p:nvPicPr>
        <p:blipFill>
          <a:blip r:embed="rId2"/>
          <a:stretch>
            <a:fillRect/>
          </a:stretch>
        </p:blipFill>
        <p:spPr>
          <a:xfrm>
            <a:off x="3868501" y="224406"/>
            <a:ext cx="4867954" cy="657317"/>
          </a:xfrm>
          <a:prstGeom prst="rect">
            <a:avLst/>
          </a:prstGeom>
        </p:spPr>
      </p:pic>
      <p:pic>
        <p:nvPicPr>
          <p:cNvPr id="4" name="Picture 3">
            <a:extLst>
              <a:ext uri="{FF2B5EF4-FFF2-40B4-BE49-F238E27FC236}">
                <a16:creationId xmlns:a16="http://schemas.microsoft.com/office/drawing/2014/main" id="{726AA548-BF38-5649-08F8-FDF9D7EF7531}"/>
              </a:ext>
            </a:extLst>
          </p:cNvPr>
          <p:cNvPicPr>
            <a:picLocks noChangeAspect="1"/>
          </p:cNvPicPr>
          <p:nvPr/>
        </p:nvPicPr>
        <p:blipFill>
          <a:blip r:embed="rId3"/>
          <a:stretch>
            <a:fillRect/>
          </a:stretch>
        </p:blipFill>
        <p:spPr>
          <a:xfrm>
            <a:off x="1463548" y="1421319"/>
            <a:ext cx="4632452" cy="1131181"/>
          </a:xfrm>
          <a:prstGeom prst="rect">
            <a:avLst/>
          </a:prstGeom>
        </p:spPr>
      </p:pic>
      <p:pic>
        <p:nvPicPr>
          <p:cNvPr id="8" name="Picture 7">
            <a:extLst>
              <a:ext uri="{FF2B5EF4-FFF2-40B4-BE49-F238E27FC236}">
                <a16:creationId xmlns:a16="http://schemas.microsoft.com/office/drawing/2014/main" id="{5842D401-AEB9-E540-E1D5-63E0959FC49C}"/>
              </a:ext>
            </a:extLst>
          </p:cNvPr>
          <p:cNvPicPr>
            <a:picLocks noChangeAspect="1"/>
          </p:cNvPicPr>
          <p:nvPr/>
        </p:nvPicPr>
        <p:blipFill>
          <a:blip r:embed="rId4"/>
          <a:stretch>
            <a:fillRect/>
          </a:stretch>
        </p:blipFill>
        <p:spPr>
          <a:xfrm>
            <a:off x="1463548" y="2786431"/>
            <a:ext cx="3588026" cy="972327"/>
          </a:xfrm>
          <a:prstGeom prst="rect">
            <a:avLst/>
          </a:prstGeom>
        </p:spPr>
      </p:pic>
    </p:spTree>
    <p:extLst>
      <p:ext uri="{BB962C8B-B14F-4D97-AF65-F5344CB8AC3E}">
        <p14:creationId xmlns:p14="http://schemas.microsoft.com/office/powerpoint/2010/main" val="10640056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2CC73FF-A2B3-5419-6DD7-760F1CA87CAA}"/>
              </a:ext>
            </a:extLst>
          </p:cNvPr>
          <p:cNvPicPr>
            <a:picLocks noChangeAspect="1"/>
          </p:cNvPicPr>
          <p:nvPr/>
        </p:nvPicPr>
        <p:blipFill>
          <a:blip r:embed="rId2"/>
          <a:stretch>
            <a:fillRect/>
          </a:stretch>
        </p:blipFill>
        <p:spPr>
          <a:xfrm>
            <a:off x="286256" y="431500"/>
            <a:ext cx="3836124" cy="2772162"/>
          </a:xfrm>
          <a:prstGeom prst="rect">
            <a:avLst/>
          </a:prstGeom>
        </p:spPr>
      </p:pic>
      <p:pic>
        <p:nvPicPr>
          <p:cNvPr id="5" name="Picture 4">
            <a:extLst>
              <a:ext uri="{FF2B5EF4-FFF2-40B4-BE49-F238E27FC236}">
                <a16:creationId xmlns:a16="http://schemas.microsoft.com/office/drawing/2014/main" id="{0B5260D9-F445-CDB9-24F0-4FE3D0A3BA6D}"/>
              </a:ext>
            </a:extLst>
          </p:cNvPr>
          <p:cNvPicPr>
            <a:picLocks noChangeAspect="1"/>
          </p:cNvPicPr>
          <p:nvPr/>
        </p:nvPicPr>
        <p:blipFill>
          <a:blip r:embed="rId3"/>
          <a:stretch>
            <a:fillRect/>
          </a:stretch>
        </p:blipFill>
        <p:spPr>
          <a:xfrm>
            <a:off x="4119732" y="446248"/>
            <a:ext cx="3035006" cy="2757414"/>
          </a:xfrm>
          <a:prstGeom prst="rect">
            <a:avLst/>
          </a:prstGeom>
        </p:spPr>
      </p:pic>
      <p:pic>
        <p:nvPicPr>
          <p:cNvPr id="7" name="Picture 6">
            <a:extLst>
              <a:ext uri="{FF2B5EF4-FFF2-40B4-BE49-F238E27FC236}">
                <a16:creationId xmlns:a16="http://schemas.microsoft.com/office/drawing/2014/main" id="{0D00D737-1D03-E6A8-3231-063CADBBA95A}"/>
              </a:ext>
            </a:extLst>
          </p:cNvPr>
          <p:cNvPicPr>
            <a:picLocks noChangeAspect="1"/>
          </p:cNvPicPr>
          <p:nvPr/>
        </p:nvPicPr>
        <p:blipFill>
          <a:blip r:embed="rId4"/>
          <a:stretch>
            <a:fillRect/>
          </a:stretch>
        </p:blipFill>
        <p:spPr>
          <a:xfrm>
            <a:off x="7154738" y="530943"/>
            <a:ext cx="4421748" cy="2643223"/>
          </a:xfrm>
          <a:prstGeom prst="rect">
            <a:avLst/>
          </a:prstGeom>
        </p:spPr>
      </p:pic>
      <p:pic>
        <p:nvPicPr>
          <p:cNvPr id="9" name="Picture 8">
            <a:extLst>
              <a:ext uri="{FF2B5EF4-FFF2-40B4-BE49-F238E27FC236}">
                <a16:creationId xmlns:a16="http://schemas.microsoft.com/office/drawing/2014/main" id="{EBC89B88-15E8-E0D3-486A-8821638C5ADC}"/>
              </a:ext>
            </a:extLst>
          </p:cNvPr>
          <p:cNvPicPr>
            <a:picLocks noChangeAspect="1"/>
          </p:cNvPicPr>
          <p:nvPr/>
        </p:nvPicPr>
        <p:blipFill>
          <a:blip r:embed="rId5"/>
          <a:stretch>
            <a:fillRect/>
          </a:stretch>
        </p:blipFill>
        <p:spPr>
          <a:xfrm>
            <a:off x="286256" y="3203662"/>
            <a:ext cx="2772162" cy="2638793"/>
          </a:xfrm>
          <a:prstGeom prst="rect">
            <a:avLst/>
          </a:prstGeom>
        </p:spPr>
      </p:pic>
      <p:sp>
        <p:nvSpPr>
          <p:cNvPr id="10" name="Rectangle 9">
            <a:extLst>
              <a:ext uri="{FF2B5EF4-FFF2-40B4-BE49-F238E27FC236}">
                <a16:creationId xmlns:a16="http://schemas.microsoft.com/office/drawing/2014/main" id="{19491E5D-B966-6866-CC84-2B908D20052C}"/>
              </a:ext>
            </a:extLst>
          </p:cNvPr>
          <p:cNvSpPr/>
          <p:nvPr/>
        </p:nvSpPr>
        <p:spPr>
          <a:xfrm>
            <a:off x="9072340" y="5327077"/>
            <a:ext cx="2833404" cy="769441"/>
          </a:xfrm>
          <a:prstGeom prst="rect">
            <a:avLst/>
          </a:prstGeom>
          <a:noFill/>
        </p:spPr>
        <p:txBody>
          <a:bodyPr wrap="none" lIns="91440" tIns="45720" rIns="91440" bIns="45720">
            <a:spAutoFit/>
          </a:bodyPr>
          <a:lstStyle/>
          <a:p>
            <a:pPr algn="ctr"/>
            <a:r>
              <a:rPr lang="en-US" sz="4400" dirty="0">
                <a:ln w="0"/>
                <a:effectLst>
                  <a:outerShdw blurRad="38100" dist="38100" dir="2700000" algn="tl">
                    <a:srgbClr val="000000">
                      <a:alpha val="43137"/>
                    </a:srgbClr>
                  </a:outerShdw>
                </a:effectLst>
              </a:rPr>
              <a:t>Advantages</a:t>
            </a:r>
            <a:endParaRPr lang="en-US" sz="4400" cap="none" spc="0" dirty="0">
              <a:ln w="0"/>
              <a:solidFill>
                <a:schemeClr val="tx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129559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F36CBA-9990-36FA-4902-10909FF77010}"/>
              </a:ext>
            </a:extLst>
          </p:cNvPr>
          <p:cNvPicPr>
            <a:picLocks noChangeAspect="1"/>
          </p:cNvPicPr>
          <p:nvPr/>
        </p:nvPicPr>
        <p:blipFill>
          <a:blip r:embed="rId2"/>
          <a:stretch>
            <a:fillRect/>
          </a:stretch>
        </p:blipFill>
        <p:spPr>
          <a:xfrm>
            <a:off x="2045288" y="783946"/>
            <a:ext cx="2158002" cy="4705334"/>
          </a:xfrm>
          <a:prstGeom prst="rect">
            <a:avLst/>
          </a:prstGeom>
        </p:spPr>
      </p:pic>
      <p:sp>
        <p:nvSpPr>
          <p:cNvPr id="4" name="Rectangle 3">
            <a:extLst>
              <a:ext uri="{FF2B5EF4-FFF2-40B4-BE49-F238E27FC236}">
                <a16:creationId xmlns:a16="http://schemas.microsoft.com/office/drawing/2014/main" id="{ACA2B33F-7EF2-D0FC-1E10-1B5E3B514A19}"/>
              </a:ext>
            </a:extLst>
          </p:cNvPr>
          <p:cNvSpPr/>
          <p:nvPr/>
        </p:nvSpPr>
        <p:spPr>
          <a:xfrm>
            <a:off x="733519" y="106147"/>
            <a:ext cx="5677068" cy="769441"/>
          </a:xfrm>
          <a:prstGeom prst="rect">
            <a:avLst/>
          </a:prstGeom>
          <a:noFill/>
        </p:spPr>
        <p:txBody>
          <a:bodyPr wrap="none" lIns="91440" tIns="45720" rIns="91440" bIns="45720">
            <a:spAutoFit/>
          </a:bodyPr>
          <a:lstStyle/>
          <a:p>
            <a:pPr algn="ctr"/>
            <a:r>
              <a:rPr lang="en-US" sz="4400" dirty="0">
                <a:ln w="0"/>
                <a:effectLst>
                  <a:outerShdw blurRad="38100" dist="38100" dir="2700000" algn="tl">
                    <a:srgbClr val="000000">
                      <a:alpha val="43137"/>
                    </a:srgbClr>
                  </a:outerShdw>
                </a:effectLst>
              </a:rPr>
              <a:t>Steps to Create a Model</a:t>
            </a:r>
            <a:endParaRPr lang="en-US" sz="4400" cap="none" spc="0" dirty="0">
              <a:ln w="0"/>
              <a:solidFill>
                <a:schemeClr val="tx1"/>
              </a:solidFill>
              <a:effectLst>
                <a:outerShdw blurRad="38100" dist="38100" dir="2700000" algn="tl">
                  <a:srgbClr val="000000">
                    <a:alpha val="43137"/>
                  </a:srgbClr>
                </a:outerShdw>
              </a:effectLst>
            </a:endParaRPr>
          </a:p>
        </p:txBody>
      </p:sp>
      <p:sp>
        <p:nvSpPr>
          <p:cNvPr id="5" name="Rectangle 4">
            <a:extLst>
              <a:ext uri="{FF2B5EF4-FFF2-40B4-BE49-F238E27FC236}">
                <a16:creationId xmlns:a16="http://schemas.microsoft.com/office/drawing/2014/main" id="{A002AD59-85BF-2E77-7836-3F2D186EA580}"/>
              </a:ext>
            </a:extLst>
          </p:cNvPr>
          <p:cNvSpPr/>
          <p:nvPr/>
        </p:nvSpPr>
        <p:spPr>
          <a:xfrm>
            <a:off x="1674310" y="5397637"/>
            <a:ext cx="4020844" cy="584775"/>
          </a:xfrm>
          <a:prstGeom prst="rect">
            <a:avLst/>
          </a:prstGeom>
          <a:noFill/>
        </p:spPr>
        <p:txBody>
          <a:bodyPr wrap="none" lIns="91440" tIns="45720" rIns="91440" bIns="45720">
            <a:spAutoFit/>
          </a:bodyPr>
          <a:lstStyle/>
          <a:p>
            <a:pPr algn="ctr"/>
            <a:r>
              <a:rPr lang="en-US" sz="3200" dirty="0">
                <a:ln w="0"/>
                <a:effectLst>
                  <a:outerShdw blurRad="38100" dist="38100" dir="2700000" algn="tl">
                    <a:srgbClr val="000000">
                      <a:alpha val="43137"/>
                    </a:srgbClr>
                  </a:outerShdw>
                </a:effectLst>
              </a:rPr>
              <a:t>CTL using Power Query</a:t>
            </a:r>
            <a:endParaRPr lang="en-US" sz="3200" cap="none" spc="0" dirty="0">
              <a:ln w="0"/>
              <a:solidFill>
                <a:schemeClr val="tx1"/>
              </a:solidFill>
              <a:effectLst>
                <a:outerShdw blurRad="38100" dist="38100" dir="2700000" algn="tl">
                  <a:srgbClr val="000000">
                    <a:alpha val="43137"/>
                  </a:srgbClr>
                </a:outerShdw>
              </a:effectLst>
            </a:endParaRPr>
          </a:p>
        </p:txBody>
      </p:sp>
      <p:pic>
        <p:nvPicPr>
          <p:cNvPr id="7" name="Picture 6">
            <a:extLst>
              <a:ext uri="{FF2B5EF4-FFF2-40B4-BE49-F238E27FC236}">
                <a16:creationId xmlns:a16="http://schemas.microsoft.com/office/drawing/2014/main" id="{32C51319-5718-E7CE-A2B9-FE063C841E47}"/>
              </a:ext>
            </a:extLst>
          </p:cNvPr>
          <p:cNvPicPr>
            <a:picLocks noChangeAspect="1"/>
          </p:cNvPicPr>
          <p:nvPr/>
        </p:nvPicPr>
        <p:blipFill>
          <a:blip r:embed="rId3"/>
          <a:stretch>
            <a:fillRect/>
          </a:stretch>
        </p:blipFill>
        <p:spPr>
          <a:xfrm>
            <a:off x="4870471" y="2839462"/>
            <a:ext cx="1574671" cy="769441"/>
          </a:xfrm>
          <a:prstGeom prst="rect">
            <a:avLst/>
          </a:prstGeom>
        </p:spPr>
      </p:pic>
      <p:pic>
        <p:nvPicPr>
          <p:cNvPr id="9" name="Picture 8">
            <a:extLst>
              <a:ext uri="{FF2B5EF4-FFF2-40B4-BE49-F238E27FC236}">
                <a16:creationId xmlns:a16="http://schemas.microsoft.com/office/drawing/2014/main" id="{DF3862A8-1DA6-A15D-4DD9-52A995C840E6}"/>
              </a:ext>
            </a:extLst>
          </p:cNvPr>
          <p:cNvPicPr>
            <a:picLocks noChangeAspect="1"/>
          </p:cNvPicPr>
          <p:nvPr/>
        </p:nvPicPr>
        <p:blipFill>
          <a:blip r:embed="rId4"/>
          <a:stretch>
            <a:fillRect/>
          </a:stretch>
        </p:blipFill>
        <p:spPr>
          <a:xfrm>
            <a:off x="7846166" y="1446426"/>
            <a:ext cx="2580943" cy="3035617"/>
          </a:xfrm>
          <a:prstGeom prst="rect">
            <a:avLst/>
          </a:prstGeom>
        </p:spPr>
      </p:pic>
    </p:spTree>
    <p:extLst>
      <p:ext uri="{BB962C8B-B14F-4D97-AF65-F5344CB8AC3E}">
        <p14:creationId xmlns:p14="http://schemas.microsoft.com/office/powerpoint/2010/main" val="1267600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E9EB42-197D-2785-7A43-F2E155D90436}"/>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183ABC53-0E34-3AE9-4BA6-3A707A87E244}"/>
              </a:ext>
            </a:extLst>
          </p:cNvPr>
          <p:cNvSpPr/>
          <p:nvPr/>
        </p:nvSpPr>
        <p:spPr>
          <a:xfrm>
            <a:off x="733519" y="106147"/>
            <a:ext cx="5677068" cy="769441"/>
          </a:xfrm>
          <a:prstGeom prst="rect">
            <a:avLst/>
          </a:prstGeom>
          <a:noFill/>
        </p:spPr>
        <p:txBody>
          <a:bodyPr wrap="none" lIns="91440" tIns="45720" rIns="91440" bIns="45720">
            <a:spAutoFit/>
          </a:bodyPr>
          <a:lstStyle/>
          <a:p>
            <a:pPr algn="ctr"/>
            <a:r>
              <a:rPr lang="en-US" sz="4400" dirty="0">
                <a:ln w="0"/>
                <a:effectLst>
                  <a:outerShdw blurRad="38100" dist="38100" dir="2700000" algn="tl">
                    <a:srgbClr val="000000">
                      <a:alpha val="43137"/>
                    </a:srgbClr>
                  </a:outerShdw>
                </a:effectLst>
              </a:rPr>
              <a:t>Steps to Create a Model</a:t>
            </a:r>
            <a:endParaRPr lang="en-US" sz="4400" cap="none" spc="0" dirty="0">
              <a:ln w="0"/>
              <a:solidFill>
                <a:schemeClr val="tx1"/>
              </a:solidFill>
              <a:effectLst>
                <a:outerShdw blurRad="38100" dist="38100" dir="2700000" algn="tl">
                  <a:srgbClr val="000000">
                    <a:alpha val="43137"/>
                  </a:srgbClr>
                </a:outerShdw>
              </a:effectLst>
            </a:endParaRPr>
          </a:p>
        </p:txBody>
      </p:sp>
      <p:sp>
        <p:nvSpPr>
          <p:cNvPr id="5" name="Rectangle 4">
            <a:extLst>
              <a:ext uri="{FF2B5EF4-FFF2-40B4-BE49-F238E27FC236}">
                <a16:creationId xmlns:a16="http://schemas.microsoft.com/office/drawing/2014/main" id="{79C816A0-B914-E4D9-3EF5-6AF16A6E703B}"/>
              </a:ext>
            </a:extLst>
          </p:cNvPr>
          <p:cNvSpPr/>
          <p:nvPr/>
        </p:nvSpPr>
        <p:spPr>
          <a:xfrm>
            <a:off x="1497248" y="5397637"/>
            <a:ext cx="4374980" cy="584775"/>
          </a:xfrm>
          <a:prstGeom prst="rect">
            <a:avLst/>
          </a:prstGeom>
          <a:noFill/>
        </p:spPr>
        <p:txBody>
          <a:bodyPr wrap="none" lIns="91440" tIns="45720" rIns="91440" bIns="45720">
            <a:spAutoFit/>
          </a:bodyPr>
          <a:lstStyle/>
          <a:p>
            <a:pPr algn="ctr"/>
            <a:r>
              <a:rPr lang="en-US" sz="3200" dirty="0">
                <a:ln w="0"/>
                <a:effectLst>
                  <a:outerShdw blurRad="38100" dist="38100" dir="2700000" algn="tl">
                    <a:srgbClr val="000000">
                      <a:alpha val="43137"/>
                    </a:srgbClr>
                  </a:outerShdw>
                </a:effectLst>
              </a:rPr>
              <a:t>This Create a Data Model</a:t>
            </a:r>
            <a:endParaRPr lang="en-US" sz="3200" cap="none" spc="0" dirty="0">
              <a:ln w="0"/>
              <a:solidFill>
                <a:schemeClr val="tx1"/>
              </a:solidFill>
              <a:effectLst>
                <a:outerShdw blurRad="38100" dist="38100" dir="2700000" algn="tl">
                  <a:srgbClr val="000000">
                    <a:alpha val="43137"/>
                  </a:srgbClr>
                </a:outerShdw>
              </a:effectLst>
            </a:endParaRPr>
          </a:p>
        </p:txBody>
      </p:sp>
      <p:pic>
        <p:nvPicPr>
          <p:cNvPr id="6" name="Picture 5">
            <a:extLst>
              <a:ext uri="{FF2B5EF4-FFF2-40B4-BE49-F238E27FC236}">
                <a16:creationId xmlns:a16="http://schemas.microsoft.com/office/drawing/2014/main" id="{1931AF2F-E2BF-7B26-8981-7A383E49BF15}"/>
              </a:ext>
            </a:extLst>
          </p:cNvPr>
          <p:cNvPicPr>
            <a:picLocks noChangeAspect="1"/>
          </p:cNvPicPr>
          <p:nvPr/>
        </p:nvPicPr>
        <p:blipFill>
          <a:blip r:embed="rId2"/>
          <a:stretch>
            <a:fillRect/>
          </a:stretch>
        </p:blipFill>
        <p:spPr>
          <a:xfrm>
            <a:off x="3037067" y="1121794"/>
            <a:ext cx="6973273" cy="4029637"/>
          </a:xfrm>
          <a:prstGeom prst="rect">
            <a:avLst/>
          </a:prstGeom>
        </p:spPr>
      </p:pic>
    </p:spTree>
    <p:extLst>
      <p:ext uri="{BB962C8B-B14F-4D97-AF65-F5344CB8AC3E}">
        <p14:creationId xmlns:p14="http://schemas.microsoft.com/office/powerpoint/2010/main" val="2491569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DC1A0B-16E5-C1ED-B8E3-EB6E2DE9DA6A}"/>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C2A7ED55-5B30-AF27-3E15-7CA3754DBE7D}"/>
              </a:ext>
            </a:extLst>
          </p:cNvPr>
          <p:cNvSpPr/>
          <p:nvPr/>
        </p:nvSpPr>
        <p:spPr>
          <a:xfrm>
            <a:off x="733519" y="106147"/>
            <a:ext cx="5677068" cy="769441"/>
          </a:xfrm>
          <a:prstGeom prst="rect">
            <a:avLst/>
          </a:prstGeom>
          <a:noFill/>
        </p:spPr>
        <p:txBody>
          <a:bodyPr wrap="none" lIns="91440" tIns="45720" rIns="91440" bIns="45720">
            <a:spAutoFit/>
          </a:bodyPr>
          <a:lstStyle/>
          <a:p>
            <a:pPr algn="ctr"/>
            <a:r>
              <a:rPr lang="en-US" sz="4400" dirty="0">
                <a:ln w="0"/>
                <a:effectLst>
                  <a:outerShdw blurRad="38100" dist="38100" dir="2700000" algn="tl">
                    <a:srgbClr val="000000">
                      <a:alpha val="43137"/>
                    </a:srgbClr>
                  </a:outerShdw>
                </a:effectLst>
              </a:rPr>
              <a:t>Steps to Create a Model</a:t>
            </a:r>
            <a:endParaRPr lang="en-US" sz="4400" cap="none" spc="0" dirty="0">
              <a:ln w="0"/>
              <a:solidFill>
                <a:schemeClr val="tx1"/>
              </a:solidFill>
              <a:effectLst>
                <a:outerShdw blurRad="38100" dist="38100" dir="2700000" algn="tl">
                  <a:srgbClr val="000000">
                    <a:alpha val="43137"/>
                  </a:srgbClr>
                </a:outerShdw>
              </a:effectLst>
            </a:endParaRPr>
          </a:p>
        </p:txBody>
      </p:sp>
      <p:sp>
        <p:nvSpPr>
          <p:cNvPr id="5" name="Rectangle 4">
            <a:extLst>
              <a:ext uri="{FF2B5EF4-FFF2-40B4-BE49-F238E27FC236}">
                <a16:creationId xmlns:a16="http://schemas.microsoft.com/office/drawing/2014/main" id="{7C2D9646-6D30-3758-282F-3E8627A1A674}"/>
              </a:ext>
            </a:extLst>
          </p:cNvPr>
          <p:cNvSpPr/>
          <p:nvPr/>
        </p:nvSpPr>
        <p:spPr>
          <a:xfrm>
            <a:off x="1969463" y="5397637"/>
            <a:ext cx="3430555" cy="584775"/>
          </a:xfrm>
          <a:prstGeom prst="rect">
            <a:avLst/>
          </a:prstGeom>
          <a:noFill/>
        </p:spPr>
        <p:txBody>
          <a:bodyPr wrap="none" lIns="91440" tIns="45720" rIns="91440" bIns="45720">
            <a:spAutoFit/>
          </a:bodyPr>
          <a:lstStyle/>
          <a:p>
            <a:pPr algn="ctr"/>
            <a:r>
              <a:rPr lang="en-US" sz="3200" dirty="0">
                <a:ln w="0"/>
                <a:effectLst>
                  <a:outerShdw blurRad="38100" dist="38100" dir="2700000" algn="tl">
                    <a:srgbClr val="000000">
                      <a:alpha val="43137"/>
                    </a:srgbClr>
                  </a:outerShdw>
                </a:effectLst>
              </a:rPr>
              <a:t>Define Relationship</a:t>
            </a:r>
            <a:endParaRPr lang="en-US" sz="3200" cap="none" spc="0" dirty="0">
              <a:ln w="0"/>
              <a:solidFill>
                <a:schemeClr val="tx1"/>
              </a:solidFill>
              <a:effectLst>
                <a:outerShdw blurRad="38100" dist="38100" dir="2700000" algn="tl">
                  <a:srgbClr val="000000">
                    <a:alpha val="43137"/>
                  </a:srgbClr>
                </a:outerShdw>
              </a:effectLst>
            </a:endParaRPr>
          </a:p>
        </p:txBody>
      </p:sp>
      <p:pic>
        <p:nvPicPr>
          <p:cNvPr id="3" name="Picture 2">
            <a:extLst>
              <a:ext uri="{FF2B5EF4-FFF2-40B4-BE49-F238E27FC236}">
                <a16:creationId xmlns:a16="http://schemas.microsoft.com/office/drawing/2014/main" id="{99534A5D-D024-F0FB-551D-0DDE8B4D0406}"/>
              </a:ext>
            </a:extLst>
          </p:cNvPr>
          <p:cNvPicPr>
            <a:picLocks noChangeAspect="1"/>
          </p:cNvPicPr>
          <p:nvPr/>
        </p:nvPicPr>
        <p:blipFill>
          <a:blip r:embed="rId2"/>
          <a:stretch>
            <a:fillRect/>
          </a:stretch>
        </p:blipFill>
        <p:spPr>
          <a:xfrm>
            <a:off x="1103104" y="1526899"/>
            <a:ext cx="5163271" cy="2476846"/>
          </a:xfrm>
          <a:prstGeom prst="rect">
            <a:avLst/>
          </a:prstGeom>
        </p:spPr>
      </p:pic>
      <p:pic>
        <p:nvPicPr>
          <p:cNvPr id="8" name="Picture 7">
            <a:extLst>
              <a:ext uri="{FF2B5EF4-FFF2-40B4-BE49-F238E27FC236}">
                <a16:creationId xmlns:a16="http://schemas.microsoft.com/office/drawing/2014/main" id="{DC7C7615-75BF-45E2-549F-53E091B82862}"/>
              </a:ext>
            </a:extLst>
          </p:cNvPr>
          <p:cNvPicPr>
            <a:picLocks noChangeAspect="1"/>
          </p:cNvPicPr>
          <p:nvPr/>
        </p:nvPicPr>
        <p:blipFill>
          <a:blip r:embed="rId3"/>
          <a:stretch>
            <a:fillRect/>
          </a:stretch>
        </p:blipFill>
        <p:spPr>
          <a:xfrm>
            <a:off x="1380685" y="1565005"/>
            <a:ext cx="5029902" cy="2438740"/>
          </a:xfrm>
          <a:prstGeom prst="rect">
            <a:avLst/>
          </a:prstGeom>
        </p:spPr>
      </p:pic>
      <p:pic>
        <p:nvPicPr>
          <p:cNvPr id="10" name="Picture 9">
            <a:extLst>
              <a:ext uri="{FF2B5EF4-FFF2-40B4-BE49-F238E27FC236}">
                <a16:creationId xmlns:a16="http://schemas.microsoft.com/office/drawing/2014/main" id="{53447E39-BCCE-7122-DDD5-0409BE3A6D4B}"/>
              </a:ext>
            </a:extLst>
          </p:cNvPr>
          <p:cNvPicPr>
            <a:picLocks noChangeAspect="1"/>
          </p:cNvPicPr>
          <p:nvPr/>
        </p:nvPicPr>
        <p:blipFill>
          <a:blip r:embed="rId4"/>
          <a:stretch>
            <a:fillRect/>
          </a:stretch>
        </p:blipFill>
        <p:spPr>
          <a:xfrm>
            <a:off x="1380685" y="1675301"/>
            <a:ext cx="8383170" cy="2534004"/>
          </a:xfrm>
          <a:prstGeom prst="rect">
            <a:avLst/>
          </a:prstGeom>
        </p:spPr>
      </p:pic>
    </p:spTree>
    <p:extLst>
      <p:ext uri="{BB962C8B-B14F-4D97-AF65-F5344CB8AC3E}">
        <p14:creationId xmlns:p14="http://schemas.microsoft.com/office/powerpoint/2010/main" val="3001032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9B8F703-5B39-8D60-8D3F-69181E6F1CAD}"/>
              </a:ext>
            </a:extLst>
          </p:cNvPr>
          <p:cNvPicPr>
            <a:picLocks noChangeAspect="1"/>
          </p:cNvPicPr>
          <p:nvPr/>
        </p:nvPicPr>
        <p:blipFill>
          <a:blip r:embed="rId2"/>
          <a:stretch>
            <a:fillRect/>
          </a:stretch>
        </p:blipFill>
        <p:spPr>
          <a:xfrm>
            <a:off x="1446112" y="2020529"/>
            <a:ext cx="9843623" cy="2669457"/>
          </a:xfrm>
          <a:prstGeom prst="rect">
            <a:avLst/>
          </a:prstGeom>
        </p:spPr>
      </p:pic>
      <p:sp>
        <p:nvSpPr>
          <p:cNvPr id="4" name="Rectangle 3">
            <a:extLst>
              <a:ext uri="{FF2B5EF4-FFF2-40B4-BE49-F238E27FC236}">
                <a16:creationId xmlns:a16="http://schemas.microsoft.com/office/drawing/2014/main" id="{7153ACC7-1D1B-72AB-A7A9-086BF3543C12}"/>
              </a:ext>
            </a:extLst>
          </p:cNvPr>
          <p:cNvSpPr/>
          <p:nvPr/>
        </p:nvSpPr>
        <p:spPr>
          <a:xfrm>
            <a:off x="1303001" y="5397637"/>
            <a:ext cx="4763485" cy="584775"/>
          </a:xfrm>
          <a:prstGeom prst="rect">
            <a:avLst/>
          </a:prstGeom>
          <a:noFill/>
        </p:spPr>
        <p:txBody>
          <a:bodyPr wrap="none" lIns="91440" tIns="45720" rIns="91440" bIns="45720">
            <a:spAutoFit/>
          </a:bodyPr>
          <a:lstStyle/>
          <a:p>
            <a:pPr algn="ctr"/>
            <a:r>
              <a:rPr lang="en-US" sz="3200" dirty="0">
                <a:ln w="0"/>
                <a:effectLst>
                  <a:outerShdw blurRad="38100" dist="38100" dir="2700000" algn="tl">
                    <a:srgbClr val="000000">
                      <a:alpha val="43137"/>
                    </a:srgbClr>
                  </a:outerShdw>
                </a:effectLst>
              </a:rPr>
              <a:t>Create Measures using DAX</a:t>
            </a:r>
            <a:endParaRPr lang="en-US" sz="3200" cap="none" spc="0" dirty="0">
              <a:ln w="0"/>
              <a:solidFill>
                <a:schemeClr val="tx1"/>
              </a:solidFill>
              <a:effectLst>
                <a:outerShdw blurRad="38100" dist="38100" dir="2700000" algn="tl">
                  <a:srgbClr val="000000">
                    <a:alpha val="43137"/>
                  </a:srgbClr>
                </a:outerShdw>
              </a:effectLst>
            </a:endParaRPr>
          </a:p>
        </p:txBody>
      </p:sp>
      <p:sp>
        <p:nvSpPr>
          <p:cNvPr id="5" name="Rectangle 4">
            <a:extLst>
              <a:ext uri="{FF2B5EF4-FFF2-40B4-BE49-F238E27FC236}">
                <a16:creationId xmlns:a16="http://schemas.microsoft.com/office/drawing/2014/main" id="{A182FD9B-8A35-6B43-AAB5-987FFD646C62}"/>
              </a:ext>
            </a:extLst>
          </p:cNvPr>
          <p:cNvSpPr/>
          <p:nvPr/>
        </p:nvSpPr>
        <p:spPr>
          <a:xfrm>
            <a:off x="733519" y="106147"/>
            <a:ext cx="5677068" cy="769441"/>
          </a:xfrm>
          <a:prstGeom prst="rect">
            <a:avLst/>
          </a:prstGeom>
          <a:noFill/>
        </p:spPr>
        <p:txBody>
          <a:bodyPr wrap="none" lIns="91440" tIns="45720" rIns="91440" bIns="45720">
            <a:spAutoFit/>
          </a:bodyPr>
          <a:lstStyle/>
          <a:p>
            <a:pPr algn="ctr"/>
            <a:r>
              <a:rPr lang="en-US" sz="4400" dirty="0">
                <a:ln w="0"/>
                <a:effectLst>
                  <a:outerShdw blurRad="38100" dist="38100" dir="2700000" algn="tl">
                    <a:srgbClr val="000000">
                      <a:alpha val="43137"/>
                    </a:srgbClr>
                  </a:outerShdw>
                </a:effectLst>
              </a:rPr>
              <a:t>Steps to Create a Model</a:t>
            </a:r>
            <a:endParaRPr lang="en-US" sz="4400" cap="none" spc="0" dirty="0">
              <a:ln w="0"/>
              <a:solidFill>
                <a:schemeClr val="tx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113558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2A00BD-7BB2-FB79-00D5-1A2BFA49821D}"/>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72B3523D-56B1-9A7A-E0CA-6E2DD37EF6F8}"/>
              </a:ext>
            </a:extLst>
          </p:cNvPr>
          <p:cNvPicPr>
            <a:picLocks noChangeAspect="1"/>
          </p:cNvPicPr>
          <p:nvPr/>
        </p:nvPicPr>
        <p:blipFill>
          <a:blip r:embed="rId2"/>
          <a:stretch>
            <a:fillRect/>
          </a:stretch>
        </p:blipFill>
        <p:spPr>
          <a:xfrm>
            <a:off x="1160718" y="0"/>
            <a:ext cx="11031282" cy="6194323"/>
          </a:xfrm>
          <a:prstGeom prst="rect">
            <a:avLst/>
          </a:prstGeom>
        </p:spPr>
      </p:pic>
    </p:spTree>
    <p:extLst>
      <p:ext uri="{BB962C8B-B14F-4D97-AF65-F5344CB8AC3E}">
        <p14:creationId xmlns:p14="http://schemas.microsoft.com/office/powerpoint/2010/main" val="2655118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a:xfrm>
            <a:off x="0" y="3255588"/>
            <a:ext cx="12191999" cy="923330"/>
          </a:xfrm>
          <a:prstGeom prst="rect">
            <a:avLst/>
          </a:prstGeom>
          <a:noFill/>
        </p:spPr>
        <p:txBody>
          <a:bodyPr wrap="square" lIns="91440" tIns="45720" rIns="91440" bIns="45720">
            <a:spAutoFit/>
          </a:bodyPr>
          <a:lstStyle/>
          <a:p>
            <a:pPr algn="ctr"/>
            <a:r>
              <a:rPr lang="en-US" sz="5400" b="1" cap="none" spc="0" dirty="0">
                <a:ln w="0"/>
                <a:solidFill>
                  <a:sysClr val="windowText" lastClr="000000"/>
                </a:solidFill>
                <a:effectLst>
                  <a:outerShdw blurRad="38100" dist="25400" dir="5400000" algn="ctr" rotWithShape="0">
                    <a:srgbClr val="6E747A">
                      <a:alpha val="43000"/>
                    </a:srgbClr>
                  </a:outerShdw>
                </a:effectLst>
              </a:rPr>
              <a:t>1 Introduction to Data Model</a:t>
            </a:r>
          </a:p>
        </p:txBody>
      </p:sp>
      <p:grpSp>
        <p:nvGrpSpPr>
          <p:cNvPr id="3" name="Group 2">
            <a:extLst>
              <a:ext uri="{FF2B5EF4-FFF2-40B4-BE49-F238E27FC236}">
                <a16:creationId xmlns:a16="http://schemas.microsoft.com/office/drawing/2014/main" id="{58460DAD-E25F-0D2C-9648-53A0EE3EB797}"/>
              </a:ext>
            </a:extLst>
          </p:cNvPr>
          <p:cNvGrpSpPr/>
          <p:nvPr/>
        </p:nvGrpSpPr>
        <p:grpSpPr>
          <a:xfrm>
            <a:off x="301077" y="4630524"/>
            <a:ext cx="11372492" cy="2133600"/>
            <a:chOff x="301077" y="4630524"/>
            <a:chExt cx="11372492" cy="2133600"/>
          </a:xfrm>
        </p:grpSpPr>
        <p:sp>
          <p:nvSpPr>
            <p:cNvPr id="6" name="Rectangle: Rounded Corners 5">
              <a:extLst>
                <a:ext uri="{FF2B5EF4-FFF2-40B4-BE49-F238E27FC236}">
                  <a16:creationId xmlns:a16="http://schemas.microsoft.com/office/drawing/2014/main" id="{55EA6131-FE65-356B-FF03-521C9B58846A}"/>
                </a:ext>
              </a:extLst>
            </p:cNvPr>
            <p:cNvSpPr/>
            <p:nvPr/>
          </p:nvSpPr>
          <p:spPr>
            <a:xfrm>
              <a:off x="605876" y="4630524"/>
              <a:ext cx="11067693" cy="2133600"/>
            </a:xfrm>
            <a:prstGeom prst="roundRect">
              <a:avLst/>
            </a:prstGeom>
            <a:gradFill flip="none" rotWithShape="1">
              <a:gsLst>
                <a:gs pos="0">
                  <a:schemeClr val="bg1"/>
                </a:gs>
                <a:gs pos="35000">
                  <a:schemeClr val="accent1">
                    <a:lumMod val="0"/>
                    <a:lumOff val="100000"/>
                  </a:schemeClr>
                </a:gs>
                <a:gs pos="100000">
                  <a:srgbClr val="0D3039"/>
                </a:gs>
              </a:gsLst>
              <a:path path="circle">
                <a:fillToRect l="100000" t="100000"/>
              </a:path>
              <a:tileRect r="-100000" b="-10000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descr="Graphical user interface, text&#10;&#10;Description automatically generated with medium confidence">
              <a:extLst>
                <a:ext uri="{FF2B5EF4-FFF2-40B4-BE49-F238E27FC236}">
                  <a16:creationId xmlns:a16="http://schemas.microsoft.com/office/drawing/2014/main" id="{FF2A8C1B-5012-4CF3-8730-3FF34D333C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17552" y="5596970"/>
              <a:ext cx="2084032" cy="715548"/>
            </a:xfrm>
            <a:prstGeom prst="rect">
              <a:avLst/>
            </a:prstGeom>
          </p:spPr>
        </p:pic>
        <p:pic>
          <p:nvPicPr>
            <p:cNvPr id="11" name="Picture 10">
              <a:extLst>
                <a:ext uri="{FF2B5EF4-FFF2-40B4-BE49-F238E27FC236}">
                  <a16:creationId xmlns:a16="http://schemas.microsoft.com/office/drawing/2014/main" id="{65FF4B71-593E-EB74-D02B-407DBF1F4CC0}"/>
                </a:ext>
              </a:extLst>
            </p:cNvPr>
            <p:cNvPicPr>
              <a:picLocks noChangeAspect="1"/>
            </p:cNvPicPr>
            <p:nvPr/>
          </p:nvPicPr>
          <p:blipFill>
            <a:blip r:embed="rId3"/>
            <a:stretch>
              <a:fillRect/>
            </a:stretch>
          </p:blipFill>
          <p:spPr>
            <a:xfrm>
              <a:off x="9634302" y="5465600"/>
              <a:ext cx="1484300" cy="978289"/>
            </a:xfrm>
            <a:prstGeom prst="rect">
              <a:avLst/>
            </a:prstGeom>
          </p:spPr>
        </p:pic>
        <p:pic>
          <p:nvPicPr>
            <p:cNvPr id="12" name="Picture 11" descr="Logo, icon&#10;&#10;Description automatically generated">
              <a:extLst>
                <a:ext uri="{FF2B5EF4-FFF2-40B4-BE49-F238E27FC236}">
                  <a16:creationId xmlns:a16="http://schemas.microsoft.com/office/drawing/2014/main" id="{E415D590-099E-BC61-7B8D-4C6F11E968E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0976" y="5802850"/>
              <a:ext cx="420827" cy="365694"/>
            </a:xfrm>
            <a:prstGeom prst="rect">
              <a:avLst/>
            </a:prstGeom>
          </p:spPr>
        </p:pic>
        <p:sp>
          <p:nvSpPr>
            <p:cNvPr id="13" name="Subtitle 2">
              <a:extLst>
                <a:ext uri="{FF2B5EF4-FFF2-40B4-BE49-F238E27FC236}">
                  <a16:creationId xmlns:a16="http://schemas.microsoft.com/office/drawing/2014/main" id="{DC17C374-BCD3-8E5D-E58B-2E8806A7F72B}"/>
                </a:ext>
              </a:extLst>
            </p:cNvPr>
            <p:cNvSpPr txBox="1">
              <a:spLocks/>
            </p:cNvSpPr>
            <p:nvPr/>
          </p:nvSpPr>
          <p:spPr>
            <a:xfrm>
              <a:off x="301077" y="4782924"/>
              <a:ext cx="4544490" cy="182880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200" b="1" dirty="0">
                  <a:solidFill>
                    <a:schemeClr val="bg1"/>
                  </a:solidFill>
                  <a:latin typeface="Arial Black" panose="020B0A04020102020204" pitchFamily="34" charset="0"/>
                </a:rPr>
                <a:t>Prepared By :</a:t>
              </a:r>
            </a:p>
            <a:p>
              <a:pPr marL="0" indent="0" algn="ctr">
                <a:buNone/>
              </a:pPr>
              <a:r>
                <a:rPr lang="en-US" b="1" dirty="0">
                  <a:solidFill>
                    <a:schemeClr val="bg1"/>
                  </a:solidFill>
                  <a:latin typeface="Arial Black" panose="020B0A04020102020204" pitchFamily="34" charset="0"/>
                </a:rPr>
                <a:t>Said Fawzy</a:t>
              </a:r>
            </a:p>
            <a:p>
              <a:pPr marL="0" indent="0" algn="ctr">
                <a:buNone/>
              </a:pPr>
              <a:r>
                <a:rPr lang="en-US" sz="1200" b="1" dirty="0">
                  <a:solidFill>
                    <a:schemeClr val="bg1"/>
                  </a:solidFill>
                  <a:latin typeface="Arial Black" panose="020B0A04020102020204" pitchFamily="34" charset="0"/>
                </a:rPr>
                <a:t>Manager of Information Center</a:t>
              </a:r>
            </a:p>
            <a:p>
              <a:pPr marL="0" indent="0" algn="ctr">
                <a:buNone/>
              </a:pPr>
              <a:r>
                <a:rPr lang="en-US" sz="1200" b="1" dirty="0">
                  <a:solidFill>
                    <a:schemeClr val="bg1"/>
                  </a:solidFill>
                  <a:latin typeface="Arial Black" panose="020B0A04020102020204" pitchFamily="34" charset="0"/>
                </a:rPr>
                <a:t>Tendering Department</a:t>
              </a:r>
            </a:p>
            <a:p>
              <a:pPr marL="0" indent="0" algn="ctr">
                <a:buNone/>
              </a:pPr>
              <a:r>
                <a:rPr lang="en-US" sz="1200" b="1" dirty="0">
                  <a:solidFill>
                    <a:schemeClr val="bg1"/>
                  </a:solidFill>
                  <a:latin typeface="Arial Black" panose="020B0A04020102020204" pitchFamily="34" charset="0"/>
                </a:rPr>
                <a:t>Arab Contractors </a:t>
              </a:r>
            </a:p>
          </p:txBody>
        </p:sp>
      </p:grpSp>
      <p:pic>
        <p:nvPicPr>
          <p:cNvPr id="4" name="Picture 3">
            <a:extLst>
              <a:ext uri="{FF2B5EF4-FFF2-40B4-BE49-F238E27FC236}">
                <a16:creationId xmlns:a16="http://schemas.microsoft.com/office/drawing/2014/main" id="{C1370793-C488-CC24-44E2-FD80C9A470D8}"/>
              </a:ext>
            </a:extLst>
          </p:cNvPr>
          <p:cNvPicPr>
            <a:picLocks noChangeAspect="1"/>
          </p:cNvPicPr>
          <p:nvPr/>
        </p:nvPicPr>
        <p:blipFill>
          <a:blip r:embed="rId5"/>
          <a:stretch>
            <a:fillRect/>
          </a:stretch>
        </p:blipFill>
        <p:spPr>
          <a:xfrm>
            <a:off x="174483" y="179352"/>
            <a:ext cx="2076933" cy="1501963"/>
          </a:xfrm>
          <a:prstGeom prst="rect">
            <a:avLst/>
          </a:prstGeom>
        </p:spPr>
      </p:pic>
    </p:spTree>
    <p:extLst>
      <p:ext uri="{BB962C8B-B14F-4D97-AF65-F5344CB8AC3E}">
        <p14:creationId xmlns:p14="http://schemas.microsoft.com/office/powerpoint/2010/main" val="2658251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2B0A229-F12F-D039-7616-DC67A75A4532}"/>
              </a:ext>
            </a:extLst>
          </p:cNvPr>
          <p:cNvSpPr txBox="1"/>
          <p:nvPr/>
        </p:nvSpPr>
        <p:spPr>
          <a:xfrm>
            <a:off x="994194" y="357915"/>
            <a:ext cx="6094562" cy="512576"/>
          </a:xfrm>
          <a:prstGeom prst="rect">
            <a:avLst/>
          </a:prstGeom>
          <a:noFill/>
        </p:spPr>
        <p:txBody>
          <a:bodyPr wrap="square">
            <a:spAutoFit/>
          </a:bodyPr>
          <a:lstStyle/>
          <a:p>
            <a:pPr marL="0" marR="0" lvl="0" indent="0" algn="l" defTabSz="457200" rtl="0" eaLnBrk="1" fontAlgn="auto" latinLnBrk="0" hangingPunct="1">
              <a:lnSpc>
                <a:spcPct val="107000"/>
              </a:lnSpc>
              <a:spcBef>
                <a:spcPts val="200"/>
              </a:spcBef>
              <a:spcAft>
                <a:spcPts val="0"/>
              </a:spcAft>
              <a:buClrTx/>
              <a:buSzTx/>
              <a:buFontTx/>
              <a:buNone/>
              <a:tabLst/>
              <a:defRPr/>
            </a:pPr>
            <a:r>
              <a:rPr kumimoji="0" lang="en-US" sz="2800" b="1" i="0" u="none" strike="noStrike" kern="1200" cap="none" spc="0" normalizeH="0" baseline="0" noProof="0" dirty="0">
                <a:ln>
                  <a:noFill/>
                </a:ln>
                <a:solidFill>
                  <a:srgbClr val="7B245B"/>
                </a:solidFill>
                <a:effectLst/>
                <a:uLnTx/>
                <a:uFillTx/>
                <a:latin typeface="Verdana" panose="020B0604030504040204" pitchFamily="34" charset="0"/>
                <a:ea typeface="Times New Roman" panose="02020603050405020304" pitchFamily="18" charset="0"/>
                <a:cs typeface="Times New Roman" panose="02020603050405020304" pitchFamily="18" charset="0"/>
              </a:rPr>
              <a:t>Question</a:t>
            </a:r>
          </a:p>
        </p:txBody>
      </p:sp>
      <p:sp>
        <p:nvSpPr>
          <p:cNvPr id="4" name="TextBox 3">
            <a:extLst>
              <a:ext uri="{FF2B5EF4-FFF2-40B4-BE49-F238E27FC236}">
                <a16:creationId xmlns:a16="http://schemas.microsoft.com/office/drawing/2014/main" id="{6723B987-DA88-5B81-E9DD-4EE202D3CB1A}"/>
              </a:ext>
            </a:extLst>
          </p:cNvPr>
          <p:cNvSpPr txBox="1"/>
          <p:nvPr/>
        </p:nvSpPr>
        <p:spPr>
          <a:xfrm>
            <a:off x="994913" y="870491"/>
            <a:ext cx="10202893" cy="2448491"/>
          </a:xfrm>
          <a:prstGeom prst="rect">
            <a:avLst/>
          </a:prstGeom>
          <a:noFill/>
        </p:spPr>
        <p:txBody>
          <a:bodyPr wrap="square">
            <a:spAutoFit/>
          </a:bodyPr>
          <a:lstStyle>
            <a:defPPr>
              <a:defRPr lang="en-US"/>
            </a:defPPr>
            <a:lvl1pPr marL="228600" marR="0">
              <a:lnSpc>
                <a:spcPct val="107000"/>
              </a:lnSpc>
              <a:spcBef>
                <a:spcPts val="0"/>
              </a:spcBef>
              <a:spcAft>
                <a:spcPts val="800"/>
              </a:spcAft>
              <a:defRPr sz="2400">
                <a:effectLst/>
                <a:latin typeface="Verdana" panose="020B0604030504040204" pitchFamily="34" charset="0"/>
                <a:ea typeface="Calibri" panose="020F0502020204030204" pitchFamily="34" charset="0"/>
                <a:cs typeface="Arial" panose="020B0604020202020204" pitchFamily="34" charset="0"/>
              </a:defRPr>
            </a:lvl1pPr>
            <a:lvl3pPr marL="1257300" lvl="2" indent="-342900">
              <a:lnSpc>
                <a:spcPct val="107000"/>
              </a:lnSpc>
              <a:buFont typeface="+mj-lt"/>
              <a:buAutoNum type="alphaUcPeriod"/>
              <a:defRPr sz="2400">
                <a:effectLst/>
                <a:latin typeface="Verdana" panose="020B0604030504040204" pitchFamily="34" charset="0"/>
                <a:ea typeface="Calibri" panose="020F0502020204030204" pitchFamily="34" charset="0"/>
                <a:cs typeface="Arial" panose="020B0604020202020204" pitchFamily="34" charset="0"/>
              </a:defRPr>
            </a:lvl3pPr>
          </a:lstStyle>
          <a:p>
            <a:pPr marL="228600" marR="0" lvl="0" indent="0" algn="l" defTabSz="457200" rtl="0" eaLnBrk="1" fontAlgn="auto" latinLnBrk="0" hangingPunct="1">
              <a:lnSpc>
                <a:spcPct val="107000"/>
              </a:lnSpc>
              <a:spcBef>
                <a:spcPts val="0"/>
              </a:spcBef>
              <a:spcAft>
                <a:spcPts val="80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Verdana" panose="020B0604030504040204" pitchFamily="34" charset="0"/>
                <a:ea typeface="Calibri" panose="020F0502020204030204" pitchFamily="34" charset="0"/>
                <a:cs typeface="Arial" panose="020B0604020202020204" pitchFamily="34" charset="0"/>
              </a:rPr>
              <a:t>Your Company has tasked you with creating a data model to analyze sales data and improve the store's performance. What should your first step in the data modeling process be? </a:t>
            </a:r>
          </a:p>
          <a:p>
            <a:pPr lvl="1">
              <a:lnSpc>
                <a:spcPct val="107000"/>
              </a:lnSpc>
              <a:spcAft>
                <a:spcPts val="800"/>
              </a:spcAft>
            </a:pPr>
            <a:r>
              <a:rPr kumimoji="0" lang="en-US" b="0" i="0" u="none" strike="noStrike" kern="1200" cap="none" spc="0" normalizeH="0" baseline="0" noProof="0" dirty="0">
                <a:ln>
                  <a:noFill/>
                </a:ln>
                <a:solidFill>
                  <a:prstClr val="black"/>
                </a:solidFill>
                <a:effectLst/>
                <a:uLnTx/>
                <a:uFillTx/>
                <a:latin typeface="Verdana" panose="020B0604030504040204" pitchFamily="34" charset="0"/>
                <a:ea typeface="Calibri" panose="020F0502020204030204" pitchFamily="34" charset="0"/>
                <a:cs typeface="Arial" panose="020B0604020202020204" pitchFamily="34" charset="0"/>
              </a:rPr>
              <a:t>A.	Configure column and table properties.</a:t>
            </a:r>
          </a:p>
          <a:p>
            <a:pPr lvl="1">
              <a:lnSpc>
                <a:spcPct val="107000"/>
              </a:lnSpc>
              <a:spcAft>
                <a:spcPts val="800"/>
              </a:spcAft>
            </a:pPr>
            <a:r>
              <a:rPr kumimoji="0" lang="en-US" b="0" i="0" u="none" strike="noStrike" kern="1200" cap="none" spc="0" normalizeH="0" baseline="0" noProof="0" dirty="0">
                <a:ln>
                  <a:noFill/>
                </a:ln>
                <a:solidFill>
                  <a:prstClr val="black"/>
                </a:solidFill>
                <a:effectLst/>
                <a:uLnTx/>
                <a:uFillTx/>
                <a:latin typeface="Verdana" panose="020B0604030504040204" pitchFamily="34" charset="0"/>
                <a:ea typeface="Calibri" panose="020F0502020204030204" pitchFamily="34" charset="0"/>
                <a:cs typeface="Arial" panose="020B0604020202020204" pitchFamily="34" charset="0"/>
              </a:rPr>
              <a:t>B.	Prepare and transform your data.</a:t>
            </a:r>
          </a:p>
          <a:p>
            <a:pPr lvl="1">
              <a:lnSpc>
                <a:spcPct val="107000"/>
              </a:lnSpc>
              <a:spcAft>
                <a:spcPts val="800"/>
              </a:spcAft>
            </a:pPr>
            <a:r>
              <a:rPr kumimoji="0" lang="en-US" b="0" i="0" u="none" strike="noStrike" kern="1200" cap="none" spc="0" normalizeH="0" baseline="0" noProof="0" dirty="0">
                <a:ln>
                  <a:noFill/>
                </a:ln>
                <a:solidFill>
                  <a:prstClr val="black"/>
                </a:solidFill>
                <a:effectLst/>
                <a:uLnTx/>
                <a:uFillTx/>
                <a:latin typeface="Verdana" panose="020B0604030504040204" pitchFamily="34" charset="0"/>
                <a:ea typeface="Calibri" panose="020F0502020204030204" pitchFamily="34" charset="0"/>
                <a:cs typeface="Arial" panose="020B0604020202020204" pitchFamily="34" charset="0"/>
              </a:rPr>
              <a:t>C.	Connect to your data sources.</a:t>
            </a:r>
          </a:p>
        </p:txBody>
      </p:sp>
    </p:spTree>
    <p:extLst>
      <p:ext uri="{BB962C8B-B14F-4D97-AF65-F5344CB8AC3E}">
        <p14:creationId xmlns:p14="http://schemas.microsoft.com/office/powerpoint/2010/main" val="3543823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277EA495-C69E-092B-4BDF-6A6F0148A57C}"/>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AE1240E5-7ADA-1BD3-D481-DF1BE9826A91}"/>
              </a:ext>
            </a:extLst>
          </p:cNvPr>
          <p:cNvSpPr txBox="1"/>
          <p:nvPr/>
        </p:nvSpPr>
        <p:spPr>
          <a:xfrm>
            <a:off x="994194" y="357915"/>
            <a:ext cx="6094562" cy="512576"/>
          </a:xfrm>
          <a:prstGeom prst="rect">
            <a:avLst/>
          </a:prstGeom>
          <a:noFill/>
        </p:spPr>
        <p:txBody>
          <a:bodyPr wrap="square">
            <a:spAutoFit/>
          </a:bodyPr>
          <a:lstStyle/>
          <a:p>
            <a:pPr marL="0" marR="0" lvl="0" indent="0" algn="l" defTabSz="457200" rtl="0" eaLnBrk="1" fontAlgn="auto" latinLnBrk="0" hangingPunct="1">
              <a:lnSpc>
                <a:spcPct val="107000"/>
              </a:lnSpc>
              <a:spcBef>
                <a:spcPts val="200"/>
              </a:spcBef>
              <a:spcAft>
                <a:spcPts val="0"/>
              </a:spcAft>
              <a:buClrTx/>
              <a:buSzTx/>
              <a:buFontTx/>
              <a:buNone/>
              <a:tabLst/>
              <a:defRPr/>
            </a:pPr>
            <a:r>
              <a:rPr kumimoji="0" lang="en-US" sz="2800" b="1" i="0" u="none" strike="noStrike" kern="1200" cap="none" spc="0" normalizeH="0" baseline="0" noProof="0" dirty="0">
                <a:ln>
                  <a:noFill/>
                </a:ln>
                <a:solidFill>
                  <a:srgbClr val="7B245B"/>
                </a:solidFill>
                <a:effectLst/>
                <a:uLnTx/>
                <a:uFillTx/>
                <a:latin typeface="Verdana" panose="020B0604030504040204" pitchFamily="34" charset="0"/>
                <a:ea typeface="Times New Roman" panose="02020603050405020304" pitchFamily="18" charset="0"/>
                <a:cs typeface="Times New Roman" panose="02020603050405020304" pitchFamily="18" charset="0"/>
              </a:rPr>
              <a:t>ANSWER</a:t>
            </a:r>
          </a:p>
        </p:txBody>
      </p:sp>
      <p:sp>
        <p:nvSpPr>
          <p:cNvPr id="4" name="TextBox 3">
            <a:extLst>
              <a:ext uri="{FF2B5EF4-FFF2-40B4-BE49-F238E27FC236}">
                <a16:creationId xmlns:a16="http://schemas.microsoft.com/office/drawing/2014/main" id="{7D53C1D1-9799-A2AD-9BE1-D8E49288646C}"/>
              </a:ext>
            </a:extLst>
          </p:cNvPr>
          <p:cNvSpPr txBox="1"/>
          <p:nvPr/>
        </p:nvSpPr>
        <p:spPr>
          <a:xfrm>
            <a:off x="994913" y="870491"/>
            <a:ext cx="10202893" cy="2448491"/>
          </a:xfrm>
          <a:prstGeom prst="rect">
            <a:avLst/>
          </a:prstGeom>
          <a:noFill/>
        </p:spPr>
        <p:txBody>
          <a:bodyPr wrap="square">
            <a:spAutoFit/>
          </a:bodyPr>
          <a:lstStyle>
            <a:defPPr>
              <a:defRPr lang="en-US"/>
            </a:defPPr>
            <a:lvl1pPr marL="228600" marR="0">
              <a:lnSpc>
                <a:spcPct val="107000"/>
              </a:lnSpc>
              <a:spcBef>
                <a:spcPts val="0"/>
              </a:spcBef>
              <a:spcAft>
                <a:spcPts val="800"/>
              </a:spcAft>
              <a:defRPr sz="2400">
                <a:effectLst/>
                <a:latin typeface="Verdana" panose="020B0604030504040204" pitchFamily="34" charset="0"/>
                <a:ea typeface="Calibri" panose="020F0502020204030204" pitchFamily="34" charset="0"/>
                <a:cs typeface="Arial" panose="020B0604020202020204" pitchFamily="34" charset="0"/>
              </a:defRPr>
            </a:lvl1pPr>
            <a:lvl3pPr marL="1257300" lvl="2" indent="-342900">
              <a:lnSpc>
                <a:spcPct val="107000"/>
              </a:lnSpc>
              <a:buFont typeface="+mj-lt"/>
              <a:buAutoNum type="alphaUcPeriod"/>
              <a:defRPr sz="2400">
                <a:effectLst/>
                <a:latin typeface="Verdana" panose="020B0604030504040204" pitchFamily="34" charset="0"/>
                <a:ea typeface="Calibri" panose="020F0502020204030204" pitchFamily="34" charset="0"/>
                <a:cs typeface="Arial" panose="020B0604020202020204" pitchFamily="34" charset="0"/>
              </a:defRPr>
            </a:lvl3pPr>
          </a:lstStyle>
          <a:p>
            <a:pPr marL="228600" marR="0" lvl="0" indent="0" algn="l" defTabSz="457200" rtl="0" eaLnBrk="1" fontAlgn="auto" latinLnBrk="0" hangingPunct="1">
              <a:lnSpc>
                <a:spcPct val="107000"/>
              </a:lnSpc>
              <a:spcBef>
                <a:spcPts val="0"/>
              </a:spcBef>
              <a:spcAft>
                <a:spcPts val="80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Verdana" panose="020B0604030504040204" pitchFamily="34" charset="0"/>
                <a:ea typeface="Calibri" panose="020F0502020204030204" pitchFamily="34" charset="0"/>
                <a:cs typeface="Arial" panose="020B0604020202020204" pitchFamily="34" charset="0"/>
              </a:rPr>
              <a:t>Your Company has tasked you with creating a data model to analyze sales data and improve the store's performance. What should your first step in the data modeling process be? </a:t>
            </a:r>
          </a:p>
          <a:p>
            <a:pPr lvl="1">
              <a:lnSpc>
                <a:spcPct val="107000"/>
              </a:lnSpc>
              <a:spcAft>
                <a:spcPts val="800"/>
              </a:spcAft>
            </a:pPr>
            <a:r>
              <a:rPr kumimoji="0" lang="en-US" b="0" i="0" u="none" strike="noStrike" kern="1200" cap="none" spc="0" normalizeH="0" baseline="0" noProof="0" dirty="0">
                <a:ln>
                  <a:noFill/>
                </a:ln>
                <a:solidFill>
                  <a:prstClr val="black"/>
                </a:solidFill>
                <a:effectLst/>
                <a:uLnTx/>
                <a:uFillTx/>
                <a:latin typeface="Verdana" panose="020B0604030504040204" pitchFamily="34" charset="0"/>
                <a:ea typeface="Calibri" panose="020F0502020204030204" pitchFamily="34" charset="0"/>
                <a:cs typeface="Arial" panose="020B0604020202020204" pitchFamily="34" charset="0"/>
              </a:rPr>
              <a:t>A.	Configure column and table properties.</a:t>
            </a:r>
          </a:p>
          <a:p>
            <a:pPr lvl="1">
              <a:lnSpc>
                <a:spcPct val="107000"/>
              </a:lnSpc>
              <a:spcAft>
                <a:spcPts val="800"/>
              </a:spcAft>
            </a:pPr>
            <a:r>
              <a:rPr kumimoji="0" lang="en-US" b="0" i="0" u="none" strike="noStrike" kern="1200" cap="none" spc="0" normalizeH="0" baseline="0" noProof="0" dirty="0">
                <a:ln>
                  <a:noFill/>
                </a:ln>
                <a:solidFill>
                  <a:prstClr val="black"/>
                </a:solidFill>
                <a:effectLst/>
                <a:uLnTx/>
                <a:uFillTx/>
                <a:latin typeface="Verdana" panose="020B0604030504040204" pitchFamily="34" charset="0"/>
                <a:ea typeface="Calibri" panose="020F0502020204030204" pitchFamily="34" charset="0"/>
                <a:cs typeface="Arial" panose="020B0604020202020204" pitchFamily="34" charset="0"/>
              </a:rPr>
              <a:t>B.	Prepare and transform your data.</a:t>
            </a:r>
          </a:p>
          <a:p>
            <a:pPr lvl="1">
              <a:lnSpc>
                <a:spcPct val="107000"/>
              </a:lnSpc>
              <a:spcAft>
                <a:spcPts val="800"/>
              </a:spcAft>
            </a:pPr>
            <a:r>
              <a:rPr kumimoji="0" lang="en-US" b="0" i="0" u="none" strike="noStrike" kern="1200" cap="none" spc="0" normalizeH="0" baseline="0" noProof="0" dirty="0">
                <a:ln>
                  <a:noFill/>
                </a:ln>
                <a:solidFill>
                  <a:prstClr val="black"/>
                </a:solidFill>
                <a:effectLst/>
                <a:uLnTx/>
                <a:uFillTx/>
                <a:latin typeface="Verdana" panose="020B0604030504040204" pitchFamily="34" charset="0"/>
                <a:ea typeface="Calibri" panose="020F0502020204030204" pitchFamily="34" charset="0"/>
                <a:cs typeface="Arial" panose="020B0604020202020204" pitchFamily="34" charset="0"/>
              </a:rPr>
              <a:t>C.	</a:t>
            </a:r>
            <a:r>
              <a:rPr kumimoji="0" lang="en-US" b="0" i="0" u="none" strike="noStrike" kern="1200" cap="none" spc="0" normalizeH="0" baseline="0" noProof="0" dirty="0">
                <a:ln>
                  <a:noFill/>
                </a:ln>
                <a:solidFill>
                  <a:prstClr val="black"/>
                </a:solidFill>
                <a:effectLst/>
                <a:highlight>
                  <a:srgbClr val="00FF00"/>
                </a:highlight>
                <a:uLnTx/>
                <a:uFillTx/>
                <a:latin typeface="Verdana" panose="020B0604030504040204" pitchFamily="34" charset="0"/>
                <a:ea typeface="Calibri" panose="020F0502020204030204" pitchFamily="34" charset="0"/>
                <a:cs typeface="Arial" panose="020B0604020202020204" pitchFamily="34" charset="0"/>
              </a:rPr>
              <a:t>Connect to your data sources</a:t>
            </a:r>
            <a:r>
              <a:rPr kumimoji="0" lang="en-US" b="0" i="0" u="none" strike="noStrike" kern="1200" cap="none" spc="0" normalizeH="0" baseline="0" noProof="0" dirty="0">
                <a:ln>
                  <a:noFill/>
                </a:ln>
                <a:solidFill>
                  <a:prstClr val="black"/>
                </a:solidFill>
                <a:effectLst/>
                <a:uLnTx/>
                <a:uFillTx/>
                <a:latin typeface="Verdana" panose="020B0604030504040204" pitchFamily="34" charset="0"/>
                <a:ea typeface="Calibri" panose="020F0502020204030204" pitchFamily="34" charset="0"/>
                <a:cs typeface="Arial" panose="020B0604020202020204" pitchFamily="34" charset="0"/>
              </a:rPr>
              <a:t>.</a:t>
            </a:r>
          </a:p>
        </p:txBody>
      </p:sp>
      <p:pic>
        <p:nvPicPr>
          <p:cNvPr id="3" name="Picture 2">
            <a:extLst>
              <a:ext uri="{FF2B5EF4-FFF2-40B4-BE49-F238E27FC236}">
                <a16:creationId xmlns:a16="http://schemas.microsoft.com/office/drawing/2014/main" id="{5667D9C8-B669-B828-D0C2-F51433368FDC}"/>
              </a:ext>
            </a:extLst>
          </p:cNvPr>
          <p:cNvPicPr>
            <a:picLocks noChangeAspect="1"/>
          </p:cNvPicPr>
          <p:nvPr/>
        </p:nvPicPr>
        <p:blipFill>
          <a:blip r:embed="rId3"/>
          <a:stretch>
            <a:fillRect/>
          </a:stretch>
        </p:blipFill>
        <p:spPr>
          <a:xfrm>
            <a:off x="1369081" y="4365599"/>
            <a:ext cx="9907191" cy="501965"/>
          </a:xfrm>
          <a:prstGeom prst="rect">
            <a:avLst/>
          </a:prstGeom>
        </p:spPr>
      </p:pic>
    </p:spTree>
    <p:extLst>
      <p:ext uri="{BB962C8B-B14F-4D97-AF65-F5344CB8AC3E}">
        <p14:creationId xmlns:p14="http://schemas.microsoft.com/office/powerpoint/2010/main" val="3159225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94F5FD-41CF-00B5-1652-AA6D3858BDA1}"/>
            </a:ext>
          </a:extLst>
        </p:cNvPr>
        <p:cNvGrpSpPr/>
        <p:nvPr/>
      </p:nvGrpSpPr>
      <p:grpSpPr>
        <a:xfrm>
          <a:off x="0" y="0"/>
          <a:ext cx="0" cy="0"/>
          <a:chOff x="0" y="0"/>
          <a:chExt cx="0" cy="0"/>
        </a:xfrm>
      </p:grpSpPr>
      <p:sp>
        <p:nvSpPr>
          <p:cNvPr id="4" name="Freeform: Shape 3">
            <a:extLst>
              <a:ext uri="{FF2B5EF4-FFF2-40B4-BE49-F238E27FC236}">
                <a16:creationId xmlns:a16="http://schemas.microsoft.com/office/drawing/2014/main" id="{4E70E6D0-FAD6-D283-20C9-E6CB288981E9}"/>
              </a:ext>
            </a:extLst>
          </p:cNvPr>
          <p:cNvSpPr/>
          <p:nvPr/>
        </p:nvSpPr>
        <p:spPr>
          <a:xfrm rot="-5220000">
            <a:off x="3118153" y="-974217"/>
            <a:ext cx="1791582" cy="8433916"/>
          </a:xfrm>
          <a:custGeom>
            <a:avLst/>
            <a:gdLst>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91548 w 1417982"/>
              <a:gd name="connsiteY17" fmla="*/ 2915478 h 4518991"/>
              <a:gd name="connsiteX18" fmla="*/ 251791 w 1417982"/>
              <a:gd name="connsiteY18" fmla="*/ 3193774 h 4518991"/>
              <a:gd name="connsiteX19" fmla="*/ 265043 w 1417982"/>
              <a:gd name="connsiteY19" fmla="*/ 3339547 h 4518991"/>
              <a:gd name="connsiteX20" fmla="*/ 278295 w 1417982"/>
              <a:gd name="connsiteY20" fmla="*/ 3538330 h 4518991"/>
              <a:gd name="connsiteX21" fmla="*/ 331304 w 1417982"/>
              <a:gd name="connsiteY21" fmla="*/ 3697356 h 4518991"/>
              <a:gd name="connsiteX22" fmla="*/ 331304 w 1417982"/>
              <a:gd name="connsiteY22" fmla="*/ 3829878 h 4518991"/>
              <a:gd name="connsiteX23" fmla="*/ 278295 w 1417982"/>
              <a:gd name="connsiteY23" fmla="*/ 3988904 h 4518991"/>
              <a:gd name="connsiteX24" fmla="*/ 278295 w 1417982"/>
              <a:gd name="connsiteY24" fmla="*/ 4147930 h 4518991"/>
              <a:gd name="connsiteX25" fmla="*/ 291548 w 1417982"/>
              <a:gd name="connsiteY25" fmla="*/ 4373217 h 4518991"/>
              <a:gd name="connsiteX26" fmla="*/ 331304 w 1417982"/>
              <a:gd name="connsiteY26" fmla="*/ 4426226 h 4518991"/>
              <a:gd name="connsiteX27" fmla="*/ 424069 w 1417982"/>
              <a:gd name="connsiteY27" fmla="*/ 4452730 h 4518991"/>
              <a:gd name="connsiteX28" fmla="*/ 834887 w 1417982"/>
              <a:gd name="connsiteY28" fmla="*/ 4492487 h 4518991"/>
              <a:gd name="connsiteX29" fmla="*/ 1086678 w 1417982"/>
              <a:gd name="connsiteY29" fmla="*/ 4479234 h 4518991"/>
              <a:gd name="connsiteX30" fmla="*/ 1325217 w 1417982"/>
              <a:gd name="connsiteY30" fmla="*/ 4505739 h 4518991"/>
              <a:gd name="connsiteX31" fmla="*/ 1364974 w 1417982"/>
              <a:gd name="connsiteY31" fmla="*/ 4518991 h 4518991"/>
              <a:gd name="connsiteX32" fmla="*/ 1417982 w 1417982"/>
              <a:gd name="connsiteY32" fmla="*/ 4161182 h 4518991"/>
              <a:gd name="connsiteX33" fmla="*/ 1378226 w 1417982"/>
              <a:gd name="connsiteY33" fmla="*/ 4055165 h 4518991"/>
              <a:gd name="connsiteX34" fmla="*/ 1417982 w 1417982"/>
              <a:gd name="connsiteY34" fmla="*/ 3962400 h 4518991"/>
              <a:gd name="connsiteX35" fmla="*/ 1338469 w 1417982"/>
              <a:gd name="connsiteY35" fmla="*/ 3843130 h 4518991"/>
              <a:gd name="connsiteX36" fmla="*/ 1311965 w 1417982"/>
              <a:gd name="connsiteY36" fmla="*/ 3617843 h 4518991"/>
              <a:gd name="connsiteX37" fmla="*/ 1325217 w 1417982"/>
              <a:gd name="connsiteY37" fmla="*/ 3511826 h 4518991"/>
              <a:gd name="connsiteX38" fmla="*/ 1325217 w 1417982"/>
              <a:gd name="connsiteY38" fmla="*/ 3286539 h 4518991"/>
              <a:gd name="connsiteX39" fmla="*/ 1325217 w 1417982"/>
              <a:gd name="connsiteY39" fmla="*/ 3048000 h 4518991"/>
              <a:gd name="connsiteX40" fmla="*/ 1166191 w 1417982"/>
              <a:gd name="connsiteY40" fmla="*/ 2769704 h 4518991"/>
              <a:gd name="connsiteX41" fmla="*/ 1311965 w 1417982"/>
              <a:gd name="connsiteY41" fmla="*/ 2517913 h 4518991"/>
              <a:gd name="connsiteX42" fmla="*/ 1258956 w 1417982"/>
              <a:gd name="connsiteY42" fmla="*/ 2305878 h 4518991"/>
              <a:gd name="connsiteX43" fmla="*/ 1245704 w 1417982"/>
              <a:gd name="connsiteY43" fmla="*/ 2146852 h 4518991"/>
              <a:gd name="connsiteX44" fmla="*/ 1272209 w 1417982"/>
              <a:gd name="connsiteY44" fmla="*/ 2040834 h 4518991"/>
              <a:gd name="connsiteX45" fmla="*/ 1258956 w 1417982"/>
              <a:gd name="connsiteY45" fmla="*/ 1881808 h 4518991"/>
              <a:gd name="connsiteX46" fmla="*/ 1205948 w 1417982"/>
              <a:gd name="connsiteY46" fmla="*/ 1722782 h 4518991"/>
              <a:gd name="connsiteX47" fmla="*/ 1205948 w 1417982"/>
              <a:gd name="connsiteY47" fmla="*/ 1457739 h 4518991"/>
              <a:gd name="connsiteX48" fmla="*/ 1179443 w 1417982"/>
              <a:gd name="connsiteY48" fmla="*/ 1258956 h 4518991"/>
              <a:gd name="connsiteX49" fmla="*/ 1152939 w 1417982"/>
              <a:gd name="connsiteY49" fmla="*/ 1086678 h 4518991"/>
              <a:gd name="connsiteX50" fmla="*/ 1166191 w 1417982"/>
              <a:gd name="connsiteY50" fmla="*/ 848139 h 4518991"/>
              <a:gd name="connsiteX51" fmla="*/ 1152939 w 1417982"/>
              <a:gd name="connsiteY51" fmla="*/ 675860 h 4518991"/>
              <a:gd name="connsiteX52" fmla="*/ 1113182 w 1417982"/>
              <a:gd name="connsiteY52" fmla="*/ 437321 h 4518991"/>
              <a:gd name="connsiteX53" fmla="*/ 1099930 w 1417982"/>
              <a:gd name="connsiteY53" fmla="*/ 291547 h 4518991"/>
              <a:gd name="connsiteX54" fmla="*/ 1152939 w 1417982"/>
              <a:gd name="connsiteY54" fmla="*/ 92765 h 4518991"/>
              <a:gd name="connsiteX55" fmla="*/ 1139687 w 1417982"/>
              <a:gd name="connsiteY55" fmla="*/ 0 h 4518991"/>
              <a:gd name="connsiteX56" fmla="*/ 848139 w 1417982"/>
              <a:gd name="connsiteY56" fmla="*/ 53008 h 4518991"/>
              <a:gd name="connsiteX57" fmla="*/ 278295 w 1417982"/>
              <a:gd name="connsiteY57" fmla="*/ 39756 h 4518991"/>
              <a:gd name="connsiteX58" fmla="*/ 53009 w 1417982"/>
              <a:gd name="connsiteY58"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91548 w 1417982"/>
              <a:gd name="connsiteY17" fmla="*/ 2915478 h 4518991"/>
              <a:gd name="connsiteX18" fmla="*/ 262271 w 1417982"/>
              <a:gd name="connsiteY18" fmla="*/ 3034266 h 4518991"/>
              <a:gd name="connsiteX19" fmla="*/ 251791 w 1417982"/>
              <a:gd name="connsiteY19" fmla="*/ 3193774 h 4518991"/>
              <a:gd name="connsiteX20" fmla="*/ 265043 w 1417982"/>
              <a:gd name="connsiteY20" fmla="*/ 3339547 h 4518991"/>
              <a:gd name="connsiteX21" fmla="*/ 278295 w 1417982"/>
              <a:gd name="connsiteY21" fmla="*/ 3538330 h 4518991"/>
              <a:gd name="connsiteX22" fmla="*/ 331304 w 1417982"/>
              <a:gd name="connsiteY22" fmla="*/ 3697356 h 4518991"/>
              <a:gd name="connsiteX23" fmla="*/ 331304 w 1417982"/>
              <a:gd name="connsiteY23" fmla="*/ 3829878 h 4518991"/>
              <a:gd name="connsiteX24" fmla="*/ 278295 w 1417982"/>
              <a:gd name="connsiteY24" fmla="*/ 3988904 h 4518991"/>
              <a:gd name="connsiteX25" fmla="*/ 278295 w 1417982"/>
              <a:gd name="connsiteY25" fmla="*/ 4147930 h 4518991"/>
              <a:gd name="connsiteX26" fmla="*/ 291548 w 1417982"/>
              <a:gd name="connsiteY26" fmla="*/ 4373217 h 4518991"/>
              <a:gd name="connsiteX27" fmla="*/ 331304 w 1417982"/>
              <a:gd name="connsiteY27" fmla="*/ 4426226 h 4518991"/>
              <a:gd name="connsiteX28" fmla="*/ 424069 w 1417982"/>
              <a:gd name="connsiteY28" fmla="*/ 4452730 h 4518991"/>
              <a:gd name="connsiteX29" fmla="*/ 834887 w 1417982"/>
              <a:gd name="connsiteY29" fmla="*/ 4492487 h 4518991"/>
              <a:gd name="connsiteX30" fmla="*/ 1086678 w 1417982"/>
              <a:gd name="connsiteY30" fmla="*/ 4479234 h 4518991"/>
              <a:gd name="connsiteX31" fmla="*/ 1325217 w 1417982"/>
              <a:gd name="connsiteY31" fmla="*/ 4505739 h 4518991"/>
              <a:gd name="connsiteX32" fmla="*/ 1364974 w 1417982"/>
              <a:gd name="connsiteY32" fmla="*/ 4518991 h 4518991"/>
              <a:gd name="connsiteX33" fmla="*/ 1417982 w 1417982"/>
              <a:gd name="connsiteY33" fmla="*/ 4161182 h 4518991"/>
              <a:gd name="connsiteX34" fmla="*/ 1378226 w 1417982"/>
              <a:gd name="connsiteY34" fmla="*/ 4055165 h 4518991"/>
              <a:gd name="connsiteX35" fmla="*/ 1417982 w 1417982"/>
              <a:gd name="connsiteY35" fmla="*/ 3962400 h 4518991"/>
              <a:gd name="connsiteX36" fmla="*/ 1338469 w 1417982"/>
              <a:gd name="connsiteY36" fmla="*/ 3843130 h 4518991"/>
              <a:gd name="connsiteX37" fmla="*/ 1311965 w 1417982"/>
              <a:gd name="connsiteY37" fmla="*/ 3617843 h 4518991"/>
              <a:gd name="connsiteX38" fmla="*/ 1325217 w 1417982"/>
              <a:gd name="connsiteY38" fmla="*/ 3511826 h 4518991"/>
              <a:gd name="connsiteX39" fmla="*/ 1325217 w 1417982"/>
              <a:gd name="connsiteY39" fmla="*/ 3286539 h 4518991"/>
              <a:gd name="connsiteX40" fmla="*/ 1325217 w 1417982"/>
              <a:gd name="connsiteY40" fmla="*/ 3048000 h 4518991"/>
              <a:gd name="connsiteX41" fmla="*/ 1166191 w 1417982"/>
              <a:gd name="connsiteY41" fmla="*/ 2769704 h 4518991"/>
              <a:gd name="connsiteX42" fmla="*/ 1311965 w 1417982"/>
              <a:gd name="connsiteY42" fmla="*/ 2517913 h 4518991"/>
              <a:gd name="connsiteX43" fmla="*/ 1258956 w 1417982"/>
              <a:gd name="connsiteY43" fmla="*/ 2305878 h 4518991"/>
              <a:gd name="connsiteX44" fmla="*/ 1245704 w 1417982"/>
              <a:gd name="connsiteY44" fmla="*/ 2146852 h 4518991"/>
              <a:gd name="connsiteX45" fmla="*/ 1272209 w 1417982"/>
              <a:gd name="connsiteY45" fmla="*/ 2040834 h 4518991"/>
              <a:gd name="connsiteX46" fmla="*/ 1258956 w 1417982"/>
              <a:gd name="connsiteY46" fmla="*/ 1881808 h 4518991"/>
              <a:gd name="connsiteX47" fmla="*/ 1205948 w 1417982"/>
              <a:gd name="connsiteY47" fmla="*/ 1722782 h 4518991"/>
              <a:gd name="connsiteX48" fmla="*/ 1205948 w 1417982"/>
              <a:gd name="connsiteY48" fmla="*/ 1457739 h 4518991"/>
              <a:gd name="connsiteX49" fmla="*/ 1179443 w 1417982"/>
              <a:gd name="connsiteY49" fmla="*/ 1258956 h 4518991"/>
              <a:gd name="connsiteX50" fmla="*/ 1152939 w 1417982"/>
              <a:gd name="connsiteY50" fmla="*/ 1086678 h 4518991"/>
              <a:gd name="connsiteX51" fmla="*/ 1166191 w 1417982"/>
              <a:gd name="connsiteY51" fmla="*/ 848139 h 4518991"/>
              <a:gd name="connsiteX52" fmla="*/ 1152939 w 1417982"/>
              <a:gd name="connsiteY52" fmla="*/ 675860 h 4518991"/>
              <a:gd name="connsiteX53" fmla="*/ 1113182 w 1417982"/>
              <a:gd name="connsiteY53" fmla="*/ 437321 h 4518991"/>
              <a:gd name="connsiteX54" fmla="*/ 1099930 w 1417982"/>
              <a:gd name="connsiteY54" fmla="*/ 291547 h 4518991"/>
              <a:gd name="connsiteX55" fmla="*/ 1152939 w 1417982"/>
              <a:gd name="connsiteY55" fmla="*/ 92765 h 4518991"/>
              <a:gd name="connsiteX56" fmla="*/ 1139687 w 1417982"/>
              <a:gd name="connsiteY56" fmla="*/ 0 h 4518991"/>
              <a:gd name="connsiteX57" fmla="*/ 848139 w 1417982"/>
              <a:gd name="connsiteY57" fmla="*/ 53008 h 4518991"/>
              <a:gd name="connsiteX58" fmla="*/ 278295 w 1417982"/>
              <a:gd name="connsiteY58" fmla="*/ 39756 h 4518991"/>
              <a:gd name="connsiteX59" fmla="*/ 53009 w 1417982"/>
              <a:gd name="connsiteY59"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91548 w 1417982"/>
              <a:gd name="connsiteY17" fmla="*/ 2915478 h 4518991"/>
              <a:gd name="connsiteX18" fmla="*/ 309100 w 1417982"/>
              <a:gd name="connsiteY18" fmla="*/ 3039645 h 4518991"/>
              <a:gd name="connsiteX19" fmla="*/ 251791 w 1417982"/>
              <a:gd name="connsiteY19" fmla="*/ 3193774 h 4518991"/>
              <a:gd name="connsiteX20" fmla="*/ 265043 w 1417982"/>
              <a:gd name="connsiteY20" fmla="*/ 3339547 h 4518991"/>
              <a:gd name="connsiteX21" fmla="*/ 278295 w 1417982"/>
              <a:gd name="connsiteY21" fmla="*/ 3538330 h 4518991"/>
              <a:gd name="connsiteX22" fmla="*/ 331304 w 1417982"/>
              <a:gd name="connsiteY22" fmla="*/ 3697356 h 4518991"/>
              <a:gd name="connsiteX23" fmla="*/ 331304 w 1417982"/>
              <a:gd name="connsiteY23" fmla="*/ 3829878 h 4518991"/>
              <a:gd name="connsiteX24" fmla="*/ 278295 w 1417982"/>
              <a:gd name="connsiteY24" fmla="*/ 3988904 h 4518991"/>
              <a:gd name="connsiteX25" fmla="*/ 278295 w 1417982"/>
              <a:gd name="connsiteY25" fmla="*/ 4147930 h 4518991"/>
              <a:gd name="connsiteX26" fmla="*/ 291548 w 1417982"/>
              <a:gd name="connsiteY26" fmla="*/ 4373217 h 4518991"/>
              <a:gd name="connsiteX27" fmla="*/ 331304 w 1417982"/>
              <a:gd name="connsiteY27" fmla="*/ 4426226 h 4518991"/>
              <a:gd name="connsiteX28" fmla="*/ 424069 w 1417982"/>
              <a:gd name="connsiteY28" fmla="*/ 4452730 h 4518991"/>
              <a:gd name="connsiteX29" fmla="*/ 834887 w 1417982"/>
              <a:gd name="connsiteY29" fmla="*/ 4492487 h 4518991"/>
              <a:gd name="connsiteX30" fmla="*/ 1086678 w 1417982"/>
              <a:gd name="connsiteY30" fmla="*/ 4479234 h 4518991"/>
              <a:gd name="connsiteX31" fmla="*/ 1325217 w 1417982"/>
              <a:gd name="connsiteY31" fmla="*/ 4505739 h 4518991"/>
              <a:gd name="connsiteX32" fmla="*/ 1364974 w 1417982"/>
              <a:gd name="connsiteY32" fmla="*/ 4518991 h 4518991"/>
              <a:gd name="connsiteX33" fmla="*/ 1417982 w 1417982"/>
              <a:gd name="connsiteY33" fmla="*/ 4161182 h 4518991"/>
              <a:gd name="connsiteX34" fmla="*/ 1378226 w 1417982"/>
              <a:gd name="connsiteY34" fmla="*/ 4055165 h 4518991"/>
              <a:gd name="connsiteX35" fmla="*/ 1417982 w 1417982"/>
              <a:gd name="connsiteY35" fmla="*/ 3962400 h 4518991"/>
              <a:gd name="connsiteX36" fmla="*/ 1338469 w 1417982"/>
              <a:gd name="connsiteY36" fmla="*/ 3843130 h 4518991"/>
              <a:gd name="connsiteX37" fmla="*/ 1311965 w 1417982"/>
              <a:gd name="connsiteY37" fmla="*/ 3617843 h 4518991"/>
              <a:gd name="connsiteX38" fmla="*/ 1325217 w 1417982"/>
              <a:gd name="connsiteY38" fmla="*/ 3511826 h 4518991"/>
              <a:gd name="connsiteX39" fmla="*/ 1325217 w 1417982"/>
              <a:gd name="connsiteY39" fmla="*/ 3286539 h 4518991"/>
              <a:gd name="connsiteX40" fmla="*/ 1325217 w 1417982"/>
              <a:gd name="connsiteY40" fmla="*/ 3048000 h 4518991"/>
              <a:gd name="connsiteX41" fmla="*/ 1166191 w 1417982"/>
              <a:gd name="connsiteY41" fmla="*/ 2769704 h 4518991"/>
              <a:gd name="connsiteX42" fmla="*/ 1311965 w 1417982"/>
              <a:gd name="connsiteY42" fmla="*/ 2517913 h 4518991"/>
              <a:gd name="connsiteX43" fmla="*/ 1258956 w 1417982"/>
              <a:gd name="connsiteY43" fmla="*/ 2305878 h 4518991"/>
              <a:gd name="connsiteX44" fmla="*/ 1245704 w 1417982"/>
              <a:gd name="connsiteY44" fmla="*/ 2146852 h 4518991"/>
              <a:gd name="connsiteX45" fmla="*/ 1272209 w 1417982"/>
              <a:gd name="connsiteY45" fmla="*/ 2040834 h 4518991"/>
              <a:gd name="connsiteX46" fmla="*/ 1258956 w 1417982"/>
              <a:gd name="connsiteY46" fmla="*/ 1881808 h 4518991"/>
              <a:gd name="connsiteX47" fmla="*/ 1205948 w 1417982"/>
              <a:gd name="connsiteY47" fmla="*/ 1722782 h 4518991"/>
              <a:gd name="connsiteX48" fmla="*/ 1205948 w 1417982"/>
              <a:gd name="connsiteY48" fmla="*/ 1457739 h 4518991"/>
              <a:gd name="connsiteX49" fmla="*/ 1179443 w 1417982"/>
              <a:gd name="connsiteY49" fmla="*/ 1258956 h 4518991"/>
              <a:gd name="connsiteX50" fmla="*/ 1152939 w 1417982"/>
              <a:gd name="connsiteY50" fmla="*/ 1086678 h 4518991"/>
              <a:gd name="connsiteX51" fmla="*/ 1166191 w 1417982"/>
              <a:gd name="connsiteY51" fmla="*/ 848139 h 4518991"/>
              <a:gd name="connsiteX52" fmla="*/ 1152939 w 1417982"/>
              <a:gd name="connsiteY52" fmla="*/ 675860 h 4518991"/>
              <a:gd name="connsiteX53" fmla="*/ 1113182 w 1417982"/>
              <a:gd name="connsiteY53" fmla="*/ 437321 h 4518991"/>
              <a:gd name="connsiteX54" fmla="*/ 1099930 w 1417982"/>
              <a:gd name="connsiteY54" fmla="*/ 291547 h 4518991"/>
              <a:gd name="connsiteX55" fmla="*/ 1152939 w 1417982"/>
              <a:gd name="connsiteY55" fmla="*/ 92765 h 4518991"/>
              <a:gd name="connsiteX56" fmla="*/ 1139687 w 1417982"/>
              <a:gd name="connsiteY56" fmla="*/ 0 h 4518991"/>
              <a:gd name="connsiteX57" fmla="*/ 848139 w 1417982"/>
              <a:gd name="connsiteY57" fmla="*/ 53008 h 4518991"/>
              <a:gd name="connsiteX58" fmla="*/ 278295 w 1417982"/>
              <a:gd name="connsiteY58" fmla="*/ 39756 h 4518991"/>
              <a:gd name="connsiteX59" fmla="*/ 53009 w 1417982"/>
              <a:gd name="connsiteY59"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166191 w 1417982"/>
              <a:gd name="connsiteY42" fmla="*/ 2769704 h 4518991"/>
              <a:gd name="connsiteX43" fmla="*/ 1311965 w 1417982"/>
              <a:gd name="connsiteY43" fmla="*/ 2517913 h 4518991"/>
              <a:gd name="connsiteX44" fmla="*/ 1258956 w 1417982"/>
              <a:gd name="connsiteY44" fmla="*/ 2305878 h 4518991"/>
              <a:gd name="connsiteX45" fmla="*/ 1245704 w 1417982"/>
              <a:gd name="connsiteY45" fmla="*/ 2146852 h 4518991"/>
              <a:gd name="connsiteX46" fmla="*/ 1272209 w 1417982"/>
              <a:gd name="connsiteY46" fmla="*/ 2040834 h 4518991"/>
              <a:gd name="connsiteX47" fmla="*/ 1258956 w 1417982"/>
              <a:gd name="connsiteY47" fmla="*/ 1881808 h 4518991"/>
              <a:gd name="connsiteX48" fmla="*/ 1205948 w 1417982"/>
              <a:gd name="connsiteY48" fmla="*/ 1722782 h 4518991"/>
              <a:gd name="connsiteX49" fmla="*/ 1205948 w 1417982"/>
              <a:gd name="connsiteY49" fmla="*/ 1457739 h 4518991"/>
              <a:gd name="connsiteX50" fmla="*/ 1179443 w 1417982"/>
              <a:gd name="connsiteY50" fmla="*/ 1258956 h 4518991"/>
              <a:gd name="connsiteX51" fmla="*/ 1152939 w 1417982"/>
              <a:gd name="connsiteY51" fmla="*/ 1086678 h 4518991"/>
              <a:gd name="connsiteX52" fmla="*/ 1166191 w 1417982"/>
              <a:gd name="connsiteY52" fmla="*/ 848139 h 4518991"/>
              <a:gd name="connsiteX53" fmla="*/ 1152939 w 1417982"/>
              <a:gd name="connsiteY53" fmla="*/ 675860 h 4518991"/>
              <a:gd name="connsiteX54" fmla="*/ 1113182 w 1417982"/>
              <a:gd name="connsiteY54" fmla="*/ 437321 h 4518991"/>
              <a:gd name="connsiteX55" fmla="*/ 1099930 w 1417982"/>
              <a:gd name="connsiteY55" fmla="*/ 291547 h 4518991"/>
              <a:gd name="connsiteX56" fmla="*/ 1152939 w 1417982"/>
              <a:gd name="connsiteY56" fmla="*/ 92765 h 4518991"/>
              <a:gd name="connsiteX57" fmla="*/ 1139687 w 1417982"/>
              <a:gd name="connsiteY57" fmla="*/ 0 h 4518991"/>
              <a:gd name="connsiteX58" fmla="*/ 848139 w 1417982"/>
              <a:gd name="connsiteY58" fmla="*/ 53008 h 4518991"/>
              <a:gd name="connsiteX59" fmla="*/ 278295 w 1417982"/>
              <a:gd name="connsiteY59" fmla="*/ 39756 h 4518991"/>
              <a:gd name="connsiteX60" fmla="*/ 53009 w 1417982"/>
              <a:gd name="connsiteY60"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166191 w 1417982"/>
              <a:gd name="connsiteY42" fmla="*/ 2769704 h 4518991"/>
              <a:gd name="connsiteX43" fmla="*/ 1311965 w 1417982"/>
              <a:gd name="connsiteY43" fmla="*/ 2517913 h 4518991"/>
              <a:gd name="connsiteX44" fmla="*/ 1258956 w 1417982"/>
              <a:gd name="connsiteY44" fmla="*/ 2305878 h 4518991"/>
              <a:gd name="connsiteX45" fmla="*/ 1245704 w 1417982"/>
              <a:gd name="connsiteY45" fmla="*/ 2146852 h 4518991"/>
              <a:gd name="connsiteX46" fmla="*/ 1272209 w 1417982"/>
              <a:gd name="connsiteY46" fmla="*/ 2040834 h 4518991"/>
              <a:gd name="connsiteX47" fmla="*/ 1258956 w 1417982"/>
              <a:gd name="connsiteY47" fmla="*/ 1881808 h 4518991"/>
              <a:gd name="connsiteX48" fmla="*/ 1205948 w 1417982"/>
              <a:gd name="connsiteY48" fmla="*/ 1722782 h 4518991"/>
              <a:gd name="connsiteX49" fmla="*/ 1205948 w 1417982"/>
              <a:gd name="connsiteY49" fmla="*/ 1457739 h 4518991"/>
              <a:gd name="connsiteX50" fmla="*/ 1179443 w 1417982"/>
              <a:gd name="connsiteY50" fmla="*/ 1258956 h 4518991"/>
              <a:gd name="connsiteX51" fmla="*/ 1152939 w 1417982"/>
              <a:gd name="connsiteY51" fmla="*/ 1086678 h 4518991"/>
              <a:gd name="connsiteX52" fmla="*/ 1166191 w 1417982"/>
              <a:gd name="connsiteY52" fmla="*/ 848139 h 4518991"/>
              <a:gd name="connsiteX53" fmla="*/ 1152939 w 1417982"/>
              <a:gd name="connsiteY53" fmla="*/ 675860 h 4518991"/>
              <a:gd name="connsiteX54" fmla="*/ 1113182 w 1417982"/>
              <a:gd name="connsiteY54" fmla="*/ 437321 h 4518991"/>
              <a:gd name="connsiteX55" fmla="*/ 1099930 w 1417982"/>
              <a:gd name="connsiteY55" fmla="*/ 291547 h 4518991"/>
              <a:gd name="connsiteX56" fmla="*/ 1152939 w 1417982"/>
              <a:gd name="connsiteY56" fmla="*/ 92765 h 4518991"/>
              <a:gd name="connsiteX57" fmla="*/ 1139687 w 1417982"/>
              <a:gd name="connsiteY57" fmla="*/ 0 h 4518991"/>
              <a:gd name="connsiteX58" fmla="*/ 848139 w 1417982"/>
              <a:gd name="connsiteY58" fmla="*/ 53008 h 4518991"/>
              <a:gd name="connsiteX59" fmla="*/ 278295 w 1417982"/>
              <a:gd name="connsiteY59" fmla="*/ 39756 h 4518991"/>
              <a:gd name="connsiteX60" fmla="*/ 53009 w 1417982"/>
              <a:gd name="connsiteY60"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166191 w 1417982"/>
              <a:gd name="connsiteY42" fmla="*/ 2769704 h 4518991"/>
              <a:gd name="connsiteX43" fmla="*/ 1311965 w 1417982"/>
              <a:gd name="connsiteY43" fmla="*/ 2517913 h 4518991"/>
              <a:gd name="connsiteX44" fmla="*/ 1258956 w 1417982"/>
              <a:gd name="connsiteY44" fmla="*/ 2305878 h 4518991"/>
              <a:gd name="connsiteX45" fmla="*/ 1245704 w 1417982"/>
              <a:gd name="connsiteY45" fmla="*/ 2146852 h 4518991"/>
              <a:gd name="connsiteX46" fmla="*/ 1272209 w 1417982"/>
              <a:gd name="connsiteY46" fmla="*/ 2040834 h 4518991"/>
              <a:gd name="connsiteX47" fmla="*/ 1258956 w 1417982"/>
              <a:gd name="connsiteY47" fmla="*/ 1881808 h 4518991"/>
              <a:gd name="connsiteX48" fmla="*/ 1205948 w 1417982"/>
              <a:gd name="connsiteY48" fmla="*/ 1722782 h 4518991"/>
              <a:gd name="connsiteX49" fmla="*/ 1205948 w 1417982"/>
              <a:gd name="connsiteY49" fmla="*/ 1457739 h 4518991"/>
              <a:gd name="connsiteX50" fmla="*/ 1179443 w 1417982"/>
              <a:gd name="connsiteY50" fmla="*/ 1258956 h 4518991"/>
              <a:gd name="connsiteX51" fmla="*/ 1152939 w 1417982"/>
              <a:gd name="connsiteY51" fmla="*/ 1086678 h 4518991"/>
              <a:gd name="connsiteX52" fmla="*/ 1166191 w 1417982"/>
              <a:gd name="connsiteY52" fmla="*/ 848139 h 4518991"/>
              <a:gd name="connsiteX53" fmla="*/ 1152939 w 1417982"/>
              <a:gd name="connsiteY53" fmla="*/ 675860 h 4518991"/>
              <a:gd name="connsiteX54" fmla="*/ 1113182 w 1417982"/>
              <a:gd name="connsiteY54" fmla="*/ 437321 h 4518991"/>
              <a:gd name="connsiteX55" fmla="*/ 1099930 w 1417982"/>
              <a:gd name="connsiteY55" fmla="*/ 291547 h 4518991"/>
              <a:gd name="connsiteX56" fmla="*/ 1152939 w 1417982"/>
              <a:gd name="connsiteY56" fmla="*/ 92765 h 4518991"/>
              <a:gd name="connsiteX57" fmla="*/ 1139687 w 1417982"/>
              <a:gd name="connsiteY57" fmla="*/ 0 h 4518991"/>
              <a:gd name="connsiteX58" fmla="*/ 848139 w 1417982"/>
              <a:gd name="connsiteY58" fmla="*/ 53008 h 4518991"/>
              <a:gd name="connsiteX59" fmla="*/ 278295 w 1417982"/>
              <a:gd name="connsiteY59" fmla="*/ 39756 h 4518991"/>
              <a:gd name="connsiteX60" fmla="*/ 53009 w 1417982"/>
              <a:gd name="connsiteY60"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166191 w 1417982"/>
              <a:gd name="connsiteY42" fmla="*/ 2769704 h 4518991"/>
              <a:gd name="connsiteX43" fmla="*/ 1311965 w 1417982"/>
              <a:gd name="connsiteY43" fmla="*/ 2517913 h 4518991"/>
              <a:gd name="connsiteX44" fmla="*/ 1258956 w 1417982"/>
              <a:gd name="connsiteY44" fmla="*/ 2305878 h 4518991"/>
              <a:gd name="connsiteX45" fmla="*/ 1245704 w 1417982"/>
              <a:gd name="connsiteY45" fmla="*/ 2146852 h 4518991"/>
              <a:gd name="connsiteX46" fmla="*/ 1272209 w 1417982"/>
              <a:gd name="connsiteY46" fmla="*/ 2040834 h 4518991"/>
              <a:gd name="connsiteX47" fmla="*/ 1258956 w 1417982"/>
              <a:gd name="connsiteY47" fmla="*/ 1881808 h 4518991"/>
              <a:gd name="connsiteX48" fmla="*/ 1205948 w 1417982"/>
              <a:gd name="connsiteY48" fmla="*/ 1722782 h 4518991"/>
              <a:gd name="connsiteX49" fmla="*/ 1205948 w 1417982"/>
              <a:gd name="connsiteY49" fmla="*/ 1457739 h 4518991"/>
              <a:gd name="connsiteX50" fmla="*/ 1179443 w 1417982"/>
              <a:gd name="connsiteY50" fmla="*/ 1258956 h 4518991"/>
              <a:gd name="connsiteX51" fmla="*/ 1152939 w 1417982"/>
              <a:gd name="connsiteY51" fmla="*/ 1086678 h 4518991"/>
              <a:gd name="connsiteX52" fmla="*/ 1166191 w 1417982"/>
              <a:gd name="connsiteY52" fmla="*/ 848139 h 4518991"/>
              <a:gd name="connsiteX53" fmla="*/ 1152939 w 1417982"/>
              <a:gd name="connsiteY53" fmla="*/ 675860 h 4518991"/>
              <a:gd name="connsiteX54" fmla="*/ 1113182 w 1417982"/>
              <a:gd name="connsiteY54" fmla="*/ 437321 h 4518991"/>
              <a:gd name="connsiteX55" fmla="*/ 1099930 w 1417982"/>
              <a:gd name="connsiteY55" fmla="*/ 291547 h 4518991"/>
              <a:gd name="connsiteX56" fmla="*/ 1152939 w 1417982"/>
              <a:gd name="connsiteY56" fmla="*/ 92765 h 4518991"/>
              <a:gd name="connsiteX57" fmla="*/ 1139687 w 1417982"/>
              <a:gd name="connsiteY57" fmla="*/ 0 h 4518991"/>
              <a:gd name="connsiteX58" fmla="*/ 848139 w 1417982"/>
              <a:gd name="connsiteY58" fmla="*/ 53008 h 4518991"/>
              <a:gd name="connsiteX59" fmla="*/ 278295 w 1417982"/>
              <a:gd name="connsiteY59" fmla="*/ 39756 h 4518991"/>
              <a:gd name="connsiteX60" fmla="*/ 53009 w 1417982"/>
              <a:gd name="connsiteY60"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166191 w 1417982"/>
              <a:gd name="connsiteY42" fmla="*/ 2769704 h 4518991"/>
              <a:gd name="connsiteX43" fmla="*/ 1311965 w 1417982"/>
              <a:gd name="connsiteY43" fmla="*/ 2517913 h 4518991"/>
              <a:gd name="connsiteX44" fmla="*/ 1258956 w 1417982"/>
              <a:gd name="connsiteY44" fmla="*/ 2305878 h 4518991"/>
              <a:gd name="connsiteX45" fmla="*/ 1245704 w 1417982"/>
              <a:gd name="connsiteY45" fmla="*/ 2146852 h 4518991"/>
              <a:gd name="connsiteX46" fmla="*/ 1272209 w 1417982"/>
              <a:gd name="connsiteY46" fmla="*/ 2040834 h 4518991"/>
              <a:gd name="connsiteX47" fmla="*/ 1258956 w 1417982"/>
              <a:gd name="connsiteY47" fmla="*/ 1881808 h 4518991"/>
              <a:gd name="connsiteX48" fmla="*/ 1205948 w 1417982"/>
              <a:gd name="connsiteY48" fmla="*/ 1722782 h 4518991"/>
              <a:gd name="connsiteX49" fmla="*/ 1205948 w 1417982"/>
              <a:gd name="connsiteY49" fmla="*/ 1457739 h 4518991"/>
              <a:gd name="connsiteX50" fmla="*/ 1179443 w 1417982"/>
              <a:gd name="connsiteY50" fmla="*/ 1258956 h 4518991"/>
              <a:gd name="connsiteX51" fmla="*/ 1152939 w 1417982"/>
              <a:gd name="connsiteY51" fmla="*/ 1086678 h 4518991"/>
              <a:gd name="connsiteX52" fmla="*/ 1166191 w 1417982"/>
              <a:gd name="connsiteY52" fmla="*/ 848139 h 4518991"/>
              <a:gd name="connsiteX53" fmla="*/ 1152939 w 1417982"/>
              <a:gd name="connsiteY53" fmla="*/ 675860 h 4518991"/>
              <a:gd name="connsiteX54" fmla="*/ 1113182 w 1417982"/>
              <a:gd name="connsiteY54" fmla="*/ 437321 h 4518991"/>
              <a:gd name="connsiteX55" fmla="*/ 1099930 w 1417982"/>
              <a:gd name="connsiteY55" fmla="*/ 291547 h 4518991"/>
              <a:gd name="connsiteX56" fmla="*/ 1152939 w 1417982"/>
              <a:gd name="connsiteY56" fmla="*/ 92765 h 4518991"/>
              <a:gd name="connsiteX57" fmla="*/ 1139687 w 1417982"/>
              <a:gd name="connsiteY57" fmla="*/ 0 h 4518991"/>
              <a:gd name="connsiteX58" fmla="*/ 848139 w 1417982"/>
              <a:gd name="connsiteY58" fmla="*/ 53008 h 4518991"/>
              <a:gd name="connsiteX59" fmla="*/ 278295 w 1417982"/>
              <a:gd name="connsiteY59" fmla="*/ 39756 h 4518991"/>
              <a:gd name="connsiteX60" fmla="*/ 53009 w 1417982"/>
              <a:gd name="connsiteY60"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166191 w 1417982"/>
              <a:gd name="connsiteY42" fmla="*/ 2769704 h 4518991"/>
              <a:gd name="connsiteX43" fmla="*/ 1311965 w 1417982"/>
              <a:gd name="connsiteY43" fmla="*/ 2517913 h 4518991"/>
              <a:gd name="connsiteX44" fmla="*/ 1258956 w 1417982"/>
              <a:gd name="connsiteY44" fmla="*/ 2305878 h 4518991"/>
              <a:gd name="connsiteX45" fmla="*/ 1245704 w 1417982"/>
              <a:gd name="connsiteY45" fmla="*/ 2146852 h 4518991"/>
              <a:gd name="connsiteX46" fmla="*/ 1272209 w 1417982"/>
              <a:gd name="connsiteY46" fmla="*/ 2040834 h 4518991"/>
              <a:gd name="connsiteX47" fmla="*/ 1258956 w 1417982"/>
              <a:gd name="connsiteY47" fmla="*/ 1881808 h 4518991"/>
              <a:gd name="connsiteX48" fmla="*/ 1205948 w 1417982"/>
              <a:gd name="connsiteY48" fmla="*/ 1722782 h 4518991"/>
              <a:gd name="connsiteX49" fmla="*/ 1205948 w 1417982"/>
              <a:gd name="connsiteY49" fmla="*/ 1457739 h 4518991"/>
              <a:gd name="connsiteX50" fmla="*/ 1179443 w 1417982"/>
              <a:gd name="connsiteY50" fmla="*/ 1258956 h 4518991"/>
              <a:gd name="connsiteX51" fmla="*/ 1152939 w 1417982"/>
              <a:gd name="connsiteY51" fmla="*/ 1086678 h 4518991"/>
              <a:gd name="connsiteX52" fmla="*/ 1166191 w 1417982"/>
              <a:gd name="connsiteY52" fmla="*/ 848139 h 4518991"/>
              <a:gd name="connsiteX53" fmla="*/ 1152939 w 1417982"/>
              <a:gd name="connsiteY53" fmla="*/ 675860 h 4518991"/>
              <a:gd name="connsiteX54" fmla="*/ 1113182 w 1417982"/>
              <a:gd name="connsiteY54" fmla="*/ 437321 h 4518991"/>
              <a:gd name="connsiteX55" fmla="*/ 1099930 w 1417982"/>
              <a:gd name="connsiteY55" fmla="*/ 291547 h 4518991"/>
              <a:gd name="connsiteX56" fmla="*/ 1152939 w 1417982"/>
              <a:gd name="connsiteY56" fmla="*/ 92765 h 4518991"/>
              <a:gd name="connsiteX57" fmla="*/ 1139687 w 1417982"/>
              <a:gd name="connsiteY57" fmla="*/ 0 h 4518991"/>
              <a:gd name="connsiteX58" fmla="*/ 848139 w 1417982"/>
              <a:gd name="connsiteY58" fmla="*/ 53008 h 4518991"/>
              <a:gd name="connsiteX59" fmla="*/ 278295 w 1417982"/>
              <a:gd name="connsiteY59" fmla="*/ 39756 h 4518991"/>
              <a:gd name="connsiteX60" fmla="*/ 53009 w 1417982"/>
              <a:gd name="connsiteY60"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166191 w 1417982"/>
              <a:gd name="connsiteY42" fmla="*/ 2769704 h 4518991"/>
              <a:gd name="connsiteX43" fmla="*/ 1311965 w 1417982"/>
              <a:gd name="connsiteY43" fmla="*/ 2517913 h 4518991"/>
              <a:gd name="connsiteX44" fmla="*/ 1258956 w 1417982"/>
              <a:gd name="connsiteY44" fmla="*/ 2305878 h 4518991"/>
              <a:gd name="connsiteX45" fmla="*/ 1245704 w 1417982"/>
              <a:gd name="connsiteY45" fmla="*/ 2146852 h 4518991"/>
              <a:gd name="connsiteX46" fmla="*/ 1272209 w 1417982"/>
              <a:gd name="connsiteY46" fmla="*/ 2040834 h 4518991"/>
              <a:gd name="connsiteX47" fmla="*/ 1258956 w 1417982"/>
              <a:gd name="connsiteY47" fmla="*/ 1881808 h 4518991"/>
              <a:gd name="connsiteX48" fmla="*/ 1205948 w 1417982"/>
              <a:gd name="connsiteY48" fmla="*/ 1722782 h 4518991"/>
              <a:gd name="connsiteX49" fmla="*/ 1205948 w 1417982"/>
              <a:gd name="connsiteY49" fmla="*/ 1457739 h 4518991"/>
              <a:gd name="connsiteX50" fmla="*/ 1179443 w 1417982"/>
              <a:gd name="connsiteY50" fmla="*/ 1258956 h 4518991"/>
              <a:gd name="connsiteX51" fmla="*/ 1152939 w 1417982"/>
              <a:gd name="connsiteY51" fmla="*/ 1086678 h 4518991"/>
              <a:gd name="connsiteX52" fmla="*/ 1166191 w 1417982"/>
              <a:gd name="connsiteY52" fmla="*/ 848139 h 4518991"/>
              <a:gd name="connsiteX53" fmla="*/ 1152939 w 1417982"/>
              <a:gd name="connsiteY53" fmla="*/ 675860 h 4518991"/>
              <a:gd name="connsiteX54" fmla="*/ 1113182 w 1417982"/>
              <a:gd name="connsiteY54" fmla="*/ 437321 h 4518991"/>
              <a:gd name="connsiteX55" fmla="*/ 1099930 w 1417982"/>
              <a:gd name="connsiteY55" fmla="*/ 291547 h 4518991"/>
              <a:gd name="connsiteX56" fmla="*/ 1152939 w 1417982"/>
              <a:gd name="connsiteY56" fmla="*/ 92765 h 4518991"/>
              <a:gd name="connsiteX57" fmla="*/ 1139687 w 1417982"/>
              <a:gd name="connsiteY57" fmla="*/ 0 h 4518991"/>
              <a:gd name="connsiteX58" fmla="*/ 848139 w 1417982"/>
              <a:gd name="connsiteY58" fmla="*/ 53008 h 4518991"/>
              <a:gd name="connsiteX59" fmla="*/ 278295 w 1417982"/>
              <a:gd name="connsiteY59" fmla="*/ 39756 h 4518991"/>
              <a:gd name="connsiteX60" fmla="*/ 53009 w 1417982"/>
              <a:gd name="connsiteY60"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166191 w 1417982"/>
              <a:gd name="connsiteY42" fmla="*/ 2769704 h 4518991"/>
              <a:gd name="connsiteX43" fmla="*/ 1311965 w 1417982"/>
              <a:gd name="connsiteY43" fmla="*/ 2517913 h 4518991"/>
              <a:gd name="connsiteX44" fmla="*/ 1258956 w 1417982"/>
              <a:gd name="connsiteY44" fmla="*/ 2305878 h 4518991"/>
              <a:gd name="connsiteX45" fmla="*/ 1245704 w 1417982"/>
              <a:gd name="connsiteY45" fmla="*/ 2146852 h 4518991"/>
              <a:gd name="connsiteX46" fmla="*/ 1272209 w 1417982"/>
              <a:gd name="connsiteY46" fmla="*/ 2040834 h 4518991"/>
              <a:gd name="connsiteX47" fmla="*/ 1258956 w 1417982"/>
              <a:gd name="connsiteY47" fmla="*/ 1881808 h 4518991"/>
              <a:gd name="connsiteX48" fmla="*/ 1205948 w 1417982"/>
              <a:gd name="connsiteY48" fmla="*/ 1722782 h 4518991"/>
              <a:gd name="connsiteX49" fmla="*/ 1205948 w 1417982"/>
              <a:gd name="connsiteY49" fmla="*/ 1457739 h 4518991"/>
              <a:gd name="connsiteX50" fmla="*/ 1179443 w 1417982"/>
              <a:gd name="connsiteY50" fmla="*/ 1258956 h 4518991"/>
              <a:gd name="connsiteX51" fmla="*/ 1152939 w 1417982"/>
              <a:gd name="connsiteY51" fmla="*/ 1086678 h 4518991"/>
              <a:gd name="connsiteX52" fmla="*/ 1166191 w 1417982"/>
              <a:gd name="connsiteY52" fmla="*/ 848139 h 4518991"/>
              <a:gd name="connsiteX53" fmla="*/ 1152939 w 1417982"/>
              <a:gd name="connsiteY53" fmla="*/ 675860 h 4518991"/>
              <a:gd name="connsiteX54" fmla="*/ 1113182 w 1417982"/>
              <a:gd name="connsiteY54" fmla="*/ 437321 h 4518991"/>
              <a:gd name="connsiteX55" fmla="*/ 1099930 w 1417982"/>
              <a:gd name="connsiteY55" fmla="*/ 291547 h 4518991"/>
              <a:gd name="connsiteX56" fmla="*/ 1152939 w 1417982"/>
              <a:gd name="connsiteY56" fmla="*/ 92765 h 4518991"/>
              <a:gd name="connsiteX57" fmla="*/ 1139687 w 1417982"/>
              <a:gd name="connsiteY57" fmla="*/ 0 h 4518991"/>
              <a:gd name="connsiteX58" fmla="*/ 848139 w 1417982"/>
              <a:gd name="connsiteY58" fmla="*/ 53008 h 4518991"/>
              <a:gd name="connsiteX59" fmla="*/ 278295 w 1417982"/>
              <a:gd name="connsiteY59" fmla="*/ 39756 h 4518991"/>
              <a:gd name="connsiteX60" fmla="*/ 53009 w 1417982"/>
              <a:gd name="connsiteY60"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166191 w 1417982"/>
              <a:gd name="connsiteY42" fmla="*/ 2769704 h 4518991"/>
              <a:gd name="connsiteX43" fmla="*/ 1227585 w 1417982"/>
              <a:gd name="connsiteY43" fmla="*/ 2656553 h 4518991"/>
              <a:gd name="connsiteX44" fmla="*/ 1311965 w 1417982"/>
              <a:gd name="connsiteY44" fmla="*/ 2517913 h 4518991"/>
              <a:gd name="connsiteX45" fmla="*/ 1258956 w 1417982"/>
              <a:gd name="connsiteY45" fmla="*/ 2305878 h 4518991"/>
              <a:gd name="connsiteX46" fmla="*/ 1245704 w 1417982"/>
              <a:gd name="connsiteY46" fmla="*/ 2146852 h 4518991"/>
              <a:gd name="connsiteX47" fmla="*/ 1272209 w 1417982"/>
              <a:gd name="connsiteY47" fmla="*/ 2040834 h 4518991"/>
              <a:gd name="connsiteX48" fmla="*/ 1258956 w 1417982"/>
              <a:gd name="connsiteY48" fmla="*/ 1881808 h 4518991"/>
              <a:gd name="connsiteX49" fmla="*/ 1205948 w 1417982"/>
              <a:gd name="connsiteY49" fmla="*/ 1722782 h 4518991"/>
              <a:gd name="connsiteX50" fmla="*/ 1205948 w 1417982"/>
              <a:gd name="connsiteY50" fmla="*/ 1457739 h 4518991"/>
              <a:gd name="connsiteX51" fmla="*/ 1179443 w 1417982"/>
              <a:gd name="connsiteY51" fmla="*/ 1258956 h 4518991"/>
              <a:gd name="connsiteX52" fmla="*/ 1152939 w 1417982"/>
              <a:gd name="connsiteY52" fmla="*/ 1086678 h 4518991"/>
              <a:gd name="connsiteX53" fmla="*/ 1166191 w 1417982"/>
              <a:gd name="connsiteY53" fmla="*/ 848139 h 4518991"/>
              <a:gd name="connsiteX54" fmla="*/ 1152939 w 1417982"/>
              <a:gd name="connsiteY54" fmla="*/ 675860 h 4518991"/>
              <a:gd name="connsiteX55" fmla="*/ 1113182 w 1417982"/>
              <a:gd name="connsiteY55" fmla="*/ 437321 h 4518991"/>
              <a:gd name="connsiteX56" fmla="*/ 1099930 w 1417982"/>
              <a:gd name="connsiteY56" fmla="*/ 291547 h 4518991"/>
              <a:gd name="connsiteX57" fmla="*/ 1152939 w 1417982"/>
              <a:gd name="connsiteY57" fmla="*/ 92765 h 4518991"/>
              <a:gd name="connsiteX58" fmla="*/ 1139687 w 1417982"/>
              <a:gd name="connsiteY58" fmla="*/ 0 h 4518991"/>
              <a:gd name="connsiteX59" fmla="*/ 848139 w 1417982"/>
              <a:gd name="connsiteY59" fmla="*/ 53008 h 4518991"/>
              <a:gd name="connsiteX60" fmla="*/ 278295 w 1417982"/>
              <a:gd name="connsiteY60" fmla="*/ 39756 h 4518991"/>
              <a:gd name="connsiteX61" fmla="*/ 53009 w 1417982"/>
              <a:gd name="connsiteY61"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166191 w 1417982"/>
              <a:gd name="connsiteY43" fmla="*/ 2769704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166191 w 1417982"/>
              <a:gd name="connsiteY43" fmla="*/ 2769704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166191 w 1417982"/>
              <a:gd name="connsiteY43" fmla="*/ 2769704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166191 w 1417982"/>
              <a:gd name="connsiteY43" fmla="*/ 2769704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166191 w 1417982"/>
              <a:gd name="connsiteY43" fmla="*/ 2769704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166191 w 1417982"/>
              <a:gd name="connsiteY43" fmla="*/ 2769704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166191 w 1417982"/>
              <a:gd name="connsiteY43" fmla="*/ 2769704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166191 w 1417982"/>
              <a:gd name="connsiteY43" fmla="*/ 2769704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166191 w 1417982"/>
              <a:gd name="connsiteY43" fmla="*/ 2769704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206398 w 1417982"/>
              <a:gd name="connsiteY43" fmla="*/ 2757004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225318 w 1417982"/>
              <a:gd name="connsiteY43" fmla="*/ 2751028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225318 w 1417982"/>
              <a:gd name="connsiteY43" fmla="*/ 2751028 h 4518991"/>
              <a:gd name="connsiteX44" fmla="*/ 1251237 w 1417982"/>
              <a:gd name="connsiteY44" fmla="*/ 2668506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225318 w 1417982"/>
              <a:gd name="connsiteY43" fmla="*/ 2751028 h 4518991"/>
              <a:gd name="connsiteX44" fmla="*/ 1251237 w 1417982"/>
              <a:gd name="connsiteY44" fmla="*/ 2668506 h 4518991"/>
              <a:gd name="connsiteX45" fmla="*/ 1288314 w 1417982"/>
              <a:gd name="connsiteY45" fmla="*/ 2511937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225318 w 1417982"/>
              <a:gd name="connsiteY43" fmla="*/ 2751028 h 4518991"/>
              <a:gd name="connsiteX44" fmla="*/ 1251237 w 1417982"/>
              <a:gd name="connsiteY44" fmla="*/ 2668506 h 4518991"/>
              <a:gd name="connsiteX45" fmla="*/ 1288314 w 1417982"/>
              <a:gd name="connsiteY45" fmla="*/ 2511937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225318 w 1417982"/>
              <a:gd name="connsiteY43" fmla="*/ 2751028 h 4518991"/>
              <a:gd name="connsiteX44" fmla="*/ 1251237 w 1417982"/>
              <a:gd name="connsiteY44" fmla="*/ 2668506 h 4518991"/>
              <a:gd name="connsiteX45" fmla="*/ 1288314 w 1417982"/>
              <a:gd name="connsiteY45" fmla="*/ 2511937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417982" h="4518991">
                <a:moveTo>
                  <a:pt x="53009" y="106017"/>
                </a:moveTo>
                <a:lnTo>
                  <a:pt x="0" y="357808"/>
                </a:lnTo>
                <a:lnTo>
                  <a:pt x="159026" y="516834"/>
                </a:lnTo>
                <a:lnTo>
                  <a:pt x="66261" y="583095"/>
                </a:lnTo>
                <a:lnTo>
                  <a:pt x="79513" y="622852"/>
                </a:lnTo>
                <a:lnTo>
                  <a:pt x="185530" y="728869"/>
                </a:lnTo>
                <a:lnTo>
                  <a:pt x="212035" y="861391"/>
                </a:lnTo>
                <a:lnTo>
                  <a:pt x="159026" y="1020417"/>
                </a:lnTo>
                <a:lnTo>
                  <a:pt x="225287" y="1139687"/>
                </a:lnTo>
                <a:lnTo>
                  <a:pt x="238539" y="1338469"/>
                </a:lnTo>
                <a:cubicBezTo>
                  <a:pt x="210783" y="1465274"/>
                  <a:pt x="220870" y="1568174"/>
                  <a:pt x="212035" y="1683026"/>
                </a:cubicBezTo>
                <a:lnTo>
                  <a:pt x="212035" y="1828800"/>
                </a:lnTo>
                <a:lnTo>
                  <a:pt x="278295" y="1987826"/>
                </a:lnTo>
                <a:lnTo>
                  <a:pt x="278295" y="2120347"/>
                </a:lnTo>
                <a:lnTo>
                  <a:pt x="251791" y="2252869"/>
                </a:lnTo>
                <a:lnTo>
                  <a:pt x="251791" y="2398643"/>
                </a:lnTo>
                <a:lnTo>
                  <a:pt x="251791" y="2597426"/>
                </a:lnTo>
                <a:lnTo>
                  <a:pt x="279299" y="2759946"/>
                </a:lnTo>
                <a:cubicBezTo>
                  <a:pt x="245067" y="2801033"/>
                  <a:pt x="287465" y="2863634"/>
                  <a:pt x="291548" y="2915478"/>
                </a:cubicBezTo>
                <a:lnTo>
                  <a:pt x="309100" y="3039645"/>
                </a:lnTo>
                <a:cubicBezTo>
                  <a:pt x="264454" y="3085642"/>
                  <a:pt x="270894" y="3142398"/>
                  <a:pt x="251791" y="3193774"/>
                </a:cubicBezTo>
                <a:cubicBezTo>
                  <a:pt x="294522" y="3231607"/>
                  <a:pt x="260626" y="3290956"/>
                  <a:pt x="265043" y="3339547"/>
                </a:cubicBezTo>
                <a:cubicBezTo>
                  <a:pt x="231145" y="3400429"/>
                  <a:pt x="273878" y="3472069"/>
                  <a:pt x="278295" y="3538330"/>
                </a:cubicBezTo>
                <a:cubicBezTo>
                  <a:pt x="253394" y="3596717"/>
                  <a:pt x="360464" y="3649726"/>
                  <a:pt x="331304" y="3697356"/>
                </a:cubicBezTo>
                <a:cubicBezTo>
                  <a:pt x="314276" y="3730772"/>
                  <a:pt x="331304" y="3785704"/>
                  <a:pt x="331304" y="3829878"/>
                </a:cubicBezTo>
                <a:lnTo>
                  <a:pt x="278295" y="3988904"/>
                </a:lnTo>
                <a:lnTo>
                  <a:pt x="278295" y="4147930"/>
                </a:lnTo>
                <a:lnTo>
                  <a:pt x="291548" y="4373217"/>
                </a:lnTo>
                <a:lnTo>
                  <a:pt x="331304" y="4426226"/>
                </a:lnTo>
                <a:lnTo>
                  <a:pt x="424069" y="4452730"/>
                </a:lnTo>
                <a:lnTo>
                  <a:pt x="834887" y="4492487"/>
                </a:lnTo>
                <a:lnTo>
                  <a:pt x="1086678" y="4479234"/>
                </a:lnTo>
                <a:lnTo>
                  <a:pt x="1325217" y="4505739"/>
                </a:lnTo>
                <a:lnTo>
                  <a:pt x="1364974" y="4518991"/>
                </a:lnTo>
                <a:lnTo>
                  <a:pt x="1417982" y="4161182"/>
                </a:lnTo>
                <a:lnTo>
                  <a:pt x="1378226" y="4055165"/>
                </a:lnTo>
                <a:lnTo>
                  <a:pt x="1417982" y="3962400"/>
                </a:lnTo>
                <a:lnTo>
                  <a:pt x="1338469" y="3843130"/>
                </a:lnTo>
                <a:lnTo>
                  <a:pt x="1311965" y="3617843"/>
                </a:lnTo>
                <a:lnTo>
                  <a:pt x="1325217" y="3511826"/>
                </a:lnTo>
                <a:lnTo>
                  <a:pt x="1325217" y="3286539"/>
                </a:lnTo>
                <a:cubicBezTo>
                  <a:pt x="1325217" y="3207026"/>
                  <a:pt x="1278310" y="3123280"/>
                  <a:pt x="1325217" y="3048000"/>
                </a:cubicBezTo>
                <a:cubicBezTo>
                  <a:pt x="1322828" y="2982428"/>
                  <a:pt x="1250077" y="2933791"/>
                  <a:pt x="1227585" y="2876686"/>
                </a:cubicBezTo>
                <a:cubicBezTo>
                  <a:pt x="1277482" y="2819858"/>
                  <a:pt x="1245783" y="2786689"/>
                  <a:pt x="1225318" y="2751028"/>
                </a:cubicBezTo>
                <a:cubicBezTo>
                  <a:pt x="1296041" y="2734478"/>
                  <a:pt x="1230772" y="2706223"/>
                  <a:pt x="1251237" y="2668506"/>
                </a:cubicBezTo>
                <a:cubicBezTo>
                  <a:pt x="1279364" y="2622293"/>
                  <a:pt x="1283641" y="2604716"/>
                  <a:pt x="1288314" y="2511937"/>
                </a:cubicBezTo>
                <a:cubicBezTo>
                  <a:pt x="1243839" y="2441259"/>
                  <a:pt x="1276626" y="2376556"/>
                  <a:pt x="1258956" y="2305878"/>
                </a:cubicBezTo>
                <a:lnTo>
                  <a:pt x="1245704" y="2146852"/>
                </a:lnTo>
                <a:lnTo>
                  <a:pt x="1272209" y="2040834"/>
                </a:lnTo>
                <a:lnTo>
                  <a:pt x="1258956" y="1881808"/>
                </a:lnTo>
                <a:lnTo>
                  <a:pt x="1205948" y="1722782"/>
                </a:lnTo>
                <a:lnTo>
                  <a:pt x="1205948" y="1457739"/>
                </a:lnTo>
                <a:lnTo>
                  <a:pt x="1179443" y="1258956"/>
                </a:lnTo>
                <a:lnTo>
                  <a:pt x="1152939" y="1086678"/>
                </a:lnTo>
                <a:lnTo>
                  <a:pt x="1166191" y="848139"/>
                </a:lnTo>
                <a:lnTo>
                  <a:pt x="1152939" y="675860"/>
                </a:lnTo>
                <a:lnTo>
                  <a:pt x="1113182" y="437321"/>
                </a:lnTo>
                <a:lnTo>
                  <a:pt x="1099930" y="291547"/>
                </a:lnTo>
                <a:lnTo>
                  <a:pt x="1152939" y="92765"/>
                </a:lnTo>
                <a:lnTo>
                  <a:pt x="1139687" y="0"/>
                </a:lnTo>
                <a:lnTo>
                  <a:pt x="848139" y="53008"/>
                </a:lnTo>
                <a:lnTo>
                  <a:pt x="278295" y="39756"/>
                </a:lnTo>
                <a:lnTo>
                  <a:pt x="53009" y="106017"/>
                </a:lnTo>
                <a:close/>
              </a:path>
            </a:pathLst>
          </a:custGeom>
          <a:solidFill>
            <a:schemeClr val="accent2"/>
          </a:solidFill>
          <a:ln w="28575">
            <a:solidFill>
              <a:schemeClr val="bg1"/>
            </a:solidFill>
          </a:ln>
          <a:effectLst>
            <a:innerShdw blurRad="63500" dist="50800" dir="27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5" name="Group 4">
            <a:extLst>
              <a:ext uri="{FF2B5EF4-FFF2-40B4-BE49-F238E27FC236}">
                <a16:creationId xmlns:a16="http://schemas.microsoft.com/office/drawing/2014/main" id="{8CD25C11-9F02-5EE2-22A2-9857DAAAE7BB}"/>
              </a:ext>
            </a:extLst>
          </p:cNvPr>
          <p:cNvGrpSpPr/>
          <p:nvPr/>
        </p:nvGrpSpPr>
        <p:grpSpPr>
          <a:xfrm rot="-5220000">
            <a:off x="7460761" y="2563210"/>
            <a:ext cx="1932746" cy="1117099"/>
            <a:chOff x="1657932" y="4247536"/>
            <a:chExt cx="1561987" cy="634181"/>
          </a:xfrm>
          <a:effectLst>
            <a:outerShdw blurRad="50800" dist="38100" dir="5400000" algn="t" rotWithShape="0">
              <a:prstClr val="black">
                <a:alpha val="40000"/>
              </a:prstClr>
            </a:outerShdw>
          </a:effectLst>
        </p:grpSpPr>
        <p:sp>
          <p:nvSpPr>
            <p:cNvPr id="6" name="Freeform: Shape 5">
              <a:extLst>
                <a:ext uri="{FF2B5EF4-FFF2-40B4-BE49-F238E27FC236}">
                  <a16:creationId xmlns:a16="http://schemas.microsoft.com/office/drawing/2014/main" id="{F1DFB6B7-46CB-72A4-38DE-737CC746D328}"/>
                </a:ext>
              </a:extLst>
            </p:cNvPr>
            <p:cNvSpPr/>
            <p:nvPr/>
          </p:nvSpPr>
          <p:spPr>
            <a:xfrm>
              <a:off x="2236623" y="4486415"/>
              <a:ext cx="983296" cy="385204"/>
            </a:xfrm>
            <a:custGeom>
              <a:avLst/>
              <a:gdLst>
                <a:gd name="connsiteX0" fmla="*/ 162232 w 1297858"/>
                <a:gd name="connsiteY0" fmla="*/ 0 h 634181"/>
                <a:gd name="connsiteX1" fmla="*/ 88490 w 1297858"/>
                <a:gd name="connsiteY1" fmla="*/ 147484 h 634181"/>
                <a:gd name="connsiteX2" fmla="*/ 88490 w 1297858"/>
                <a:gd name="connsiteY2" fmla="*/ 147484 h 634181"/>
                <a:gd name="connsiteX3" fmla="*/ 44245 w 1297858"/>
                <a:gd name="connsiteY3" fmla="*/ 353962 h 634181"/>
                <a:gd name="connsiteX4" fmla="*/ 0 w 1297858"/>
                <a:gd name="connsiteY4" fmla="*/ 575187 h 634181"/>
                <a:gd name="connsiteX5" fmla="*/ 973393 w 1297858"/>
                <a:gd name="connsiteY5" fmla="*/ 619433 h 634181"/>
                <a:gd name="connsiteX6" fmla="*/ 1297858 w 1297858"/>
                <a:gd name="connsiteY6" fmla="*/ 634181 h 634181"/>
                <a:gd name="connsiteX7" fmla="*/ 1165122 w 1297858"/>
                <a:gd name="connsiteY7" fmla="*/ 575187 h 634181"/>
                <a:gd name="connsiteX8" fmla="*/ 1165122 w 1297858"/>
                <a:gd name="connsiteY8" fmla="*/ 412955 h 634181"/>
                <a:gd name="connsiteX9" fmla="*/ 1165122 w 1297858"/>
                <a:gd name="connsiteY9" fmla="*/ 221226 h 634181"/>
                <a:gd name="connsiteX10" fmla="*/ 1194619 w 1297858"/>
                <a:gd name="connsiteY10" fmla="*/ 147484 h 634181"/>
                <a:gd name="connsiteX11" fmla="*/ 1047135 w 1297858"/>
                <a:gd name="connsiteY11" fmla="*/ 117987 h 634181"/>
                <a:gd name="connsiteX12" fmla="*/ 796412 w 1297858"/>
                <a:gd name="connsiteY12" fmla="*/ 73742 h 634181"/>
                <a:gd name="connsiteX13" fmla="*/ 457200 w 1297858"/>
                <a:gd name="connsiteY13" fmla="*/ 88491 h 634181"/>
                <a:gd name="connsiteX14" fmla="*/ 191729 w 1297858"/>
                <a:gd name="connsiteY14" fmla="*/ 44245 h 634181"/>
                <a:gd name="connsiteX15" fmla="*/ 162232 w 1297858"/>
                <a:gd name="connsiteY15" fmla="*/ 0 h 634181"/>
                <a:gd name="connsiteX0" fmla="*/ 162232 w 1212717"/>
                <a:gd name="connsiteY0" fmla="*/ 0 h 689564"/>
                <a:gd name="connsiteX1" fmla="*/ 88490 w 1212717"/>
                <a:gd name="connsiteY1" fmla="*/ 147484 h 689564"/>
                <a:gd name="connsiteX2" fmla="*/ 88490 w 1212717"/>
                <a:gd name="connsiteY2" fmla="*/ 147484 h 689564"/>
                <a:gd name="connsiteX3" fmla="*/ 44245 w 1212717"/>
                <a:gd name="connsiteY3" fmla="*/ 353962 h 689564"/>
                <a:gd name="connsiteX4" fmla="*/ 0 w 1212717"/>
                <a:gd name="connsiteY4" fmla="*/ 575187 h 689564"/>
                <a:gd name="connsiteX5" fmla="*/ 973393 w 1212717"/>
                <a:gd name="connsiteY5" fmla="*/ 619433 h 689564"/>
                <a:gd name="connsiteX6" fmla="*/ 1212717 w 1212717"/>
                <a:gd name="connsiteY6" fmla="*/ 689564 h 689564"/>
                <a:gd name="connsiteX7" fmla="*/ 1165122 w 1212717"/>
                <a:gd name="connsiteY7" fmla="*/ 575187 h 689564"/>
                <a:gd name="connsiteX8" fmla="*/ 1165122 w 1212717"/>
                <a:gd name="connsiteY8" fmla="*/ 412955 h 689564"/>
                <a:gd name="connsiteX9" fmla="*/ 1165122 w 1212717"/>
                <a:gd name="connsiteY9" fmla="*/ 221226 h 689564"/>
                <a:gd name="connsiteX10" fmla="*/ 1194619 w 1212717"/>
                <a:gd name="connsiteY10" fmla="*/ 147484 h 689564"/>
                <a:gd name="connsiteX11" fmla="*/ 1047135 w 1212717"/>
                <a:gd name="connsiteY11" fmla="*/ 117987 h 689564"/>
                <a:gd name="connsiteX12" fmla="*/ 796412 w 1212717"/>
                <a:gd name="connsiteY12" fmla="*/ 73742 h 689564"/>
                <a:gd name="connsiteX13" fmla="*/ 457200 w 1212717"/>
                <a:gd name="connsiteY13" fmla="*/ 88491 h 689564"/>
                <a:gd name="connsiteX14" fmla="*/ 191729 w 1212717"/>
                <a:gd name="connsiteY14" fmla="*/ 44245 h 689564"/>
                <a:gd name="connsiteX15" fmla="*/ 162232 w 1212717"/>
                <a:gd name="connsiteY15" fmla="*/ 0 h 689564"/>
                <a:gd name="connsiteX0" fmla="*/ 162232 w 1207396"/>
                <a:gd name="connsiteY0" fmla="*/ 0 h 619844"/>
                <a:gd name="connsiteX1" fmla="*/ 88490 w 1207396"/>
                <a:gd name="connsiteY1" fmla="*/ 147484 h 619844"/>
                <a:gd name="connsiteX2" fmla="*/ 88490 w 1207396"/>
                <a:gd name="connsiteY2" fmla="*/ 147484 h 619844"/>
                <a:gd name="connsiteX3" fmla="*/ 44245 w 1207396"/>
                <a:gd name="connsiteY3" fmla="*/ 353962 h 619844"/>
                <a:gd name="connsiteX4" fmla="*/ 0 w 1207396"/>
                <a:gd name="connsiteY4" fmla="*/ 575187 h 619844"/>
                <a:gd name="connsiteX5" fmla="*/ 973393 w 1207396"/>
                <a:gd name="connsiteY5" fmla="*/ 619433 h 619844"/>
                <a:gd name="connsiteX6" fmla="*/ 1207396 w 1207396"/>
                <a:gd name="connsiteY6" fmla="*/ 548031 h 619844"/>
                <a:gd name="connsiteX7" fmla="*/ 1165122 w 1207396"/>
                <a:gd name="connsiteY7" fmla="*/ 575187 h 619844"/>
                <a:gd name="connsiteX8" fmla="*/ 1165122 w 1207396"/>
                <a:gd name="connsiteY8" fmla="*/ 412955 h 619844"/>
                <a:gd name="connsiteX9" fmla="*/ 1165122 w 1207396"/>
                <a:gd name="connsiteY9" fmla="*/ 221226 h 619844"/>
                <a:gd name="connsiteX10" fmla="*/ 1194619 w 1207396"/>
                <a:gd name="connsiteY10" fmla="*/ 147484 h 619844"/>
                <a:gd name="connsiteX11" fmla="*/ 1047135 w 1207396"/>
                <a:gd name="connsiteY11" fmla="*/ 117987 h 619844"/>
                <a:gd name="connsiteX12" fmla="*/ 796412 w 1207396"/>
                <a:gd name="connsiteY12" fmla="*/ 73742 h 619844"/>
                <a:gd name="connsiteX13" fmla="*/ 457200 w 1207396"/>
                <a:gd name="connsiteY13" fmla="*/ 88491 h 619844"/>
                <a:gd name="connsiteX14" fmla="*/ 191729 w 1207396"/>
                <a:gd name="connsiteY14" fmla="*/ 44245 h 619844"/>
                <a:gd name="connsiteX15" fmla="*/ 162232 w 1207396"/>
                <a:gd name="connsiteY15" fmla="*/ 0 h 619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07396" h="619844">
                  <a:moveTo>
                    <a:pt x="162232" y="0"/>
                  </a:moveTo>
                  <a:lnTo>
                    <a:pt x="88490" y="147484"/>
                  </a:lnTo>
                  <a:lnTo>
                    <a:pt x="88490" y="147484"/>
                  </a:lnTo>
                  <a:lnTo>
                    <a:pt x="44245" y="353962"/>
                  </a:lnTo>
                  <a:lnTo>
                    <a:pt x="0" y="575187"/>
                  </a:lnTo>
                  <a:cubicBezTo>
                    <a:pt x="324464" y="589936"/>
                    <a:pt x="772160" y="623959"/>
                    <a:pt x="973393" y="619433"/>
                  </a:cubicBezTo>
                  <a:cubicBezTo>
                    <a:pt x="1174626" y="614907"/>
                    <a:pt x="1127621" y="524654"/>
                    <a:pt x="1207396" y="548031"/>
                  </a:cubicBezTo>
                  <a:lnTo>
                    <a:pt x="1165122" y="575187"/>
                  </a:lnTo>
                  <a:lnTo>
                    <a:pt x="1165122" y="412955"/>
                  </a:lnTo>
                  <a:lnTo>
                    <a:pt x="1165122" y="221226"/>
                  </a:lnTo>
                  <a:lnTo>
                    <a:pt x="1194619" y="147484"/>
                  </a:lnTo>
                  <a:lnTo>
                    <a:pt x="1047135" y="117987"/>
                  </a:lnTo>
                  <a:lnTo>
                    <a:pt x="796412" y="73742"/>
                  </a:lnTo>
                  <a:lnTo>
                    <a:pt x="457200" y="88491"/>
                  </a:lnTo>
                  <a:lnTo>
                    <a:pt x="191729" y="44245"/>
                  </a:lnTo>
                  <a:lnTo>
                    <a:pt x="162232" y="0"/>
                  </a:lnTo>
                  <a:close/>
                </a:path>
              </a:pathLst>
            </a:custGeom>
            <a:gradFill>
              <a:gsLst>
                <a:gs pos="8000">
                  <a:srgbClr val="F3F3F3"/>
                </a:gs>
                <a:gs pos="62000">
                  <a:schemeClr val="bg1"/>
                </a:gs>
                <a:gs pos="100000">
                  <a:schemeClr val="bg1">
                    <a:lumMod val="6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Freeform: Shape 6">
              <a:extLst>
                <a:ext uri="{FF2B5EF4-FFF2-40B4-BE49-F238E27FC236}">
                  <a16:creationId xmlns:a16="http://schemas.microsoft.com/office/drawing/2014/main" id="{C578CAF0-5792-08CF-43D1-8DA4ED9E0061}"/>
                </a:ext>
              </a:extLst>
            </p:cNvPr>
            <p:cNvSpPr/>
            <p:nvPr/>
          </p:nvSpPr>
          <p:spPr>
            <a:xfrm>
              <a:off x="1657932" y="4247536"/>
              <a:ext cx="1297858" cy="634181"/>
            </a:xfrm>
            <a:custGeom>
              <a:avLst/>
              <a:gdLst>
                <a:gd name="connsiteX0" fmla="*/ 162232 w 1297858"/>
                <a:gd name="connsiteY0" fmla="*/ 0 h 634181"/>
                <a:gd name="connsiteX1" fmla="*/ 88490 w 1297858"/>
                <a:gd name="connsiteY1" fmla="*/ 147484 h 634181"/>
                <a:gd name="connsiteX2" fmla="*/ 88490 w 1297858"/>
                <a:gd name="connsiteY2" fmla="*/ 147484 h 634181"/>
                <a:gd name="connsiteX3" fmla="*/ 44245 w 1297858"/>
                <a:gd name="connsiteY3" fmla="*/ 353962 h 634181"/>
                <a:gd name="connsiteX4" fmla="*/ 0 w 1297858"/>
                <a:gd name="connsiteY4" fmla="*/ 575187 h 634181"/>
                <a:gd name="connsiteX5" fmla="*/ 973393 w 1297858"/>
                <a:gd name="connsiteY5" fmla="*/ 619433 h 634181"/>
                <a:gd name="connsiteX6" fmla="*/ 1297858 w 1297858"/>
                <a:gd name="connsiteY6" fmla="*/ 634181 h 634181"/>
                <a:gd name="connsiteX7" fmla="*/ 1165122 w 1297858"/>
                <a:gd name="connsiteY7" fmla="*/ 575187 h 634181"/>
                <a:gd name="connsiteX8" fmla="*/ 1165122 w 1297858"/>
                <a:gd name="connsiteY8" fmla="*/ 412955 h 634181"/>
                <a:gd name="connsiteX9" fmla="*/ 1165122 w 1297858"/>
                <a:gd name="connsiteY9" fmla="*/ 221226 h 634181"/>
                <a:gd name="connsiteX10" fmla="*/ 1194619 w 1297858"/>
                <a:gd name="connsiteY10" fmla="*/ 147484 h 634181"/>
                <a:gd name="connsiteX11" fmla="*/ 1047135 w 1297858"/>
                <a:gd name="connsiteY11" fmla="*/ 117987 h 634181"/>
                <a:gd name="connsiteX12" fmla="*/ 796412 w 1297858"/>
                <a:gd name="connsiteY12" fmla="*/ 73742 h 634181"/>
                <a:gd name="connsiteX13" fmla="*/ 457200 w 1297858"/>
                <a:gd name="connsiteY13" fmla="*/ 88491 h 634181"/>
                <a:gd name="connsiteX14" fmla="*/ 191729 w 1297858"/>
                <a:gd name="connsiteY14" fmla="*/ 44245 h 634181"/>
                <a:gd name="connsiteX15" fmla="*/ 162232 w 1297858"/>
                <a:gd name="connsiteY15" fmla="*/ 0 h 634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97858" h="634181">
                  <a:moveTo>
                    <a:pt x="162232" y="0"/>
                  </a:moveTo>
                  <a:lnTo>
                    <a:pt x="88490" y="147484"/>
                  </a:lnTo>
                  <a:lnTo>
                    <a:pt x="88490" y="147484"/>
                  </a:lnTo>
                  <a:lnTo>
                    <a:pt x="44245" y="353962"/>
                  </a:lnTo>
                  <a:lnTo>
                    <a:pt x="0" y="575187"/>
                  </a:lnTo>
                  <a:lnTo>
                    <a:pt x="973393" y="619433"/>
                  </a:lnTo>
                  <a:lnTo>
                    <a:pt x="1297858" y="634181"/>
                  </a:lnTo>
                  <a:lnTo>
                    <a:pt x="1165122" y="575187"/>
                  </a:lnTo>
                  <a:lnTo>
                    <a:pt x="1165122" y="412955"/>
                  </a:lnTo>
                  <a:lnTo>
                    <a:pt x="1165122" y="221226"/>
                  </a:lnTo>
                  <a:lnTo>
                    <a:pt x="1194619" y="147484"/>
                  </a:lnTo>
                  <a:lnTo>
                    <a:pt x="1047135" y="117987"/>
                  </a:lnTo>
                  <a:lnTo>
                    <a:pt x="796412" y="73742"/>
                  </a:lnTo>
                  <a:lnTo>
                    <a:pt x="457200" y="88491"/>
                  </a:lnTo>
                  <a:lnTo>
                    <a:pt x="191729" y="44245"/>
                  </a:lnTo>
                  <a:lnTo>
                    <a:pt x="162232" y="0"/>
                  </a:lnTo>
                  <a:close/>
                </a:path>
              </a:pathLst>
            </a:custGeom>
            <a:gradFill>
              <a:gsLst>
                <a:gs pos="8000">
                  <a:schemeClr val="bg1">
                    <a:lumMod val="50000"/>
                  </a:schemeClr>
                </a:gs>
                <a:gs pos="25000">
                  <a:srgbClr val="F3F3F3"/>
                </a:gs>
                <a:gs pos="62000">
                  <a:schemeClr val="bg1"/>
                </a:gs>
                <a:gs pos="100000">
                  <a:schemeClr val="bg1">
                    <a:lumMod val="65000"/>
                  </a:schemeClr>
                </a:gs>
              </a:gsLst>
              <a:lin ang="5400000" scaled="1"/>
            </a:gradFill>
            <a:ln>
              <a:noFill/>
            </a:ln>
            <a:effectLst>
              <a:outerShdw blurRad="177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8" name="TextBox 7">
            <a:extLst>
              <a:ext uri="{FF2B5EF4-FFF2-40B4-BE49-F238E27FC236}">
                <a16:creationId xmlns:a16="http://schemas.microsoft.com/office/drawing/2014/main" id="{C23E62A2-F614-9B25-C864-651CDD10C2D9}"/>
              </a:ext>
            </a:extLst>
          </p:cNvPr>
          <p:cNvSpPr txBox="1"/>
          <p:nvPr/>
        </p:nvSpPr>
        <p:spPr>
          <a:xfrm>
            <a:off x="214722" y="2774770"/>
            <a:ext cx="653143" cy="923330"/>
          </a:xfrm>
          <a:prstGeom prst="rect">
            <a:avLst/>
          </a:prstGeom>
          <a:noFill/>
        </p:spPr>
        <p:txBody>
          <a:bodyPr wrap="square" rtlCol="0">
            <a:spAutoFit/>
          </a:bodyPr>
          <a:lstStyle>
            <a:defPPr>
              <a:defRPr lang="en-US"/>
            </a:defPPr>
            <a:lvl1pPr algn="ctr">
              <a:defRPr sz="5400" b="1">
                <a:solidFill>
                  <a:schemeClr val="bg1"/>
                </a:solidFill>
                <a:latin typeface="MV Boli" panose="02000500030200090000" pitchFamily="2" charset="0"/>
                <a:ea typeface="Open Sans" panose="020B0606030504020204" pitchFamily="34" charset="0"/>
                <a:cs typeface="MV Boli" panose="02000500030200090000" pitchFamily="2" charset="0"/>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5400" b="1" i="0" u="none" strike="noStrike" kern="1200" cap="none" spc="0" normalizeH="0" baseline="0" noProof="0" dirty="0">
                <a:ln>
                  <a:noFill/>
                </a:ln>
                <a:solidFill>
                  <a:prstClr val="white"/>
                </a:solidFill>
                <a:effectLst/>
                <a:uLnTx/>
                <a:uFillTx/>
                <a:latin typeface="MV Boli" panose="02000500030200090000" pitchFamily="2" charset="0"/>
                <a:ea typeface="Open Sans" panose="020B0606030504020204" pitchFamily="34" charset="0"/>
                <a:cs typeface="MV Boli" panose="02000500030200090000" pitchFamily="2" charset="0"/>
              </a:rPr>
              <a:t>2</a:t>
            </a:r>
          </a:p>
        </p:txBody>
      </p:sp>
      <p:sp>
        <p:nvSpPr>
          <p:cNvPr id="9" name="TextBox 8">
            <a:extLst>
              <a:ext uri="{FF2B5EF4-FFF2-40B4-BE49-F238E27FC236}">
                <a16:creationId xmlns:a16="http://schemas.microsoft.com/office/drawing/2014/main" id="{B61D2E35-DE38-704A-AE0B-24015043D9EC}"/>
              </a:ext>
            </a:extLst>
          </p:cNvPr>
          <p:cNvSpPr txBox="1"/>
          <p:nvPr/>
        </p:nvSpPr>
        <p:spPr>
          <a:xfrm rot="60000">
            <a:off x="1136466" y="2877748"/>
            <a:ext cx="6683589" cy="584775"/>
          </a:xfrm>
          <a:prstGeom prst="rect">
            <a:avLst/>
          </a:prstGeom>
          <a:noFill/>
        </p:spPr>
        <p:txBody>
          <a:bodyPr wrap="square" rtlCol="0">
            <a:spAutoFit/>
          </a:bodyPr>
          <a:lstStyle/>
          <a:p>
            <a:pPr lvl="0" algn="ctr">
              <a:defRPr/>
            </a:pPr>
            <a:r>
              <a:rPr lang="en-US" sz="3200" b="1" dirty="0">
                <a:solidFill>
                  <a:prstClr val="white"/>
                </a:solidFill>
                <a:latin typeface="MV Boli" panose="02000500030200090000" pitchFamily="2" charset="0"/>
                <a:ea typeface="Open Sans" panose="020B0606030504020204" pitchFamily="34" charset="0"/>
                <a:cs typeface="MV Boli" panose="02000500030200090000" pitchFamily="2" charset="0"/>
              </a:rPr>
              <a:t>Model view in Power BI</a:t>
            </a:r>
            <a:endParaRPr kumimoji="0" lang="en-US" sz="3200" b="1" i="0" u="none" strike="noStrike" kern="1200" cap="none" spc="0" normalizeH="0" baseline="0" noProof="0" dirty="0">
              <a:ln>
                <a:noFill/>
              </a:ln>
              <a:solidFill>
                <a:prstClr val="white"/>
              </a:solidFill>
              <a:effectLst/>
              <a:uLnTx/>
              <a:uFillTx/>
              <a:latin typeface="MV Boli" panose="02000500030200090000" pitchFamily="2" charset="0"/>
              <a:ea typeface="Open Sans" panose="020B0606030504020204" pitchFamily="34" charset="0"/>
              <a:cs typeface="MV Boli" panose="02000500030200090000" pitchFamily="2" charset="0"/>
            </a:endParaRPr>
          </a:p>
        </p:txBody>
      </p:sp>
    </p:spTree>
    <p:extLst>
      <p:ext uri="{BB962C8B-B14F-4D97-AF65-F5344CB8AC3E}">
        <p14:creationId xmlns:p14="http://schemas.microsoft.com/office/powerpoint/2010/main" val="4205223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2000" fill="hold"/>
                                        <p:tgtEl>
                                          <p:spTgt spid="5"/>
                                        </p:tgtEl>
                                        <p:attrNameLst>
                                          <p:attrName>ppt_x</p:attrName>
                                        </p:attrNameLst>
                                      </p:cBhvr>
                                      <p:tavLst>
                                        <p:tav tm="0">
                                          <p:val>
                                            <p:strVal val="0-#ppt_w/2"/>
                                          </p:val>
                                        </p:tav>
                                        <p:tav tm="100000">
                                          <p:val>
                                            <p:strVal val="#ppt_x"/>
                                          </p:val>
                                        </p:tav>
                                      </p:tavLst>
                                    </p:anim>
                                    <p:anim calcmode="lin" valueType="num">
                                      <p:cBhvr additive="base">
                                        <p:cTn id="8" dur="2000" fill="hold"/>
                                        <p:tgtEl>
                                          <p:spTgt spid="5"/>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2250"/>
                                        <p:tgtEl>
                                          <p:spTgt spid="4"/>
                                        </p:tgtEl>
                                      </p:cBhvr>
                                    </p:animEffect>
                                  </p:childTnLst>
                                </p:cTn>
                              </p:par>
                            </p:childTnLst>
                          </p:cTn>
                        </p:par>
                        <p:par>
                          <p:cTn id="12" fill="hold">
                            <p:stCondLst>
                              <p:cond delay="2250"/>
                            </p:stCondLst>
                            <p:childTnLst>
                              <p:par>
                                <p:cTn id="13" presetID="53" presetClass="entr" presetSubtype="16"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p:cTn id="15" dur="500" fill="hold"/>
                                        <p:tgtEl>
                                          <p:spTgt spid="8"/>
                                        </p:tgtEl>
                                        <p:attrNameLst>
                                          <p:attrName>ppt_w</p:attrName>
                                        </p:attrNameLst>
                                      </p:cBhvr>
                                      <p:tavLst>
                                        <p:tav tm="0">
                                          <p:val>
                                            <p:fltVal val="0"/>
                                          </p:val>
                                        </p:tav>
                                        <p:tav tm="100000">
                                          <p:val>
                                            <p:strVal val="#ppt_w"/>
                                          </p:val>
                                        </p:tav>
                                      </p:tavLst>
                                    </p:anim>
                                    <p:anim calcmode="lin" valueType="num">
                                      <p:cBhvr>
                                        <p:cTn id="16" dur="500" fill="hold"/>
                                        <p:tgtEl>
                                          <p:spTgt spid="8"/>
                                        </p:tgtEl>
                                        <p:attrNameLst>
                                          <p:attrName>ppt_h</p:attrName>
                                        </p:attrNameLst>
                                      </p:cBhvr>
                                      <p:tavLst>
                                        <p:tav tm="0">
                                          <p:val>
                                            <p:fltVal val="0"/>
                                          </p:val>
                                        </p:tav>
                                        <p:tav tm="100000">
                                          <p:val>
                                            <p:strVal val="#ppt_h"/>
                                          </p:val>
                                        </p:tav>
                                      </p:tavLst>
                                    </p:anim>
                                    <p:animEffect transition="in" filter="fade">
                                      <p:cBhvr>
                                        <p:cTn id="17" dur="500"/>
                                        <p:tgtEl>
                                          <p:spTgt spid="8"/>
                                        </p:tgtEl>
                                      </p:cBhvr>
                                    </p:animEffect>
                                  </p:childTnLst>
                                </p:cTn>
                              </p:par>
                              <p:par>
                                <p:cTn id="18" presetID="53" presetClass="entr" presetSubtype="16" fill="hold" grpId="0" nodeType="withEffect">
                                  <p:stCondLst>
                                    <p:cond delay="0"/>
                                  </p:stCondLst>
                                  <p:childTnLst>
                                    <p:set>
                                      <p:cBhvr>
                                        <p:cTn id="19" dur="1" fill="hold">
                                          <p:stCondLst>
                                            <p:cond delay="0"/>
                                          </p:stCondLst>
                                        </p:cTn>
                                        <p:tgtEl>
                                          <p:spTgt spid="9"/>
                                        </p:tgtEl>
                                        <p:attrNameLst>
                                          <p:attrName>style.visibility</p:attrName>
                                        </p:attrNameLst>
                                      </p:cBhvr>
                                      <p:to>
                                        <p:strVal val="visible"/>
                                      </p:to>
                                    </p:set>
                                    <p:anim calcmode="lin" valueType="num">
                                      <p:cBhvr>
                                        <p:cTn id="20" dur="500" fill="hold"/>
                                        <p:tgtEl>
                                          <p:spTgt spid="9"/>
                                        </p:tgtEl>
                                        <p:attrNameLst>
                                          <p:attrName>ppt_w</p:attrName>
                                        </p:attrNameLst>
                                      </p:cBhvr>
                                      <p:tavLst>
                                        <p:tav tm="0">
                                          <p:val>
                                            <p:fltVal val="0"/>
                                          </p:val>
                                        </p:tav>
                                        <p:tav tm="100000">
                                          <p:val>
                                            <p:strVal val="#ppt_w"/>
                                          </p:val>
                                        </p:tav>
                                      </p:tavLst>
                                    </p:anim>
                                    <p:anim calcmode="lin" valueType="num">
                                      <p:cBhvr>
                                        <p:cTn id="21" dur="500" fill="hold"/>
                                        <p:tgtEl>
                                          <p:spTgt spid="9"/>
                                        </p:tgtEl>
                                        <p:attrNameLst>
                                          <p:attrName>ppt_h</p:attrName>
                                        </p:attrNameLst>
                                      </p:cBhvr>
                                      <p:tavLst>
                                        <p:tav tm="0">
                                          <p:val>
                                            <p:fltVal val="0"/>
                                          </p:val>
                                        </p:tav>
                                        <p:tav tm="100000">
                                          <p:val>
                                            <p:strVal val="#ppt_h"/>
                                          </p:val>
                                        </p:tav>
                                      </p:tavLst>
                                    </p:anim>
                                    <p:animEffect transition="in" filter="fade">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p:bldP spid="9"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FCA9BE7-B6D0-8B43-1260-4BAEB23D59ED}"/>
              </a:ext>
            </a:extLst>
          </p:cNvPr>
          <p:cNvSpPr txBox="1"/>
          <p:nvPr/>
        </p:nvSpPr>
        <p:spPr>
          <a:xfrm>
            <a:off x="640961" y="177345"/>
            <a:ext cx="5118709" cy="769441"/>
          </a:xfrm>
          <a:prstGeom prst="rect">
            <a:avLst/>
          </a:prstGeom>
          <a:noFill/>
        </p:spPr>
        <p:txBody>
          <a:bodyPr wrap="none" lIns="91440" tIns="45720" rIns="91440" bIns="45720">
            <a:spAutoFit/>
          </a:bodyPr>
          <a:lstStyle>
            <a:defPPr>
              <a:defRPr lang="en-US"/>
            </a:defPPr>
            <a:lvl1pPr algn="ctr">
              <a:defRPr sz="4400">
                <a:ln w="0"/>
                <a:effectLst>
                  <a:outerShdw blurRad="38100" dist="38100" dir="2700000" algn="tl">
                    <a:srgbClr val="000000">
                      <a:alpha val="43137"/>
                    </a:srgbClr>
                  </a:outerShdw>
                </a:effectLst>
              </a:defRPr>
            </a:lvl1pPr>
          </a:lstStyle>
          <a:p>
            <a:r>
              <a:rPr lang="en-US" dirty="0"/>
              <a:t>Model view elements</a:t>
            </a:r>
          </a:p>
        </p:txBody>
      </p:sp>
      <p:pic>
        <p:nvPicPr>
          <p:cNvPr id="5" name="Picture 4">
            <a:extLst>
              <a:ext uri="{FF2B5EF4-FFF2-40B4-BE49-F238E27FC236}">
                <a16:creationId xmlns:a16="http://schemas.microsoft.com/office/drawing/2014/main" id="{B1BD6BF7-1321-BAAE-0C97-A5E99EF0816A}"/>
              </a:ext>
            </a:extLst>
          </p:cNvPr>
          <p:cNvPicPr>
            <a:picLocks noChangeAspect="1"/>
          </p:cNvPicPr>
          <p:nvPr/>
        </p:nvPicPr>
        <p:blipFill>
          <a:blip r:embed="rId2"/>
          <a:stretch>
            <a:fillRect/>
          </a:stretch>
        </p:blipFill>
        <p:spPr>
          <a:xfrm>
            <a:off x="887381" y="1571365"/>
            <a:ext cx="1243344" cy="2635349"/>
          </a:xfrm>
          <a:prstGeom prst="rect">
            <a:avLst/>
          </a:prstGeom>
        </p:spPr>
      </p:pic>
      <p:sp>
        <p:nvSpPr>
          <p:cNvPr id="7" name="TextBox 6">
            <a:extLst>
              <a:ext uri="{FF2B5EF4-FFF2-40B4-BE49-F238E27FC236}">
                <a16:creationId xmlns:a16="http://schemas.microsoft.com/office/drawing/2014/main" id="{F258FE6F-A136-79E8-ED7B-B1F51F709DBB}"/>
              </a:ext>
            </a:extLst>
          </p:cNvPr>
          <p:cNvSpPr txBox="1"/>
          <p:nvPr/>
        </p:nvSpPr>
        <p:spPr>
          <a:xfrm>
            <a:off x="3200315" y="1703465"/>
            <a:ext cx="7216715" cy="2503249"/>
          </a:xfrm>
          <a:prstGeom prst="rect">
            <a:avLst/>
          </a:prstGeom>
          <a:noFill/>
        </p:spPr>
        <p:txBody>
          <a:bodyPr wrap="square">
            <a:spAutoFit/>
          </a:bodyPr>
          <a:lstStyle/>
          <a:p>
            <a:pPr marR="0" lvl="0" rtl="0">
              <a:spcBef>
                <a:spcPts val="0"/>
              </a:spcBef>
              <a:spcAft>
                <a:spcPts val="500"/>
              </a:spcAft>
              <a:buSzPts val="1000"/>
              <a:tabLst>
                <a:tab pos="685800" algn="l"/>
              </a:tabLst>
            </a:pPr>
            <a:r>
              <a:rPr lang="en-US" sz="2800" dirty="0">
                <a:solidFill>
                  <a:srgbClr val="1F1F1F"/>
                </a:solidFill>
                <a:effectLst/>
                <a:latin typeface="Arial" panose="020B0604020202020204" pitchFamily="34" charset="0"/>
                <a:ea typeface="Times New Roman" panose="02020603050405020304" pitchFamily="18" charset="0"/>
              </a:rPr>
              <a:t>The </a:t>
            </a:r>
            <a:r>
              <a:rPr lang="en-US" sz="2400" b="1" dirty="0">
                <a:effectLst/>
                <a:latin typeface="Times New Roman" panose="02020603050405020304" pitchFamily="18" charset="0"/>
                <a:ea typeface="Times New Roman" panose="02020603050405020304" pitchFamily="18" charset="0"/>
              </a:rPr>
              <a:t>Model view </a:t>
            </a:r>
            <a:r>
              <a:rPr lang="en-US" sz="2400" dirty="0">
                <a:effectLst/>
                <a:latin typeface="Times New Roman" panose="02020603050405020304" pitchFamily="18" charset="0"/>
                <a:ea typeface="Times New Roman" panose="02020603050405020304" pitchFamily="18" charset="0"/>
              </a:rPr>
              <a:t>contains the following UI elements: </a:t>
            </a:r>
            <a:endParaRPr lang="ar-EG" sz="2400" dirty="0">
              <a:effectLst/>
              <a:latin typeface="Times New Roman" panose="02020603050405020304" pitchFamily="18" charset="0"/>
              <a:ea typeface="Times New Roman" panose="02020603050405020304" pitchFamily="18" charset="0"/>
            </a:endParaRPr>
          </a:p>
          <a:p>
            <a:pPr marL="342900" marR="0" lvl="0" indent="-342900" rtl="0">
              <a:spcBef>
                <a:spcPts val="0"/>
              </a:spcBef>
              <a:spcAft>
                <a:spcPts val="500"/>
              </a:spcAft>
              <a:buSzPts val="1000"/>
              <a:buFont typeface="Symbol" panose="05050102010706020507" pitchFamily="18" charset="2"/>
              <a:buChar char=""/>
              <a:tabLst>
                <a:tab pos="685800" algn="l"/>
              </a:tabLst>
            </a:pPr>
            <a:r>
              <a:rPr lang="en-US" sz="2800" b="1" dirty="0">
                <a:solidFill>
                  <a:srgbClr val="1F1F1F"/>
                </a:solidFill>
                <a:effectLst/>
                <a:latin typeface="unset"/>
                <a:ea typeface="Times New Roman" panose="02020603050405020304" pitchFamily="18" charset="0"/>
                <a:cs typeface="Arial" panose="020B0604020202020204" pitchFamily="34" charset="0"/>
              </a:rPr>
              <a:t>Diagram view (canvas)</a:t>
            </a:r>
            <a:endParaRPr lang="en-US" sz="2400" dirty="0">
              <a:effectLst/>
              <a:latin typeface="Times New Roman" panose="02020603050405020304" pitchFamily="18" charset="0"/>
              <a:ea typeface="Times New Roman" panose="02020603050405020304" pitchFamily="18" charset="0"/>
            </a:endParaRPr>
          </a:p>
          <a:p>
            <a:pPr marL="342900" marR="0" lvl="0" indent="-342900" rtl="0">
              <a:spcBef>
                <a:spcPts val="0"/>
              </a:spcBef>
              <a:spcAft>
                <a:spcPts val="500"/>
              </a:spcAft>
              <a:buSzPts val="1000"/>
              <a:buFont typeface="Symbol" panose="05050102010706020507" pitchFamily="18" charset="2"/>
              <a:buChar char=""/>
              <a:tabLst>
                <a:tab pos="685800" algn="l"/>
              </a:tabLst>
            </a:pPr>
            <a:r>
              <a:rPr lang="en-US" sz="2800" b="1" dirty="0">
                <a:solidFill>
                  <a:srgbClr val="1F1F1F"/>
                </a:solidFill>
                <a:effectLst/>
                <a:latin typeface="unset"/>
                <a:ea typeface="Times New Roman" panose="02020603050405020304" pitchFamily="18" charset="0"/>
                <a:cs typeface="Arial" panose="020B0604020202020204" pitchFamily="34" charset="0"/>
              </a:rPr>
              <a:t>Data pane</a:t>
            </a:r>
            <a:endParaRPr lang="en-US" sz="2400" dirty="0">
              <a:effectLst/>
              <a:latin typeface="Times New Roman" panose="02020603050405020304" pitchFamily="18" charset="0"/>
              <a:ea typeface="Times New Roman" panose="02020603050405020304" pitchFamily="18" charset="0"/>
            </a:endParaRPr>
          </a:p>
          <a:p>
            <a:pPr marL="342900" marR="0" lvl="0" indent="-342900" rtl="0">
              <a:spcBef>
                <a:spcPts val="0"/>
              </a:spcBef>
              <a:spcAft>
                <a:spcPts val="500"/>
              </a:spcAft>
              <a:buSzPts val="1000"/>
              <a:buFont typeface="Symbol" panose="05050102010706020507" pitchFamily="18" charset="2"/>
              <a:buChar char=""/>
              <a:tabLst>
                <a:tab pos="685800" algn="l"/>
              </a:tabLst>
            </a:pPr>
            <a:r>
              <a:rPr lang="en-US" sz="2800" b="1" dirty="0">
                <a:solidFill>
                  <a:srgbClr val="1F1F1F"/>
                </a:solidFill>
                <a:effectLst/>
                <a:latin typeface="unset"/>
                <a:ea typeface="Times New Roman" panose="02020603050405020304" pitchFamily="18" charset="0"/>
                <a:cs typeface="Arial" panose="020B0604020202020204" pitchFamily="34" charset="0"/>
              </a:rPr>
              <a:t>Properties pane</a:t>
            </a:r>
            <a:endParaRPr lang="en-US" sz="2400" dirty="0">
              <a:effectLst/>
              <a:latin typeface="Times New Roman" panose="02020603050405020304" pitchFamily="18" charset="0"/>
              <a:ea typeface="Times New Roman" panose="02020603050405020304" pitchFamily="18" charset="0"/>
            </a:endParaRPr>
          </a:p>
          <a:p>
            <a:pPr marL="342900" marR="0" lvl="0" indent="-342900" rtl="0">
              <a:spcBef>
                <a:spcPts val="0"/>
              </a:spcBef>
              <a:spcAft>
                <a:spcPts val="500"/>
              </a:spcAft>
              <a:buSzPts val="1000"/>
              <a:buFont typeface="Symbol" panose="05050102010706020507" pitchFamily="18" charset="2"/>
              <a:buChar char=""/>
              <a:tabLst>
                <a:tab pos="685800" algn="l"/>
              </a:tabLst>
            </a:pPr>
            <a:r>
              <a:rPr lang="en-US" sz="2800" b="1" dirty="0">
                <a:solidFill>
                  <a:srgbClr val="1F1F1F"/>
                </a:solidFill>
                <a:effectLst/>
                <a:latin typeface="unset"/>
                <a:ea typeface="Times New Roman" panose="02020603050405020304" pitchFamily="18" charset="0"/>
                <a:cs typeface="Arial" panose="020B0604020202020204" pitchFamily="34" charset="0"/>
              </a:rPr>
              <a:t>Home ribbon</a:t>
            </a:r>
            <a:endParaRPr lang="en-US" sz="24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499101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xEl>
                                              <p:pRg st="0" end="0"/>
                                            </p:txEl>
                                          </p:spTgt>
                                        </p:tgtEl>
                                        <p:attrNameLst>
                                          <p:attrName>style.visibility</p:attrName>
                                        </p:attrNameLst>
                                      </p:cBhvr>
                                      <p:to>
                                        <p:strVal val="visible"/>
                                      </p:to>
                                    </p:set>
                                    <p:animEffect transition="in" filter="fade">
                                      <p:cBhvr>
                                        <p:cTn id="12" dur="500"/>
                                        <p:tgtEl>
                                          <p:spTgt spid="7">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xEl>
                                              <p:pRg st="1" end="1"/>
                                            </p:txEl>
                                          </p:spTgt>
                                        </p:tgtEl>
                                        <p:attrNameLst>
                                          <p:attrName>style.visibility</p:attrName>
                                        </p:attrNameLst>
                                      </p:cBhvr>
                                      <p:to>
                                        <p:strVal val="visible"/>
                                      </p:to>
                                    </p:set>
                                    <p:animEffect transition="in" filter="fade">
                                      <p:cBhvr>
                                        <p:cTn id="17" dur="500"/>
                                        <p:tgtEl>
                                          <p:spTgt spid="7">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xEl>
                                              <p:pRg st="2" end="2"/>
                                            </p:txEl>
                                          </p:spTgt>
                                        </p:tgtEl>
                                        <p:attrNameLst>
                                          <p:attrName>style.visibility</p:attrName>
                                        </p:attrNameLst>
                                      </p:cBhvr>
                                      <p:to>
                                        <p:strVal val="visible"/>
                                      </p:to>
                                    </p:set>
                                    <p:animEffect transition="in" filter="fade">
                                      <p:cBhvr>
                                        <p:cTn id="22" dur="500"/>
                                        <p:tgtEl>
                                          <p:spTgt spid="7">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
                                            <p:txEl>
                                              <p:pRg st="3" end="3"/>
                                            </p:txEl>
                                          </p:spTgt>
                                        </p:tgtEl>
                                        <p:attrNameLst>
                                          <p:attrName>style.visibility</p:attrName>
                                        </p:attrNameLst>
                                      </p:cBhvr>
                                      <p:to>
                                        <p:strVal val="visible"/>
                                      </p:to>
                                    </p:set>
                                    <p:animEffect transition="in" filter="fade">
                                      <p:cBhvr>
                                        <p:cTn id="27" dur="500"/>
                                        <p:tgtEl>
                                          <p:spTgt spid="7">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7">
                                            <p:txEl>
                                              <p:pRg st="4" end="4"/>
                                            </p:txEl>
                                          </p:spTgt>
                                        </p:tgtEl>
                                        <p:attrNameLst>
                                          <p:attrName>style.visibility</p:attrName>
                                        </p:attrNameLst>
                                      </p:cBhvr>
                                      <p:to>
                                        <p:strVal val="visible"/>
                                      </p:to>
                                    </p:set>
                                    <p:animEffect transition="in" filter="fade">
                                      <p:cBhvr>
                                        <p:cTn id="32" dur="500"/>
                                        <p:tgtEl>
                                          <p:spTgt spid="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98DA27D-AA59-0021-A662-4713F89B33A6}"/>
              </a:ext>
            </a:extLst>
          </p:cNvPr>
          <p:cNvSpPr txBox="1"/>
          <p:nvPr/>
        </p:nvSpPr>
        <p:spPr>
          <a:xfrm>
            <a:off x="450448" y="150882"/>
            <a:ext cx="5370508" cy="769441"/>
          </a:xfrm>
          <a:prstGeom prst="rect">
            <a:avLst/>
          </a:prstGeom>
          <a:noFill/>
        </p:spPr>
        <p:txBody>
          <a:bodyPr wrap="none" lIns="91440" tIns="45720" rIns="91440" bIns="45720">
            <a:spAutoFit/>
          </a:bodyPr>
          <a:lstStyle>
            <a:defPPr>
              <a:defRPr lang="en-US"/>
            </a:defPPr>
            <a:lvl1pPr algn="ctr">
              <a:defRPr sz="4400">
                <a:ln w="0"/>
                <a:effectLst>
                  <a:outerShdw blurRad="38100" dist="38100" dir="2700000" algn="tl">
                    <a:srgbClr val="000000">
                      <a:alpha val="43137"/>
                    </a:srgbClr>
                  </a:outerShdw>
                </a:effectLst>
              </a:defRPr>
            </a:lvl1pPr>
          </a:lstStyle>
          <a:p>
            <a:r>
              <a:rPr lang="en-US" dirty="0"/>
              <a:t>Diagram view (Canvas)</a:t>
            </a:r>
          </a:p>
        </p:txBody>
      </p:sp>
      <p:pic>
        <p:nvPicPr>
          <p:cNvPr id="4" name="Picture 3" descr="Data model icon">
            <a:extLst>
              <a:ext uri="{FF2B5EF4-FFF2-40B4-BE49-F238E27FC236}">
                <a16:creationId xmlns:a16="http://schemas.microsoft.com/office/drawing/2014/main" id="{59E8B54E-8BFE-C88B-FCBC-C4306AB0BEE1}"/>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11884" y="976838"/>
            <a:ext cx="8724181" cy="4904323"/>
          </a:xfrm>
          <a:prstGeom prst="rect">
            <a:avLst/>
          </a:prstGeom>
          <a:noFill/>
          <a:ln>
            <a:noFill/>
          </a:ln>
        </p:spPr>
      </p:pic>
      <p:sp>
        <p:nvSpPr>
          <p:cNvPr id="6" name="TextBox 5">
            <a:extLst>
              <a:ext uri="{FF2B5EF4-FFF2-40B4-BE49-F238E27FC236}">
                <a16:creationId xmlns:a16="http://schemas.microsoft.com/office/drawing/2014/main" id="{15954052-675A-4AB6-523C-F15140287718}"/>
              </a:ext>
            </a:extLst>
          </p:cNvPr>
          <p:cNvSpPr txBox="1"/>
          <p:nvPr/>
        </p:nvSpPr>
        <p:spPr>
          <a:xfrm>
            <a:off x="9536065" y="3927417"/>
            <a:ext cx="2663405" cy="1754326"/>
          </a:xfrm>
          <a:prstGeom prst="rect">
            <a:avLst/>
          </a:prstGeom>
          <a:noFill/>
        </p:spPr>
        <p:txBody>
          <a:bodyPr wrap="square">
            <a:spAutoFit/>
          </a:bodyPr>
          <a:lstStyle/>
          <a:p>
            <a:r>
              <a:rPr lang="en-US" sz="1800" dirty="0">
                <a:solidFill>
                  <a:srgbClr val="1F1F1F"/>
                </a:solidFill>
                <a:effectLst/>
                <a:latin typeface="Arial" panose="020B0604020202020204" pitchFamily="34" charset="0"/>
                <a:ea typeface="Calibri" panose="020F0502020204030204" pitchFamily="34" charset="0"/>
              </a:rPr>
              <a:t>The </a:t>
            </a:r>
            <a:r>
              <a:rPr lang="en-US" sz="1800" b="1" dirty="0">
                <a:solidFill>
                  <a:srgbClr val="1F1F1F"/>
                </a:solidFill>
                <a:effectLst/>
                <a:latin typeface="Arial" panose="020B0604020202020204" pitchFamily="34" charset="0"/>
                <a:ea typeface="Calibri" panose="020F0502020204030204" pitchFamily="34" charset="0"/>
              </a:rPr>
              <a:t>small eye icon</a:t>
            </a:r>
            <a:r>
              <a:rPr lang="en-US" sz="1800" dirty="0">
                <a:solidFill>
                  <a:srgbClr val="1F1F1F"/>
                </a:solidFill>
                <a:effectLst/>
                <a:latin typeface="Arial" panose="020B0604020202020204" pitchFamily="34" charset="0"/>
                <a:ea typeface="Calibri" panose="020F0502020204030204" pitchFamily="34" charset="0"/>
              </a:rPr>
              <a:t> on the top right of the table diagram allows you to hide the table from the Power BI desktop report view</a:t>
            </a:r>
            <a:endParaRPr lang="en-US" dirty="0"/>
          </a:p>
        </p:txBody>
      </p:sp>
    </p:spTree>
    <p:extLst>
      <p:ext uri="{BB962C8B-B14F-4D97-AF65-F5344CB8AC3E}">
        <p14:creationId xmlns:p14="http://schemas.microsoft.com/office/powerpoint/2010/main" val="350051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06EA1E-66A1-9E4F-EAF9-9640906AB06C}"/>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5E35FD67-2A39-8655-0C33-F48B711E28B2}"/>
              </a:ext>
            </a:extLst>
          </p:cNvPr>
          <p:cNvSpPr txBox="1"/>
          <p:nvPr/>
        </p:nvSpPr>
        <p:spPr>
          <a:xfrm>
            <a:off x="450448" y="150882"/>
            <a:ext cx="5370508" cy="769441"/>
          </a:xfrm>
          <a:prstGeom prst="rect">
            <a:avLst/>
          </a:prstGeom>
          <a:noFill/>
        </p:spPr>
        <p:txBody>
          <a:bodyPr wrap="none" lIns="91440" tIns="45720" rIns="91440" bIns="45720">
            <a:spAutoFit/>
          </a:bodyPr>
          <a:lstStyle>
            <a:defPPr>
              <a:defRPr lang="en-US"/>
            </a:defPPr>
            <a:lvl1pPr algn="ctr">
              <a:defRPr sz="4400">
                <a:ln w="0"/>
                <a:effectLst>
                  <a:outerShdw blurRad="38100" dist="38100" dir="2700000" algn="tl">
                    <a:srgbClr val="000000">
                      <a:alpha val="43137"/>
                    </a:srgbClr>
                  </a:outerShdw>
                </a:effectLst>
              </a:defRPr>
            </a:lvl1pPr>
          </a:lstStyle>
          <a:p>
            <a:r>
              <a:rPr lang="en-US" dirty="0"/>
              <a:t>Diagram view (Canvas)</a:t>
            </a:r>
          </a:p>
        </p:txBody>
      </p:sp>
      <p:sp>
        <p:nvSpPr>
          <p:cNvPr id="6" name="TextBox 5">
            <a:extLst>
              <a:ext uri="{FF2B5EF4-FFF2-40B4-BE49-F238E27FC236}">
                <a16:creationId xmlns:a16="http://schemas.microsoft.com/office/drawing/2014/main" id="{D56E43AA-F3D8-1D0D-ACA5-5A8CDC0F97C0}"/>
              </a:ext>
            </a:extLst>
          </p:cNvPr>
          <p:cNvSpPr txBox="1"/>
          <p:nvPr/>
        </p:nvSpPr>
        <p:spPr>
          <a:xfrm>
            <a:off x="9536065" y="3927417"/>
            <a:ext cx="2663405" cy="1754326"/>
          </a:xfrm>
          <a:prstGeom prst="rect">
            <a:avLst/>
          </a:prstGeom>
          <a:noFill/>
        </p:spPr>
        <p:txBody>
          <a:bodyPr wrap="square">
            <a:spAutoFit/>
          </a:bodyPr>
          <a:lstStyle/>
          <a:p>
            <a:pPr marL="342900" marR="0" lvl="0" indent="-342900" rtl="0">
              <a:spcBef>
                <a:spcPts val="0"/>
              </a:spcBef>
              <a:spcAft>
                <a:spcPts val="500"/>
              </a:spcAft>
              <a:buFont typeface="Symbol" panose="05050102010706020507" pitchFamily="18" charset="2"/>
              <a:buChar char=""/>
            </a:pPr>
            <a:r>
              <a:rPr lang="en-US" sz="1800" dirty="0">
                <a:solidFill>
                  <a:srgbClr val="1F1F1F"/>
                </a:solidFill>
                <a:effectLst/>
                <a:latin typeface="Arial" panose="020B0604020202020204" pitchFamily="34" charset="0"/>
                <a:ea typeface="Times New Roman" panose="02020603050405020304" pitchFamily="18" charset="0"/>
              </a:rPr>
              <a:t>You can access more options by selecting the </a:t>
            </a:r>
            <a:r>
              <a:rPr lang="en-US" sz="1800" b="1" dirty="0">
                <a:solidFill>
                  <a:srgbClr val="1F1F1F"/>
                </a:solidFill>
                <a:effectLst/>
                <a:latin typeface="Arial" panose="020B0604020202020204" pitchFamily="34" charset="0"/>
                <a:ea typeface="Times New Roman" panose="02020603050405020304" pitchFamily="18" charset="0"/>
              </a:rPr>
              <a:t>ellipses</a:t>
            </a:r>
            <a:r>
              <a:rPr lang="en-US" sz="1800" dirty="0">
                <a:solidFill>
                  <a:srgbClr val="1F1F1F"/>
                </a:solidFill>
                <a:effectLst/>
                <a:latin typeface="Arial" panose="020B0604020202020204" pitchFamily="34" charset="0"/>
                <a:ea typeface="Times New Roman" panose="02020603050405020304" pitchFamily="18" charset="0"/>
              </a:rPr>
              <a:t> beside the eye icon of the table diagram.</a:t>
            </a:r>
            <a:endParaRPr lang="en-US" sz="1600" dirty="0">
              <a:effectLst/>
              <a:latin typeface="Times New Roman" panose="02020603050405020304" pitchFamily="18" charset="0"/>
              <a:ea typeface="Times New Roman" panose="02020603050405020304" pitchFamily="18" charset="0"/>
            </a:endParaRPr>
          </a:p>
        </p:txBody>
      </p:sp>
      <p:pic>
        <p:nvPicPr>
          <p:cNvPr id="2" name="Picture 1" descr="Power BI ellipses">
            <a:extLst>
              <a:ext uri="{FF2B5EF4-FFF2-40B4-BE49-F238E27FC236}">
                <a16:creationId xmlns:a16="http://schemas.microsoft.com/office/drawing/2014/main" id="{E7A5A260-E2C7-E4E1-73CA-47FB5C88FADA}"/>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0369" y="1101899"/>
            <a:ext cx="8413297" cy="4729558"/>
          </a:xfrm>
          <a:prstGeom prst="rect">
            <a:avLst/>
          </a:prstGeom>
          <a:noFill/>
          <a:ln>
            <a:noFill/>
          </a:ln>
        </p:spPr>
      </p:pic>
    </p:spTree>
    <p:extLst>
      <p:ext uri="{BB962C8B-B14F-4D97-AF65-F5344CB8AC3E}">
        <p14:creationId xmlns:p14="http://schemas.microsoft.com/office/powerpoint/2010/main" val="19521296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B377AE-1F2C-26DB-6CBF-64C372511AAB}"/>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7F40AAE8-853D-621F-1038-D6CFAC379B5D}"/>
              </a:ext>
            </a:extLst>
          </p:cNvPr>
          <p:cNvSpPr txBox="1"/>
          <p:nvPr/>
        </p:nvSpPr>
        <p:spPr>
          <a:xfrm>
            <a:off x="616120" y="107750"/>
            <a:ext cx="1502334" cy="769441"/>
          </a:xfrm>
          <a:prstGeom prst="rect">
            <a:avLst/>
          </a:prstGeom>
          <a:noFill/>
        </p:spPr>
        <p:txBody>
          <a:bodyPr wrap="none" lIns="91440" tIns="45720" rIns="91440" bIns="45720">
            <a:spAutoFit/>
          </a:bodyPr>
          <a:lstStyle>
            <a:defPPr>
              <a:defRPr lang="en-US"/>
            </a:defPPr>
            <a:lvl1pPr algn="ctr">
              <a:defRPr sz="4400">
                <a:ln w="0"/>
                <a:effectLst>
                  <a:outerShdw blurRad="38100" dist="38100" dir="2700000" algn="tl">
                    <a:srgbClr val="000000">
                      <a:alpha val="43137"/>
                    </a:srgbClr>
                  </a:outerShdw>
                </a:effectLst>
              </a:defRPr>
            </a:lvl1pPr>
          </a:lstStyle>
          <a:p>
            <a:r>
              <a:rPr lang="en-US" dirty="0"/>
              <a:t>Fields</a:t>
            </a:r>
          </a:p>
        </p:txBody>
      </p:sp>
      <p:sp>
        <p:nvSpPr>
          <p:cNvPr id="6" name="TextBox 5">
            <a:extLst>
              <a:ext uri="{FF2B5EF4-FFF2-40B4-BE49-F238E27FC236}">
                <a16:creationId xmlns:a16="http://schemas.microsoft.com/office/drawing/2014/main" id="{7B6447C1-E297-625A-1CF4-823ACC185B71}"/>
              </a:ext>
            </a:extLst>
          </p:cNvPr>
          <p:cNvSpPr txBox="1"/>
          <p:nvPr/>
        </p:nvSpPr>
        <p:spPr>
          <a:xfrm>
            <a:off x="9320404" y="1503395"/>
            <a:ext cx="2663405" cy="3544560"/>
          </a:xfrm>
          <a:prstGeom prst="rect">
            <a:avLst/>
          </a:prstGeom>
          <a:noFill/>
        </p:spPr>
        <p:txBody>
          <a:bodyPr wrap="square">
            <a:spAutoFit/>
          </a:bodyPr>
          <a:lstStyle/>
          <a:p>
            <a:pPr marL="342900" marR="0" lvl="0" indent="-342900" rtl="0">
              <a:spcBef>
                <a:spcPts val="0"/>
              </a:spcBef>
              <a:spcAft>
                <a:spcPts val="500"/>
              </a:spcAft>
              <a:buFont typeface="Symbol" panose="05050102010706020507" pitchFamily="18" charset="2"/>
              <a:buChar char=""/>
            </a:pPr>
            <a:r>
              <a:rPr lang="en-US" sz="1800" dirty="0">
                <a:solidFill>
                  <a:srgbClr val="1F1F1F"/>
                </a:solidFill>
                <a:effectLst/>
                <a:latin typeface="Arial" panose="020B0604020202020204" pitchFamily="34" charset="0"/>
                <a:ea typeface="Times New Roman" panose="02020603050405020304" pitchFamily="18" charset="0"/>
              </a:rPr>
              <a:t>Fields are columns within your data tables. </a:t>
            </a:r>
            <a:endParaRPr lang="ar-EG" dirty="0">
              <a:latin typeface="Times New Roman" panose="02020603050405020304" pitchFamily="18" charset="0"/>
              <a:ea typeface="Times New Roman" panose="02020603050405020304" pitchFamily="18" charset="0"/>
            </a:endParaRPr>
          </a:p>
          <a:p>
            <a:pPr marL="342900" marR="0" lvl="0" indent="-342900" rtl="0">
              <a:spcBef>
                <a:spcPts val="0"/>
              </a:spcBef>
              <a:spcAft>
                <a:spcPts val="500"/>
              </a:spcAft>
              <a:buFont typeface="Symbol" panose="05050102010706020507" pitchFamily="18" charset="2"/>
              <a:buChar char=""/>
            </a:pPr>
            <a:r>
              <a:rPr lang="en-US" sz="1800" dirty="0">
                <a:solidFill>
                  <a:srgbClr val="1F1F1F"/>
                </a:solidFill>
                <a:effectLst/>
                <a:latin typeface="Arial" panose="020B0604020202020204" pitchFamily="34" charset="0"/>
                <a:ea typeface="Times New Roman" panose="02020603050405020304" pitchFamily="18" charset="0"/>
              </a:rPr>
              <a:t>In the </a:t>
            </a:r>
            <a:r>
              <a:rPr lang="en-US" sz="1800" b="1" dirty="0">
                <a:effectLst/>
                <a:latin typeface="Times New Roman" panose="02020603050405020304" pitchFamily="18" charset="0"/>
                <a:ea typeface="Times New Roman" panose="02020603050405020304" pitchFamily="18" charset="0"/>
              </a:rPr>
              <a:t>Model view</a:t>
            </a:r>
            <a:r>
              <a:rPr lang="en-US" sz="1800" dirty="0">
                <a:effectLst/>
                <a:latin typeface="Times New Roman" panose="02020603050405020304" pitchFamily="18" charset="0"/>
                <a:ea typeface="Times New Roman" panose="02020603050405020304" pitchFamily="18" charset="0"/>
              </a:rPr>
              <a:t>, these fields are listed under their respective tables. </a:t>
            </a:r>
            <a:endParaRPr lang="ar-EG" sz="1800" dirty="0">
              <a:effectLst/>
              <a:latin typeface="Times New Roman" panose="02020603050405020304" pitchFamily="18" charset="0"/>
              <a:ea typeface="Times New Roman" panose="02020603050405020304" pitchFamily="18" charset="0"/>
            </a:endParaRPr>
          </a:p>
          <a:p>
            <a:pPr marL="342900" marR="0" lvl="0" indent="-342900" rtl="0">
              <a:spcBef>
                <a:spcPts val="0"/>
              </a:spcBef>
              <a:spcAft>
                <a:spcPts val="500"/>
              </a:spcAft>
              <a:buFont typeface="Symbol" panose="05050102010706020507" pitchFamily="18" charset="2"/>
              <a:buChar char=""/>
            </a:pPr>
            <a:r>
              <a:rPr lang="en-US" sz="1800" dirty="0">
                <a:effectLst/>
                <a:latin typeface="Times New Roman" panose="02020603050405020304" pitchFamily="18" charset="0"/>
                <a:ea typeface="Times New Roman" panose="02020603050405020304" pitchFamily="18" charset="0"/>
              </a:rPr>
              <a:t>All calculations (calculated columns and measures) also appear as fields in the data tables.  </a:t>
            </a:r>
            <a:endParaRPr lang="en-US" sz="2000" dirty="0">
              <a:solidFill>
                <a:srgbClr val="1F1F1F"/>
              </a:solidFill>
              <a:effectLst/>
              <a:latin typeface="Arial" panose="020B0604020202020204" pitchFamily="34" charset="0"/>
              <a:ea typeface="Times New Roman" panose="02020603050405020304" pitchFamily="18" charset="0"/>
            </a:endParaRPr>
          </a:p>
        </p:txBody>
      </p:sp>
      <p:pic>
        <p:nvPicPr>
          <p:cNvPr id="4" name="Picture 3" descr="Power BI field">
            <a:extLst>
              <a:ext uri="{FF2B5EF4-FFF2-40B4-BE49-F238E27FC236}">
                <a16:creationId xmlns:a16="http://schemas.microsoft.com/office/drawing/2014/main" id="{246B7C37-6A08-E9DC-3BC6-7D5079A7F5B8}"/>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80535" y="1110524"/>
            <a:ext cx="8131631" cy="4571219"/>
          </a:xfrm>
          <a:prstGeom prst="rect">
            <a:avLst/>
          </a:prstGeom>
          <a:noFill/>
          <a:ln>
            <a:noFill/>
          </a:ln>
        </p:spPr>
      </p:pic>
    </p:spTree>
    <p:extLst>
      <p:ext uri="{BB962C8B-B14F-4D97-AF65-F5344CB8AC3E}">
        <p14:creationId xmlns:p14="http://schemas.microsoft.com/office/powerpoint/2010/main" val="2324443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26875E-70FD-7ACC-FB73-3FFBF568C421}"/>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C5BF2B9F-50C4-E4DA-C9BC-3A2FE33A5277}"/>
              </a:ext>
            </a:extLst>
          </p:cNvPr>
          <p:cNvSpPr txBox="1"/>
          <p:nvPr/>
        </p:nvSpPr>
        <p:spPr>
          <a:xfrm>
            <a:off x="147474" y="116377"/>
            <a:ext cx="3233257" cy="769441"/>
          </a:xfrm>
          <a:prstGeom prst="rect">
            <a:avLst/>
          </a:prstGeom>
          <a:noFill/>
        </p:spPr>
        <p:txBody>
          <a:bodyPr wrap="none" lIns="91440" tIns="45720" rIns="91440" bIns="45720">
            <a:spAutoFit/>
          </a:bodyPr>
          <a:lstStyle>
            <a:defPPr>
              <a:defRPr lang="en-US"/>
            </a:defPPr>
            <a:lvl1pPr algn="ctr">
              <a:defRPr sz="4400">
                <a:ln w="0"/>
                <a:effectLst>
                  <a:outerShdw blurRad="38100" dist="38100" dir="2700000" algn="tl">
                    <a:srgbClr val="000000">
                      <a:alpha val="43137"/>
                    </a:srgbClr>
                  </a:outerShdw>
                </a:effectLst>
              </a:defRPr>
            </a:lvl1pPr>
          </a:lstStyle>
          <a:p>
            <a:r>
              <a:rPr lang="en-US" dirty="0"/>
              <a:t>Relationships</a:t>
            </a:r>
          </a:p>
        </p:txBody>
      </p:sp>
      <p:sp>
        <p:nvSpPr>
          <p:cNvPr id="6" name="TextBox 5">
            <a:extLst>
              <a:ext uri="{FF2B5EF4-FFF2-40B4-BE49-F238E27FC236}">
                <a16:creationId xmlns:a16="http://schemas.microsoft.com/office/drawing/2014/main" id="{909DA458-42CA-7A21-8287-34D665160AB3}"/>
              </a:ext>
            </a:extLst>
          </p:cNvPr>
          <p:cNvSpPr txBox="1"/>
          <p:nvPr/>
        </p:nvSpPr>
        <p:spPr>
          <a:xfrm>
            <a:off x="9329031" y="1102722"/>
            <a:ext cx="2663405" cy="4652556"/>
          </a:xfrm>
          <a:prstGeom prst="rect">
            <a:avLst/>
          </a:prstGeom>
          <a:noFill/>
        </p:spPr>
        <p:txBody>
          <a:bodyPr wrap="square">
            <a:spAutoFit/>
          </a:bodyPr>
          <a:lstStyle/>
          <a:p>
            <a:pPr marL="342900" marR="0" lvl="0" indent="-342900" rtl="0">
              <a:spcBef>
                <a:spcPts val="0"/>
              </a:spcBef>
              <a:spcAft>
                <a:spcPts val="500"/>
              </a:spcAft>
              <a:buFont typeface="Symbol" panose="05050102010706020507" pitchFamily="18" charset="2"/>
              <a:buChar char=""/>
            </a:pPr>
            <a:r>
              <a:rPr lang="en-US" sz="1800" dirty="0">
                <a:solidFill>
                  <a:srgbClr val="1F1F1F"/>
                </a:solidFill>
                <a:effectLst/>
                <a:latin typeface="Arial" panose="020B0604020202020204" pitchFamily="34" charset="0"/>
                <a:ea typeface="Times New Roman" panose="02020603050405020304" pitchFamily="18" charset="0"/>
              </a:rPr>
              <a:t>Tables are related through a relationship line (connector line). </a:t>
            </a:r>
            <a:endParaRPr lang="en-US" sz="1800" dirty="0">
              <a:effectLst/>
              <a:latin typeface="Times New Roman" panose="02020603050405020304" pitchFamily="18" charset="0"/>
              <a:ea typeface="Times New Roman" panose="02020603050405020304" pitchFamily="18" charset="0"/>
            </a:endParaRPr>
          </a:p>
          <a:p>
            <a:pPr marL="342900" marR="0" lvl="0" indent="-342900">
              <a:spcBef>
                <a:spcPts val="0"/>
              </a:spcBef>
              <a:spcAft>
                <a:spcPts val="500"/>
              </a:spcAft>
              <a:buFont typeface="Symbol" panose="05050102010706020507" pitchFamily="18" charset="2"/>
              <a:buChar char=""/>
            </a:pPr>
            <a:r>
              <a:rPr lang="en-US" sz="1800" dirty="0">
                <a:solidFill>
                  <a:srgbClr val="1F1F1F"/>
                </a:solidFill>
                <a:effectLst/>
                <a:latin typeface="Arial" panose="020B0604020202020204" pitchFamily="34" charset="0"/>
                <a:ea typeface="Times New Roman" panose="02020603050405020304" pitchFamily="18" charset="0"/>
              </a:rPr>
              <a:t>When you hover over the connector line, it highlights the fields used to establish the relationship. </a:t>
            </a:r>
            <a:endParaRPr lang="en-US" sz="1800" dirty="0">
              <a:effectLst/>
              <a:latin typeface="Times New Roman" panose="02020603050405020304" pitchFamily="18" charset="0"/>
              <a:ea typeface="Times New Roman" panose="02020603050405020304" pitchFamily="18" charset="0"/>
            </a:endParaRPr>
          </a:p>
          <a:p>
            <a:pPr marL="342900" marR="0" lvl="0" indent="-342900">
              <a:spcBef>
                <a:spcPts val="0"/>
              </a:spcBef>
              <a:spcAft>
                <a:spcPts val="500"/>
              </a:spcAft>
              <a:buFont typeface="Symbol" panose="05050102010706020507" pitchFamily="18" charset="2"/>
              <a:buChar char=""/>
            </a:pPr>
            <a:r>
              <a:rPr lang="en-US" sz="1800" dirty="0">
                <a:solidFill>
                  <a:srgbClr val="1F1F1F"/>
                </a:solidFill>
                <a:effectLst/>
                <a:latin typeface="Arial" panose="020B0604020202020204" pitchFamily="34" charset="0"/>
                <a:ea typeface="Times New Roman" panose="02020603050405020304" pitchFamily="18" charset="0"/>
              </a:rPr>
              <a:t>The </a:t>
            </a:r>
            <a:r>
              <a:rPr lang="en-US" sz="1800" b="1" dirty="0">
                <a:solidFill>
                  <a:srgbClr val="1F1F1F"/>
                </a:solidFill>
                <a:effectLst/>
                <a:latin typeface="Arial" panose="020B0604020202020204" pitchFamily="34" charset="0"/>
                <a:ea typeface="Times New Roman" panose="02020603050405020304" pitchFamily="18" charset="0"/>
              </a:rPr>
              <a:t>arrow</a:t>
            </a:r>
            <a:r>
              <a:rPr lang="en-US" sz="1800" dirty="0">
                <a:solidFill>
                  <a:srgbClr val="1F1F1F"/>
                </a:solidFill>
                <a:effectLst/>
                <a:latin typeface="Arial" panose="020B0604020202020204" pitchFamily="34" charset="0"/>
                <a:ea typeface="Times New Roman" panose="02020603050405020304" pitchFamily="18" charset="0"/>
              </a:rPr>
              <a:t> on the connector line indicates the direction of the relationship (cross-filter direction).</a:t>
            </a:r>
            <a:endParaRPr lang="en-US" sz="1800" dirty="0">
              <a:effectLst/>
              <a:latin typeface="Times New Roman" panose="02020603050405020304" pitchFamily="18" charset="0"/>
              <a:ea typeface="Times New Roman" panose="02020603050405020304" pitchFamily="18" charset="0"/>
            </a:endParaRPr>
          </a:p>
        </p:txBody>
      </p:sp>
      <p:pic>
        <p:nvPicPr>
          <p:cNvPr id="2" name="Picture 1" descr="Connector line">
            <a:extLst>
              <a:ext uri="{FF2B5EF4-FFF2-40B4-BE49-F238E27FC236}">
                <a16:creationId xmlns:a16="http://schemas.microsoft.com/office/drawing/2014/main" id="{F3E2E9E0-DEAD-1EDF-8DF1-9440761F70DA}"/>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0370" y="963876"/>
            <a:ext cx="8276320" cy="4652556"/>
          </a:xfrm>
          <a:prstGeom prst="rect">
            <a:avLst/>
          </a:prstGeom>
          <a:noFill/>
          <a:ln>
            <a:noFill/>
          </a:ln>
        </p:spPr>
      </p:pic>
    </p:spTree>
    <p:extLst>
      <p:ext uri="{BB962C8B-B14F-4D97-AF65-F5344CB8AC3E}">
        <p14:creationId xmlns:p14="http://schemas.microsoft.com/office/powerpoint/2010/main" val="2555396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68F183-2747-548D-D6E8-7BAA0F6A47EA}"/>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0FB3C036-2295-DD97-D77C-C698735A5459}"/>
              </a:ext>
            </a:extLst>
          </p:cNvPr>
          <p:cNvSpPr txBox="1"/>
          <p:nvPr/>
        </p:nvSpPr>
        <p:spPr>
          <a:xfrm>
            <a:off x="147474" y="116377"/>
            <a:ext cx="3233257" cy="769441"/>
          </a:xfrm>
          <a:prstGeom prst="rect">
            <a:avLst/>
          </a:prstGeom>
          <a:noFill/>
        </p:spPr>
        <p:txBody>
          <a:bodyPr wrap="none" lIns="91440" tIns="45720" rIns="91440" bIns="45720">
            <a:spAutoFit/>
          </a:bodyPr>
          <a:lstStyle>
            <a:defPPr>
              <a:defRPr lang="en-US"/>
            </a:defPPr>
            <a:lvl1pPr algn="ctr">
              <a:defRPr sz="4400">
                <a:ln w="0"/>
                <a:effectLst>
                  <a:outerShdw blurRad="38100" dist="38100" dir="2700000" algn="tl">
                    <a:srgbClr val="000000">
                      <a:alpha val="43137"/>
                    </a:srgbClr>
                  </a:outerShdw>
                </a:effectLst>
              </a:defRPr>
            </a:lvl1pPr>
          </a:lstStyle>
          <a:p>
            <a:r>
              <a:rPr lang="en-US" dirty="0"/>
              <a:t>Relationships</a:t>
            </a:r>
          </a:p>
        </p:txBody>
      </p:sp>
      <p:sp>
        <p:nvSpPr>
          <p:cNvPr id="6" name="TextBox 5">
            <a:extLst>
              <a:ext uri="{FF2B5EF4-FFF2-40B4-BE49-F238E27FC236}">
                <a16:creationId xmlns:a16="http://schemas.microsoft.com/office/drawing/2014/main" id="{1794F471-F39F-5C74-7D7D-C1A655E45C4A}"/>
              </a:ext>
            </a:extLst>
          </p:cNvPr>
          <p:cNvSpPr txBox="1"/>
          <p:nvPr/>
        </p:nvSpPr>
        <p:spPr>
          <a:xfrm>
            <a:off x="9528595" y="3350538"/>
            <a:ext cx="2663405" cy="2372444"/>
          </a:xfrm>
          <a:prstGeom prst="rect">
            <a:avLst/>
          </a:prstGeom>
          <a:noFill/>
        </p:spPr>
        <p:txBody>
          <a:bodyPr wrap="square">
            <a:spAutoFit/>
          </a:bodyPr>
          <a:lstStyle/>
          <a:p>
            <a:pPr marL="342900" marR="0" lvl="0" indent="-342900" rtl="0">
              <a:spcBef>
                <a:spcPts val="0"/>
              </a:spcBef>
              <a:spcAft>
                <a:spcPts val="500"/>
              </a:spcAft>
              <a:buFont typeface="Symbol" panose="05050102010706020507" pitchFamily="18" charset="2"/>
              <a:buChar char=""/>
            </a:pPr>
            <a:r>
              <a:rPr lang="en-US" sz="1800" dirty="0">
                <a:solidFill>
                  <a:srgbClr val="1F1F1F"/>
                </a:solidFill>
                <a:effectLst/>
                <a:latin typeface="Arial" panose="020B0604020202020204" pitchFamily="34" charset="0"/>
                <a:ea typeface="Times New Roman" panose="02020603050405020304" pitchFamily="18" charset="0"/>
              </a:rPr>
              <a:t>The </a:t>
            </a:r>
            <a:r>
              <a:rPr lang="en-US" sz="1800" b="1" dirty="0">
                <a:effectLst/>
                <a:latin typeface="Times New Roman" panose="02020603050405020304" pitchFamily="18" charset="0"/>
                <a:ea typeface="Times New Roman" panose="02020603050405020304" pitchFamily="18" charset="0"/>
              </a:rPr>
              <a:t>connector line</a:t>
            </a:r>
            <a:r>
              <a:rPr lang="en-US" sz="1800" dirty="0">
                <a:effectLst/>
                <a:latin typeface="Times New Roman" panose="02020603050405020304" pitchFamily="18" charset="0"/>
                <a:ea typeface="Times New Roman" panose="02020603050405020304" pitchFamily="18" charset="0"/>
              </a:rPr>
              <a:t> connects two tables.</a:t>
            </a:r>
            <a:endParaRPr lang="ar-EG" sz="1800" dirty="0">
              <a:effectLst/>
              <a:latin typeface="Times New Roman" panose="02020603050405020304" pitchFamily="18" charset="0"/>
              <a:ea typeface="Times New Roman" panose="02020603050405020304" pitchFamily="18" charset="0"/>
            </a:endParaRPr>
          </a:p>
          <a:p>
            <a:pPr marL="342900" marR="0" lvl="0" indent="-342900" rtl="0">
              <a:spcBef>
                <a:spcPts val="0"/>
              </a:spcBef>
              <a:spcAft>
                <a:spcPts val="500"/>
              </a:spcAft>
              <a:buFont typeface="Symbol" panose="05050102010706020507" pitchFamily="18" charset="2"/>
              <a:buChar char=""/>
            </a:pPr>
            <a:r>
              <a:rPr lang="en-US" sz="1800" dirty="0">
                <a:solidFill>
                  <a:srgbClr val="1F1F1F"/>
                </a:solidFill>
                <a:effectLst/>
                <a:latin typeface="Arial" panose="020B0604020202020204" pitchFamily="34" charset="0"/>
                <a:ea typeface="Calibri" panose="020F0502020204030204" pitchFamily="34" charset="0"/>
              </a:rPr>
              <a:t>The </a:t>
            </a:r>
            <a:r>
              <a:rPr lang="en-US" sz="1800" b="1" dirty="0">
                <a:effectLst/>
                <a:latin typeface="Times New Roman" panose="02020603050405020304" pitchFamily="18" charset="0"/>
                <a:ea typeface="Times New Roman" panose="02020603050405020304" pitchFamily="18" charset="0"/>
              </a:rPr>
              <a:t>1 </a:t>
            </a:r>
            <a:r>
              <a:rPr lang="en-US" sz="1800" dirty="0">
                <a:effectLst/>
                <a:latin typeface="Times New Roman" panose="02020603050405020304" pitchFamily="18" charset="0"/>
                <a:ea typeface="Times New Roman" panose="02020603050405020304" pitchFamily="18" charset="0"/>
              </a:rPr>
              <a:t>icon represents the </a:t>
            </a:r>
            <a:r>
              <a:rPr lang="en-US" sz="1800" b="1" dirty="0">
                <a:solidFill>
                  <a:srgbClr val="1F1F1F"/>
                </a:solidFill>
                <a:effectLst/>
                <a:latin typeface="unset"/>
                <a:ea typeface="Calibri" panose="020F0502020204030204" pitchFamily="34" charset="0"/>
                <a:cs typeface="Arial" panose="020B0604020202020204" pitchFamily="34" charset="0"/>
              </a:rPr>
              <a:t>one</a:t>
            </a:r>
            <a:r>
              <a:rPr lang="en-US" sz="1800" dirty="0">
                <a:solidFill>
                  <a:srgbClr val="1F1F1F"/>
                </a:solidFill>
                <a:effectLst/>
                <a:latin typeface="Arial" panose="020B0604020202020204" pitchFamily="34" charset="0"/>
                <a:ea typeface="Calibri" panose="020F0502020204030204" pitchFamily="34" charset="0"/>
              </a:rPr>
              <a:t> side of the relationship, while the </a:t>
            </a:r>
            <a:r>
              <a:rPr lang="en-US" sz="1800" b="1" dirty="0">
                <a:solidFill>
                  <a:srgbClr val="1F1F1F"/>
                </a:solidFill>
                <a:effectLst/>
                <a:latin typeface="unset"/>
                <a:ea typeface="Calibri" panose="020F0502020204030204" pitchFamily="34" charset="0"/>
                <a:cs typeface="Arial" panose="020B0604020202020204" pitchFamily="34" charset="0"/>
              </a:rPr>
              <a:t>* </a:t>
            </a:r>
            <a:r>
              <a:rPr lang="en-US" sz="1800" dirty="0">
                <a:solidFill>
                  <a:srgbClr val="1F1F1F"/>
                </a:solidFill>
                <a:effectLst/>
                <a:latin typeface="Arial" panose="020B0604020202020204" pitchFamily="34" charset="0"/>
                <a:ea typeface="Calibri" panose="020F0502020204030204" pitchFamily="34" charset="0"/>
              </a:rPr>
              <a:t>icon indicates the </a:t>
            </a:r>
            <a:r>
              <a:rPr lang="en-US" sz="1800" b="1" dirty="0">
                <a:solidFill>
                  <a:srgbClr val="1F1F1F"/>
                </a:solidFill>
                <a:effectLst/>
                <a:latin typeface="unset"/>
                <a:ea typeface="Calibri" panose="020F0502020204030204" pitchFamily="34" charset="0"/>
                <a:cs typeface="Arial" panose="020B0604020202020204" pitchFamily="34" charset="0"/>
              </a:rPr>
              <a:t>many </a:t>
            </a:r>
            <a:r>
              <a:rPr lang="en-US" sz="1800" dirty="0">
                <a:solidFill>
                  <a:srgbClr val="1F1F1F"/>
                </a:solidFill>
                <a:effectLst/>
                <a:latin typeface="Arial" panose="020B0604020202020204" pitchFamily="34" charset="0"/>
                <a:ea typeface="Calibri" panose="020F0502020204030204" pitchFamily="34" charset="0"/>
              </a:rPr>
              <a:t>side of the relationship</a:t>
            </a:r>
            <a:endParaRPr lang="en-US" sz="1800" dirty="0">
              <a:effectLst/>
              <a:latin typeface="Times New Roman" panose="02020603050405020304" pitchFamily="18" charset="0"/>
              <a:ea typeface="Times New Roman" panose="02020603050405020304" pitchFamily="18" charset="0"/>
            </a:endParaRPr>
          </a:p>
        </p:txBody>
      </p:sp>
      <p:pic>
        <p:nvPicPr>
          <p:cNvPr id="4" name="Picture 3" descr="Power BI relationship">
            <a:extLst>
              <a:ext uri="{FF2B5EF4-FFF2-40B4-BE49-F238E27FC236}">
                <a16:creationId xmlns:a16="http://schemas.microsoft.com/office/drawing/2014/main" id="{FA883329-F872-6DE9-97A0-A61C0E365A85}"/>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13117" y="1024260"/>
            <a:ext cx="8276320" cy="4652556"/>
          </a:xfrm>
          <a:prstGeom prst="rect">
            <a:avLst/>
          </a:prstGeom>
          <a:noFill/>
          <a:ln>
            <a:noFill/>
          </a:ln>
        </p:spPr>
      </p:pic>
    </p:spTree>
    <p:extLst>
      <p:ext uri="{BB962C8B-B14F-4D97-AF65-F5344CB8AC3E}">
        <p14:creationId xmlns:p14="http://schemas.microsoft.com/office/powerpoint/2010/main" val="20061980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01FE43-C9EB-58DF-A0D9-3487DAB5DB87}"/>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6C19F627-7E6A-8CF0-5C42-7AB7BF0BFD4A}"/>
              </a:ext>
            </a:extLst>
          </p:cNvPr>
          <p:cNvSpPr txBox="1"/>
          <p:nvPr/>
        </p:nvSpPr>
        <p:spPr>
          <a:xfrm>
            <a:off x="147474" y="116377"/>
            <a:ext cx="3233257" cy="769441"/>
          </a:xfrm>
          <a:prstGeom prst="rect">
            <a:avLst/>
          </a:prstGeom>
          <a:noFill/>
        </p:spPr>
        <p:txBody>
          <a:bodyPr wrap="none" lIns="91440" tIns="45720" rIns="91440" bIns="45720">
            <a:spAutoFit/>
          </a:bodyPr>
          <a:lstStyle>
            <a:defPPr>
              <a:defRPr lang="en-US"/>
            </a:defPPr>
            <a:lvl1pPr algn="ctr">
              <a:defRPr sz="4400">
                <a:ln w="0"/>
                <a:effectLst>
                  <a:outerShdw blurRad="38100" dist="38100" dir="2700000" algn="tl">
                    <a:srgbClr val="000000">
                      <a:alpha val="43137"/>
                    </a:srgbClr>
                  </a:outerShdw>
                </a:effectLst>
              </a:defRPr>
            </a:lvl1pPr>
          </a:lstStyle>
          <a:p>
            <a:r>
              <a:rPr lang="en-US" dirty="0"/>
              <a:t>Relationships</a:t>
            </a:r>
          </a:p>
        </p:txBody>
      </p:sp>
      <p:sp>
        <p:nvSpPr>
          <p:cNvPr id="6" name="TextBox 5">
            <a:extLst>
              <a:ext uri="{FF2B5EF4-FFF2-40B4-BE49-F238E27FC236}">
                <a16:creationId xmlns:a16="http://schemas.microsoft.com/office/drawing/2014/main" id="{F00BD19C-0C6F-A502-3ADF-567BE3360747}"/>
              </a:ext>
            </a:extLst>
          </p:cNvPr>
          <p:cNvSpPr txBox="1"/>
          <p:nvPr/>
        </p:nvSpPr>
        <p:spPr>
          <a:xfrm>
            <a:off x="9442331" y="2669142"/>
            <a:ext cx="2663405" cy="3203441"/>
          </a:xfrm>
          <a:prstGeom prst="rect">
            <a:avLst/>
          </a:prstGeom>
          <a:noFill/>
        </p:spPr>
        <p:txBody>
          <a:bodyPr wrap="square">
            <a:spAutoFit/>
          </a:bodyPr>
          <a:lstStyle/>
          <a:p>
            <a:pPr marL="342900" marR="0" lvl="0" indent="-342900" rtl="0">
              <a:spcBef>
                <a:spcPts val="0"/>
              </a:spcBef>
              <a:spcAft>
                <a:spcPts val="500"/>
              </a:spcAft>
              <a:buFont typeface="Symbol" panose="05050102010706020507" pitchFamily="18" charset="2"/>
              <a:buChar char=""/>
            </a:pPr>
            <a:r>
              <a:rPr lang="en-US" sz="1800" dirty="0">
                <a:solidFill>
                  <a:srgbClr val="1F1F1F"/>
                </a:solidFill>
                <a:effectLst/>
                <a:latin typeface="Arial" panose="020B0604020202020204" pitchFamily="34" charset="0"/>
                <a:ea typeface="Times New Roman" panose="02020603050405020304" pitchFamily="18" charset="0"/>
              </a:rPr>
              <a:t>You can select and double-click the </a:t>
            </a:r>
            <a:r>
              <a:rPr lang="en-US" sz="1800" b="1" dirty="0">
                <a:effectLst/>
                <a:latin typeface="Times New Roman" panose="02020603050405020304" pitchFamily="18" charset="0"/>
                <a:ea typeface="Times New Roman" panose="02020603050405020304" pitchFamily="18" charset="0"/>
              </a:rPr>
              <a:t>connector line</a:t>
            </a:r>
            <a:r>
              <a:rPr lang="en-US" sz="1800" dirty="0">
                <a:effectLst/>
                <a:latin typeface="Times New Roman" panose="02020603050405020304" pitchFamily="18" charset="0"/>
                <a:ea typeface="Times New Roman" panose="02020603050405020304" pitchFamily="18" charset="0"/>
              </a:rPr>
              <a:t> to open the </a:t>
            </a:r>
            <a:r>
              <a:rPr lang="en-US" sz="1800" b="1" dirty="0">
                <a:effectLst/>
                <a:latin typeface="Times New Roman" panose="02020603050405020304" pitchFamily="18" charset="0"/>
                <a:ea typeface="Times New Roman" panose="02020603050405020304" pitchFamily="18" charset="0"/>
              </a:rPr>
              <a:t>Edit relationship</a:t>
            </a:r>
            <a:r>
              <a:rPr lang="en-US" sz="1800" dirty="0">
                <a:effectLst/>
                <a:latin typeface="Times New Roman" panose="02020603050405020304" pitchFamily="18" charset="0"/>
                <a:ea typeface="Times New Roman" panose="02020603050405020304" pitchFamily="18" charset="0"/>
              </a:rPr>
              <a:t> window. </a:t>
            </a:r>
            <a:endParaRPr lang="ar-EG" sz="1800" dirty="0">
              <a:effectLst/>
              <a:latin typeface="Times New Roman" panose="02020603050405020304" pitchFamily="18" charset="0"/>
              <a:ea typeface="Times New Roman" panose="02020603050405020304" pitchFamily="18" charset="0"/>
            </a:endParaRPr>
          </a:p>
          <a:p>
            <a:pPr marL="342900" marR="0" lvl="0" indent="-342900" rtl="0">
              <a:spcBef>
                <a:spcPts val="0"/>
              </a:spcBef>
              <a:spcAft>
                <a:spcPts val="500"/>
              </a:spcAft>
              <a:buFont typeface="Symbol" panose="05050102010706020507" pitchFamily="18" charset="2"/>
              <a:buChar char=""/>
            </a:pPr>
            <a:r>
              <a:rPr lang="en-US" sz="1800" dirty="0">
                <a:solidFill>
                  <a:srgbClr val="1F1F1F"/>
                </a:solidFill>
                <a:effectLst/>
                <a:latin typeface="Arial" panose="020B0604020202020204" pitchFamily="34" charset="0"/>
                <a:ea typeface="Times New Roman" panose="02020603050405020304" pitchFamily="18" charset="0"/>
              </a:rPr>
              <a:t>You can use this window to edit or configure the relationships between your data tables.</a:t>
            </a:r>
            <a:endParaRPr lang="en-US" sz="1800" dirty="0">
              <a:effectLst/>
              <a:latin typeface="Times New Roman" panose="02020603050405020304" pitchFamily="18" charset="0"/>
              <a:ea typeface="Times New Roman" panose="02020603050405020304" pitchFamily="18" charset="0"/>
            </a:endParaRPr>
          </a:p>
        </p:txBody>
      </p:sp>
      <p:pic>
        <p:nvPicPr>
          <p:cNvPr id="2" name="Picture 1" descr="Power BI edit relationship window">
            <a:extLst>
              <a:ext uri="{FF2B5EF4-FFF2-40B4-BE49-F238E27FC236}">
                <a16:creationId xmlns:a16="http://schemas.microsoft.com/office/drawing/2014/main" id="{4AADFDC7-B452-B760-CC2B-085B14888AA4}"/>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9599" y="1084645"/>
            <a:ext cx="8517147" cy="4787938"/>
          </a:xfrm>
          <a:prstGeom prst="rect">
            <a:avLst/>
          </a:prstGeom>
          <a:noFill/>
          <a:ln>
            <a:noFill/>
          </a:ln>
        </p:spPr>
      </p:pic>
    </p:spTree>
    <p:extLst>
      <p:ext uri="{BB962C8B-B14F-4D97-AF65-F5344CB8AC3E}">
        <p14:creationId xmlns:p14="http://schemas.microsoft.com/office/powerpoint/2010/main" val="163540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Shape 4">
            <a:extLst>
              <a:ext uri="{FF2B5EF4-FFF2-40B4-BE49-F238E27FC236}">
                <a16:creationId xmlns:a16="http://schemas.microsoft.com/office/drawing/2014/main" id="{5A80E0B0-2069-4CBE-93AD-77AEA890AE2A}"/>
              </a:ext>
            </a:extLst>
          </p:cNvPr>
          <p:cNvSpPr/>
          <p:nvPr/>
        </p:nvSpPr>
        <p:spPr>
          <a:xfrm>
            <a:off x="7251" y="-493486"/>
            <a:ext cx="3329256" cy="7984420"/>
          </a:xfrm>
          <a:custGeom>
            <a:avLst/>
            <a:gdLst>
              <a:gd name="connsiteX0" fmla="*/ 0 w 3329256"/>
              <a:gd name="connsiteY0" fmla="*/ 0 h 7984420"/>
              <a:gd name="connsiteX1" fmla="*/ 1 w 3329256"/>
              <a:gd name="connsiteY1" fmla="*/ 0 h 7984420"/>
              <a:gd name="connsiteX2" fmla="*/ 1898776 w 3329256"/>
              <a:gd name="connsiteY2" fmla="*/ 1713483 h 7984420"/>
              <a:gd name="connsiteX3" fmla="*/ 1908630 w 3329256"/>
              <a:gd name="connsiteY3" fmla="*/ 1908628 h 7984420"/>
              <a:gd name="connsiteX4" fmla="*/ 1908630 w 3329256"/>
              <a:gd name="connsiteY4" fmla="*/ 6075792 h 7984420"/>
              <a:gd name="connsiteX5" fmla="*/ 1908626 w 3329256"/>
              <a:gd name="connsiteY5" fmla="*/ 6075792 h 7984420"/>
              <a:gd name="connsiteX6" fmla="*/ 1915960 w 3329256"/>
              <a:gd name="connsiteY6" fmla="*/ 6221042 h 7984420"/>
              <a:gd name="connsiteX7" fmla="*/ 3329256 w 3329256"/>
              <a:gd name="connsiteY7" fmla="*/ 7496421 h 7984420"/>
              <a:gd name="connsiteX8" fmla="*/ 3329256 w 3329256"/>
              <a:gd name="connsiteY8" fmla="*/ 7984420 h 7984420"/>
              <a:gd name="connsiteX9" fmla="*/ 3329255 w 3329256"/>
              <a:gd name="connsiteY9" fmla="*/ 7984420 h 7984420"/>
              <a:gd name="connsiteX10" fmla="*/ 1430480 w 3329256"/>
              <a:gd name="connsiteY10" fmla="*/ 6270937 h 7984420"/>
              <a:gd name="connsiteX11" fmla="*/ 1420626 w 3329256"/>
              <a:gd name="connsiteY11" fmla="*/ 6075792 h 7984420"/>
              <a:gd name="connsiteX12" fmla="*/ 1420626 w 3329256"/>
              <a:gd name="connsiteY12" fmla="*/ 1908628 h 7984420"/>
              <a:gd name="connsiteX13" fmla="*/ 1420630 w 3329256"/>
              <a:gd name="connsiteY13" fmla="*/ 1908628 h 7984420"/>
              <a:gd name="connsiteX14" fmla="*/ 1413296 w 3329256"/>
              <a:gd name="connsiteY14" fmla="*/ 1763378 h 7984420"/>
              <a:gd name="connsiteX15" fmla="*/ 0 w 3329256"/>
              <a:gd name="connsiteY15" fmla="*/ 487999 h 798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329256" h="7984420">
                <a:moveTo>
                  <a:pt x="0" y="0"/>
                </a:moveTo>
                <a:lnTo>
                  <a:pt x="1" y="0"/>
                </a:lnTo>
                <a:cubicBezTo>
                  <a:pt x="988227" y="0"/>
                  <a:pt x="1801035" y="751045"/>
                  <a:pt x="1898776" y="1713483"/>
                </a:cubicBezTo>
                <a:lnTo>
                  <a:pt x="1908630" y="1908628"/>
                </a:lnTo>
                <a:lnTo>
                  <a:pt x="1908630" y="6075792"/>
                </a:lnTo>
                <a:lnTo>
                  <a:pt x="1908626" y="6075792"/>
                </a:lnTo>
                <a:lnTo>
                  <a:pt x="1915960" y="6221042"/>
                </a:lnTo>
                <a:cubicBezTo>
                  <a:pt x="1988711" y="6937403"/>
                  <a:pt x="2593701" y="7496421"/>
                  <a:pt x="3329256" y="7496421"/>
                </a:cubicBezTo>
                <a:lnTo>
                  <a:pt x="3329256" y="7984420"/>
                </a:lnTo>
                <a:lnTo>
                  <a:pt x="3329255" y="7984420"/>
                </a:lnTo>
                <a:cubicBezTo>
                  <a:pt x="2341029" y="7984420"/>
                  <a:pt x="1528221" y="7233375"/>
                  <a:pt x="1430480" y="6270937"/>
                </a:cubicBezTo>
                <a:lnTo>
                  <a:pt x="1420626" y="6075792"/>
                </a:lnTo>
                <a:lnTo>
                  <a:pt x="1420626" y="1908628"/>
                </a:lnTo>
                <a:lnTo>
                  <a:pt x="1420630" y="1908628"/>
                </a:lnTo>
                <a:lnTo>
                  <a:pt x="1413296" y="1763378"/>
                </a:lnTo>
                <a:cubicBezTo>
                  <a:pt x="1340545" y="1047017"/>
                  <a:pt x="735555" y="487999"/>
                  <a:pt x="0" y="487999"/>
                </a:cubicBezTo>
                <a:close/>
              </a:path>
            </a:pathLst>
          </a:custGeom>
          <a:gradFill flip="none" rotWithShape="1">
            <a:gsLst>
              <a:gs pos="61000">
                <a:srgbClr val="00CC99"/>
              </a:gs>
              <a:gs pos="27400">
                <a:srgbClr val="33CCFF"/>
              </a:gs>
              <a:gs pos="0">
                <a:srgbClr val="000099"/>
              </a:gs>
              <a:gs pos="100000">
                <a:srgbClr val="006600"/>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3" name="Group 2">
            <a:extLst>
              <a:ext uri="{FF2B5EF4-FFF2-40B4-BE49-F238E27FC236}">
                <a16:creationId xmlns:a16="http://schemas.microsoft.com/office/drawing/2014/main" id="{5CB93AC6-FE87-4FA9-BBD4-F140C94A9C2A}"/>
              </a:ext>
            </a:extLst>
          </p:cNvPr>
          <p:cNvGrpSpPr/>
          <p:nvPr/>
        </p:nvGrpSpPr>
        <p:grpSpPr>
          <a:xfrm>
            <a:off x="1437348" y="1240019"/>
            <a:ext cx="7200000" cy="1080000"/>
            <a:chOff x="1437350" y="1240020"/>
            <a:chExt cx="4301630" cy="635091"/>
          </a:xfrm>
        </p:grpSpPr>
        <p:sp>
          <p:nvSpPr>
            <p:cNvPr id="6" name="Freeform: Shape 5">
              <a:extLst>
                <a:ext uri="{FF2B5EF4-FFF2-40B4-BE49-F238E27FC236}">
                  <a16:creationId xmlns:a16="http://schemas.microsoft.com/office/drawing/2014/main" id="{04A175DB-5D33-43C8-AAE4-B1E831D1A234}"/>
                </a:ext>
              </a:extLst>
            </p:cNvPr>
            <p:cNvSpPr/>
            <p:nvPr/>
          </p:nvSpPr>
          <p:spPr>
            <a:xfrm flipV="1">
              <a:off x="1437350" y="1240020"/>
              <a:ext cx="4301630" cy="635091"/>
            </a:xfrm>
            <a:custGeom>
              <a:avLst/>
              <a:gdLst>
                <a:gd name="connsiteX0" fmla="*/ 314185 w 3126929"/>
                <a:gd name="connsiteY0" fmla="*/ 0 h 727424"/>
                <a:gd name="connsiteX1" fmla="*/ 3126929 w 3126929"/>
                <a:gd name="connsiteY1" fmla="*/ 0 h 727424"/>
                <a:gd name="connsiteX2" fmla="*/ 3126929 w 3126929"/>
                <a:gd name="connsiteY2" fmla="*/ 413239 h 727424"/>
                <a:gd name="connsiteX3" fmla="*/ 314185 w 3126929"/>
                <a:gd name="connsiteY3" fmla="*/ 413239 h 727424"/>
                <a:gd name="connsiteX4" fmla="*/ 0 w 3126929"/>
                <a:gd name="connsiteY4" fmla="*/ 727424 h 727424"/>
                <a:gd name="connsiteX5" fmla="*/ 0 w 3126929"/>
                <a:gd name="connsiteY5" fmla="*/ 314185 h 727424"/>
                <a:gd name="connsiteX6" fmla="*/ 314185 w 3126929"/>
                <a:gd name="connsiteY6" fmla="*/ 0 h 727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26929" h="727424">
                  <a:moveTo>
                    <a:pt x="314185" y="0"/>
                  </a:moveTo>
                  <a:lnTo>
                    <a:pt x="3126929" y="0"/>
                  </a:lnTo>
                  <a:lnTo>
                    <a:pt x="3126929" y="413239"/>
                  </a:lnTo>
                  <a:lnTo>
                    <a:pt x="314185" y="413239"/>
                  </a:lnTo>
                  <a:cubicBezTo>
                    <a:pt x="140665" y="413239"/>
                    <a:pt x="0" y="553904"/>
                    <a:pt x="0" y="727424"/>
                  </a:cubicBezTo>
                  <a:lnTo>
                    <a:pt x="0" y="314185"/>
                  </a:lnTo>
                  <a:cubicBezTo>
                    <a:pt x="0" y="140665"/>
                    <a:pt x="140665" y="0"/>
                    <a:pt x="314185" y="0"/>
                  </a:cubicBezTo>
                  <a:close/>
                </a:path>
              </a:pathLst>
            </a:custGeom>
            <a:solidFill>
              <a:srgbClr val="0066CC"/>
            </a:solidFill>
            <a:ln>
              <a:noFill/>
            </a:ln>
            <a:effectLst>
              <a:outerShdw blurRad="508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8E0ECA3F-8570-4FB5-931A-BBA5339DECE3}"/>
                </a:ext>
              </a:extLst>
            </p:cNvPr>
            <p:cNvSpPr txBox="1"/>
            <p:nvPr/>
          </p:nvSpPr>
          <p:spPr>
            <a:xfrm>
              <a:off x="1925742" y="1552614"/>
              <a:ext cx="3656386" cy="27148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Introduction to Data Model</a:t>
              </a:r>
            </a:p>
          </p:txBody>
        </p:sp>
      </p:grpSp>
      <p:sp>
        <p:nvSpPr>
          <p:cNvPr id="8" name="TextBox 7">
            <a:extLst>
              <a:ext uri="{FF2B5EF4-FFF2-40B4-BE49-F238E27FC236}">
                <a16:creationId xmlns:a16="http://schemas.microsoft.com/office/drawing/2014/main" id="{67A620AF-3788-4F4E-848F-1363C314793B}"/>
              </a:ext>
            </a:extLst>
          </p:cNvPr>
          <p:cNvSpPr txBox="1"/>
          <p:nvPr/>
        </p:nvSpPr>
        <p:spPr>
          <a:xfrm>
            <a:off x="1337029" y="823948"/>
            <a:ext cx="653143"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1</a:t>
            </a:r>
          </a:p>
        </p:txBody>
      </p:sp>
      <p:grpSp>
        <p:nvGrpSpPr>
          <p:cNvPr id="4" name="Group 3">
            <a:extLst>
              <a:ext uri="{FF2B5EF4-FFF2-40B4-BE49-F238E27FC236}">
                <a16:creationId xmlns:a16="http://schemas.microsoft.com/office/drawing/2014/main" id="{C9AEF2E9-14F9-4365-BFB5-3C0CF7A052E9}"/>
              </a:ext>
            </a:extLst>
          </p:cNvPr>
          <p:cNvGrpSpPr/>
          <p:nvPr/>
        </p:nvGrpSpPr>
        <p:grpSpPr>
          <a:xfrm>
            <a:off x="1437351" y="2583833"/>
            <a:ext cx="7200000" cy="1080000"/>
            <a:chOff x="1437351" y="2358629"/>
            <a:chExt cx="7200000" cy="1080000"/>
          </a:xfrm>
        </p:grpSpPr>
        <p:sp>
          <p:nvSpPr>
            <p:cNvPr id="10" name="Freeform: Shape 9">
              <a:extLst>
                <a:ext uri="{FF2B5EF4-FFF2-40B4-BE49-F238E27FC236}">
                  <a16:creationId xmlns:a16="http://schemas.microsoft.com/office/drawing/2014/main" id="{C14AB1F3-023E-48AE-989E-4EA1B96825EF}"/>
                </a:ext>
              </a:extLst>
            </p:cNvPr>
            <p:cNvSpPr/>
            <p:nvPr/>
          </p:nvSpPr>
          <p:spPr>
            <a:xfrm flipV="1">
              <a:off x="1437351" y="2358629"/>
              <a:ext cx="7200000" cy="1080000"/>
            </a:xfrm>
            <a:custGeom>
              <a:avLst/>
              <a:gdLst>
                <a:gd name="connsiteX0" fmla="*/ 314185 w 3126929"/>
                <a:gd name="connsiteY0" fmla="*/ 0 h 727424"/>
                <a:gd name="connsiteX1" fmla="*/ 3126929 w 3126929"/>
                <a:gd name="connsiteY1" fmla="*/ 0 h 727424"/>
                <a:gd name="connsiteX2" fmla="*/ 3126929 w 3126929"/>
                <a:gd name="connsiteY2" fmla="*/ 413239 h 727424"/>
                <a:gd name="connsiteX3" fmla="*/ 314185 w 3126929"/>
                <a:gd name="connsiteY3" fmla="*/ 413239 h 727424"/>
                <a:gd name="connsiteX4" fmla="*/ 0 w 3126929"/>
                <a:gd name="connsiteY4" fmla="*/ 727424 h 727424"/>
                <a:gd name="connsiteX5" fmla="*/ 0 w 3126929"/>
                <a:gd name="connsiteY5" fmla="*/ 314185 h 727424"/>
                <a:gd name="connsiteX6" fmla="*/ 314185 w 3126929"/>
                <a:gd name="connsiteY6" fmla="*/ 0 h 727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26929" h="727424">
                  <a:moveTo>
                    <a:pt x="314185" y="0"/>
                  </a:moveTo>
                  <a:lnTo>
                    <a:pt x="3126929" y="0"/>
                  </a:lnTo>
                  <a:lnTo>
                    <a:pt x="3126929" y="413239"/>
                  </a:lnTo>
                  <a:lnTo>
                    <a:pt x="314185" y="413239"/>
                  </a:lnTo>
                  <a:cubicBezTo>
                    <a:pt x="140665" y="413239"/>
                    <a:pt x="0" y="553904"/>
                    <a:pt x="0" y="727424"/>
                  </a:cubicBezTo>
                  <a:lnTo>
                    <a:pt x="0" y="314185"/>
                  </a:lnTo>
                  <a:cubicBezTo>
                    <a:pt x="0" y="140665"/>
                    <a:pt x="140665" y="0"/>
                    <a:pt x="314185" y="0"/>
                  </a:cubicBezTo>
                  <a:close/>
                </a:path>
              </a:pathLst>
            </a:custGeom>
            <a:solidFill>
              <a:srgbClr val="FF9900"/>
            </a:solidFill>
            <a:ln>
              <a:noFill/>
            </a:ln>
            <a:effectLst>
              <a:outerShdw blurRad="508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TextBox 10">
              <a:extLst>
                <a:ext uri="{FF2B5EF4-FFF2-40B4-BE49-F238E27FC236}">
                  <a16:creationId xmlns:a16="http://schemas.microsoft.com/office/drawing/2014/main" id="{6470A834-DA13-468F-A794-3687E8A14304}"/>
                </a:ext>
              </a:extLst>
            </p:cNvPr>
            <p:cNvSpPr txBox="1"/>
            <p:nvPr/>
          </p:nvSpPr>
          <p:spPr>
            <a:xfrm>
              <a:off x="2254811" y="2914418"/>
              <a:ext cx="612000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Model view in Power BI</a:t>
              </a:r>
            </a:p>
          </p:txBody>
        </p:sp>
      </p:grpSp>
      <p:sp>
        <p:nvSpPr>
          <p:cNvPr id="15" name="TextBox 14">
            <a:extLst>
              <a:ext uri="{FF2B5EF4-FFF2-40B4-BE49-F238E27FC236}">
                <a16:creationId xmlns:a16="http://schemas.microsoft.com/office/drawing/2014/main" id="{8F01748C-1478-4628-8CDE-6C69DF1916E8}"/>
              </a:ext>
            </a:extLst>
          </p:cNvPr>
          <p:cNvSpPr txBox="1"/>
          <p:nvPr/>
        </p:nvSpPr>
        <p:spPr>
          <a:xfrm>
            <a:off x="1337029" y="2213333"/>
            <a:ext cx="653143"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2</a:t>
            </a:r>
          </a:p>
        </p:txBody>
      </p:sp>
      <p:grpSp>
        <p:nvGrpSpPr>
          <p:cNvPr id="42" name="Group 41">
            <a:extLst>
              <a:ext uri="{FF2B5EF4-FFF2-40B4-BE49-F238E27FC236}">
                <a16:creationId xmlns:a16="http://schemas.microsoft.com/office/drawing/2014/main" id="{06664870-6B63-42D0-8F14-11DB5DD34C01}"/>
              </a:ext>
            </a:extLst>
          </p:cNvPr>
          <p:cNvGrpSpPr/>
          <p:nvPr/>
        </p:nvGrpSpPr>
        <p:grpSpPr>
          <a:xfrm>
            <a:off x="1523614" y="5497646"/>
            <a:ext cx="7200000" cy="1080000"/>
            <a:chOff x="1437351" y="3508484"/>
            <a:chExt cx="7200000" cy="1080000"/>
          </a:xfrm>
        </p:grpSpPr>
        <p:sp>
          <p:nvSpPr>
            <p:cNvPr id="17" name="Freeform: Shape 16">
              <a:extLst>
                <a:ext uri="{FF2B5EF4-FFF2-40B4-BE49-F238E27FC236}">
                  <a16:creationId xmlns:a16="http://schemas.microsoft.com/office/drawing/2014/main" id="{DA4F560C-A913-4090-9959-6C383EC2884F}"/>
                </a:ext>
              </a:extLst>
            </p:cNvPr>
            <p:cNvSpPr/>
            <p:nvPr/>
          </p:nvSpPr>
          <p:spPr>
            <a:xfrm flipV="1">
              <a:off x="1437351" y="3508484"/>
              <a:ext cx="7200000" cy="1080000"/>
            </a:xfrm>
            <a:custGeom>
              <a:avLst/>
              <a:gdLst>
                <a:gd name="connsiteX0" fmla="*/ 314185 w 3126929"/>
                <a:gd name="connsiteY0" fmla="*/ 0 h 727424"/>
                <a:gd name="connsiteX1" fmla="*/ 3126929 w 3126929"/>
                <a:gd name="connsiteY1" fmla="*/ 0 h 727424"/>
                <a:gd name="connsiteX2" fmla="*/ 3126929 w 3126929"/>
                <a:gd name="connsiteY2" fmla="*/ 413239 h 727424"/>
                <a:gd name="connsiteX3" fmla="*/ 314185 w 3126929"/>
                <a:gd name="connsiteY3" fmla="*/ 413239 h 727424"/>
                <a:gd name="connsiteX4" fmla="*/ 0 w 3126929"/>
                <a:gd name="connsiteY4" fmla="*/ 727424 h 727424"/>
                <a:gd name="connsiteX5" fmla="*/ 0 w 3126929"/>
                <a:gd name="connsiteY5" fmla="*/ 314185 h 727424"/>
                <a:gd name="connsiteX6" fmla="*/ 314185 w 3126929"/>
                <a:gd name="connsiteY6" fmla="*/ 0 h 727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26929" h="727424">
                  <a:moveTo>
                    <a:pt x="314185" y="0"/>
                  </a:moveTo>
                  <a:lnTo>
                    <a:pt x="3126929" y="0"/>
                  </a:lnTo>
                  <a:lnTo>
                    <a:pt x="3126929" y="413239"/>
                  </a:lnTo>
                  <a:lnTo>
                    <a:pt x="314185" y="413239"/>
                  </a:lnTo>
                  <a:cubicBezTo>
                    <a:pt x="140665" y="413239"/>
                    <a:pt x="0" y="553904"/>
                    <a:pt x="0" y="727424"/>
                  </a:cubicBezTo>
                  <a:lnTo>
                    <a:pt x="0" y="314185"/>
                  </a:lnTo>
                  <a:cubicBezTo>
                    <a:pt x="0" y="140665"/>
                    <a:pt x="140665" y="0"/>
                    <a:pt x="314185" y="0"/>
                  </a:cubicBezTo>
                  <a:close/>
                </a:path>
              </a:pathLst>
            </a:custGeom>
            <a:solidFill>
              <a:srgbClr val="605033"/>
            </a:solidFill>
            <a:ln>
              <a:noFill/>
            </a:ln>
            <a:effectLst>
              <a:outerShdw blurRad="508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TextBox 17">
              <a:extLst>
                <a:ext uri="{FF2B5EF4-FFF2-40B4-BE49-F238E27FC236}">
                  <a16:creationId xmlns:a16="http://schemas.microsoft.com/office/drawing/2014/main" id="{91C56302-C5A7-4907-ABF1-8DD9AEA874F5}"/>
                </a:ext>
              </a:extLst>
            </p:cNvPr>
            <p:cNvSpPr txBox="1"/>
            <p:nvPr/>
          </p:nvSpPr>
          <p:spPr>
            <a:xfrm>
              <a:off x="2254811" y="4062489"/>
              <a:ext cx="612000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Example of Schemas</a:t>
              </a:r>
            </a:p>
          </p:txBody>
        </p:sp>
      </p:grpSp>
      <p:sp>
        <p:nvSpPr>
          <p:cNvPr id="19" name="TextBox 18">
            <a:extLst>
              <a:ext uri="{FF2B5EF4-FFF2-40B4-BE49-F238E27FC236}">
                <a16:creationId xmlns:a16="http://schemas.microsoft.com/office/drawing/2014/main" id="{8A7C455A-AC74-479B-AE4B-995389E7560F}"/>
              </a:ext>
            </a:extLst>
          </p:cNvPr>
          <p:cNvSpPr txBox="1"/>
          <p:nvPr/>
        </p:nvSpPr>
        <p:spPr>
          <a:xfrm>
            <a:off x="1366405" y="3602718"/>
            <a:ext cx="653143"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3</a:t>
            </a:r>
          </a:p>
        </p:txBody>
      </p:sp>
      <p:grpSp>
        <p:nvGrpSpPr>
          <p:cNvPr id="14" name="Group 13">
            <a:extLst>
              <a:ext uri="{FF2B5EF4-FFF2-40B4-BE49-F238E27FC236}">
                <a16:creationId xmlns:a16="http://schemas.microsoft.com/office/drawing/2014/main" id="{779F337C-E9DD-5BB7-A57A-A5B98F1D4D90}"/>
              </a:ext>
            </a:extLst>
          </p:cNvPr>
          <p:cNvGrpSpPr/>
          <p:nvPr/>
        </p:nvGrpSpPr>
        <p:grpSpPr>
          <a:xfrm>
            <a:off x="8151095" y="218152"/>
            <a:ext cx="3845427" cy="686723"/>
            <a:chOff x="8151095" y="218152"/>
            <a:chExt cx="3845427" cy="686723"/>
          </a:xfrm>
        </p:grpSpPr>
        <p:pic>
          <p:nvPicPr>
            <p:cNvPr id="12" name="Picture 11">
              <a:extLst>
                <a:ext uri="{FF2B5EF4-FFF2-40B4-BE49-F238E27FC236}">
                  <a16:creationId xmlns:a16="http://schemas.microsoft.com/office/drawing/2014/main" id="{690D02C9-9DA4-FCBE-F68F-A9A1766C1260}"/>
                </a:ext>
              </a:extLst>
            </p:cNvPr>
            <p:cNvPicPr>
              <a:picLocks noChangeAspect="1"/>
            </p:cNvPicPr>
            <p:nvPr/>
          </p:nvPicPr>
          <p:blipFill>
            <a:blip r:embed="rId2"/>
            <a:stretch>
              <a:fillRect/>
            </a:stretch>
          </p:blipFill>
          <p:spPr>
            <a:xfrm>
              <a:off x="8151095" y="218152"/>
              <a:ext cx="3810478" cy="686723"/>
            </a:xfrm>
            <a:prstGeom prst="rect">
              <a:avLst/>
            </a:prstGeom>
          </p:spPr>
        </p:pic>
        <p:sp>
          <p:nvSpPr>
            <p:cNvPr id="13" name="Rectangle 12">
              <a:extLst>
                <a:ext uri="{FF2B5EF4-FFF2-40B4-BE49-F238E27FC236}">
                  <a16:creationId xmlns:a16="http://schemas.microsoft.com/office/drawing/2014/main" id="{CC01717C-465E-2436-D392-D9259C327738}"/>
                </a:ext>
              </a:extLst>
            </p:cNvPr>
            <p:cNvSpPr/>
            <p:nvPr/>
          </p:nvSpPr>
          <p:spPr>
            <a:xfrm>
              <a:off x="11942522" y="733425"/>
              <a:ext cx="54000" cy="17145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2" name="Group 1">
            <a:extLst>
              <a:ext uri="{FF2B5EF4-FFF2-40B4-BE49-F238E27FC236}">
                <a16:creationId xmlns:a16="http://schemas.microsoft.com/office/drawing/2014/main" id="{823064A0-9399-31BA-E87D-4A8FDB095C97}"/>
              </a:ext>
            </a:extLst>
          </p:cNvPr>
          <p:cNvGrpSpPr/>
          <p:nvPr/>
        </p:nvGrpSpPr>
        <p:grpSpPr>
          <a:xfrm>
            <a:off x="1589751" y="4080047"/>
            <a:ext cx="7200000" cy="1080000"/>
            <a:chOff x="1437351" y="3508484"/>
            <a:chExt cx="7200000" cy="1080000"/>
          </a:xfrm>
        </p:grpSpPr>
        <p:sp>
          <p:nvSpPr>
            <p:cNvPr id="9" name="Freeform: Shape 8">
              <a:extLst>
                <a:ext uri="{FF2B5EF4-FFF2-40B4-BE49-F238E27FC236}">
                  <a16:creationId xmlns:a16="http://schemas.microsoft.com/office/drawing/2014/main" id="{7592F351-45E3-6630-9D09-609FA926438F}"/>
                </a:ext>
              </a:extLst>
            </p:cNvPr>
            <p:cNvSpPr/>
            <p:nvPr/>
          </p:nvSpPr>
          <p:spPr>
            <a:xfrm flipV="1">
              <a:off x="1437351" y="3508484"/>
              <a:ext cx="7200000" cy="1080000"/>
            </a:xfrm>
            <a:custGeom>
              <a:avLst/>
              <a:gdLst>
                <a:gd name="connsiteX0" fmla="*/ 314185 w 3126929"/>
                <a:gd name="connsiteY0" fmla="*/ 0 h 727424"/>
                <a:gd name="connsiteX1" fmla="*/ 3126929 w 3126929"/>
                <a:gd name="connsiteY1" fmla="*/ 0 h 727424"/>
                <a:gd name="connsiteX2" fmla="*/ 3126929 w 3126929"/>
                <a:gd name="connsiteY2" fmla="*/ 413239 h 727424"/>
                <a:gd name="connsiteX3" fmla="*/ 314185 w 3126929"/>
                <a:gd name="connsiteY3" fmla="*/ 413239 h 727424"/>
                <a:gd name="connsiteX4" fmla="*/ 0 w 3126929"/>
                <a:gd name="connsiteY4" fmla="*/ 727424 h 727424"/>
                <a:gd name="connsiteX5" fmla="*/ 0 w 3126929"/>
                <a:gd name="connsiteY5" fmla="*/ 314185 h 727424"/>
                <a:gd name="connsiteX6" fmla="*/ 314185 w 3126929"/>
                <a:gd name="connsiteY6" fmla="*/ 0 h 727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26929" h="727424">
                  <a:moveTo>
                    <a:pt x="314185" y="0"/>
                  </a:moveTo>
                  <a:lnTo>
                    <a:pt x="3126929" y="0"/>
                  </a:lnTo>
                  <a:lnTo>
                    <a:pt x="3126929" y="413239"/>
                  </a:lnTo>
                  <a:lnTo>
                    <a:pt x="314185" y="413239"/>
                  </a:lnTo>
                  <a:cubicBezTo>
                    <a:pt x="140665" y="413239"/>
                    <a:pt x="0" y="553904"/>
                    <a:pt x="0" y="727424"/>
                  </a:cubicBezTo>
                  <a:lnTo>
                    <a:pt x="0" y="314185"/>
                  </a:lnTo>
                  <a:cubicBezTo>
                    <a:pt x="0" y="140665"/>
                    <a:pt x="140665" y="0"/>
                    <a:pt x="314185" y="0"/>
                  </a:cubicBezTo>
                  <a:close/>
                </a:path>
              </a:pathLst>
            </a:custGeom>
            <a:solidFill>
              <a:srgbClr val="FF0066"/>
            </a:solidFill>
            <a:ln>
              <a:noFill/>
            </a:ln>
            <a:effectLst>
              <a:outerShdw blurRad="508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TextBox 15">
              <a:extLst>
                <a:ext uri="{FF2B5EF4-FFF2-40B4-BE49-F238E27FC236}">
                  <a16:creationId xmlns:a16="http://schemas.microsoft.com/office/drawing/2014/main" id="{1FFFE88A-5C61-623F-6516-D72D05845B2C}"/>
                </a:ext>
              </a:extLst>
            </p:cNvPr>
            <p:cNvSpPr txBox="1"/>
            <p:nvPr/>
          </p:nvSpPr>
          <p:spPr>
            <a:xfrm>
              <a:off x="2254811" y="4062489"/>
              <a:ext cx="612000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Introduction to Schemas</a:t>
              </a:r>
            </a:p>
          </p:txBody>
        </p:sp>
      </p:grpSp>
      <p:sp>
        <p:nvSpPr>
          <p:cNvPr id="20" name="TextBox 19">
            <a:extLst>
              <a:ext uri="{FF2B5EF4-FFF2-40B4-BE49-F238E27FC236}">
                <a16:creationId xmlns:a16="http://schemas.microsoft.com/office/drawing/2014/main" id="{17CFAA2B-E560-6DDA-B38F-53FC0F0D81AF}"/>
              </a:ext>
            </a:extLst>
          </p:cNvPr>
          <p:cNvSpPr txBox="1"/>
          <p:nvPr/>
        </p:nvSpPr>
        <p:spPr>
          <a:xfrm>
            <a:off x="1437348" y="5172025"/>
            <a:ext cx="653143"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4</a:t>
            </a:r>
          </a:p>
        </p:txBody>
      </p:sp>
    </p:spTree>
    <p:extLst>
      <p:ext uri="{BB962C8B-B14F-4D97-AF65-F5344CB8AC3E}">
        <p14:creationId xmlns:p14="http://schemas.microsoft.com/office/powerpoint/2010/main" val="1112761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p:cTn id="12" dur="500" fill="hold"/>
                                        <p:tgtEl>
                                          <p:spTgt spid="8"/>
                                        </p:tgtEl>
                                        <p:attrNameLst>
                                          <p:attrName>ppt_w</p:attrName>
                                        </p:attrNameLst>
                                      </p:cBhvr>
                                      <p:tavLst>
                                        <p:tav tm="0">
                                          <p:val>
                                            <p:fltVal val="0"/>
                                          </p:val>
                                        </p:tav>
                                        <p:tav tm="100000">
                                          <p:val>
                                            <p:strVal val="#ppt_w"/>
                                          </p:val>
                                        </p:tav>
                                      </p:tavLst>
                                    </p:anim>
                                    <p:anim calcmode="lin" valueType="num">
                                      <p:cBhvr>
                                        <p:cTn id="13" dur="500" fill="hold"/>
                                        <p:tgtEl>
                                          <p:spTgt spid="8"/>
                                        </p:tgtEl>
                                        <p:attrNameLst>
                                          <p:attrName>ppt_h</p:attrName>
                                        </p:attrNameLst>
                                      </p:cBhvr>
                                      <p:tavLst>
                                        <p:tav tm="0">
                                          <p:val>
                                            <p:fltVal val="0"/>
                                          </p:val>
                                        </p:tav>
                                        <p:tav tm="100000">
                                          <p:val>
                                            <p:strVal val="#ppt_h"/>
                                          </p:val>
                                        </p:tav>
                                      </p:tavLst>
                                    </p:anim>
                                    <p:animEffect transition="in" filter="fade">
                                      <p:cBhvr>
                                        <p:cTn id="14" dur="500"/>
                                        <p:tgtEl>
                                          <p:spTgt spid="8"/>
                                        </p:tgtEl>
                                      </p:cBhvr>
                                    </p:animEffect>
                                  </p:childTnLst>
                                </p:cTn>
                              </p:par>
                            </p:childTnLst>
                          </p:cTn>
                        </p:par>
                        <p:par>
                          <p:cTn id="15" fill="hold">
                            <p:stCondLst>
                              <p:cond delay="500"/>
                            </p:stCondLst>
                            <p:childTnLst>
                              <p:par>
                                <p:cTn id="16" presetID="17" presetClass="entr" presetSubtype="8" fill="hold" nodeType="afterEffect">
                                  <p:stCondLst>
                                    <p:cond delay="0"/>
                                  </p:stCondLst>
                                  <p:childTnLst>
                                    <p:set>
                                      <p:cBhvr>
                                        <p:cTn id="17" dur="1" fill="hold">
                                          <p:stCondLst>
                                            <p:cond delay="0"/>
                                          </p:stCondLst>
                                        </p:cTn>
                                        <p:tgtEl>
                                          <p:spTgt spid="3"/>
                                        </p:tgtEl>
                                        <p:attrNameLst>
                                          <p:attrName>style.visibility</p:attrName>
                                        </p:attrNameLst>
                                      </p:cBhvr>
                                      <p:to>
                                        <p:strVal val="visible"/>
                                      </p:to>
                                    </p:set>
                                    <p:anim calcmode="lin" valueType="num">
                                      <p:cBhvr>
                                        <p:cTn id="18" dur="500" fill="hold"/>
                                        <p:tgtEl>
                                          <p:spTgt spid="3"/>
                                        </p:tgtEl>
                                        <p:attrNameLst>
                                          <p:attrName>ppt_x</p:attrName>
                                        </p:attrNameLst>
                                      </p:cBhvr>
                                      <p:tavLst>
                                        <p:tav tm="0">
                                          <p:val>
                                            <p:strVal val="#ppt_x-#ppt_w/2"/>
                                          </p:val>
                                        </p:tav>
                                        <p:tav tm="100000">
                                          <p:val>
                                            <p:strVal val="#ppt_x"/>
                                          </p:val>
                                        </p:tav>
                                      </p:tavLst>
                                    </p:anim>
                                    <p:anim calcmode="lin" valueType="num">
                                      <p:cBhvr>
                                        <p:cTn id="19" dur="500" fill="hold"/>
                                        <p:tgtEl>
                                          <p:spTgt spid="3"/>
                                        </p:tgtEl>
                                        <p:attrNameLst>
                                          <p:attrName>ppt_y</p:attrName>
                                        </p:attrNameLst>
                                      </p:cBhvr>
                                      <p:tavLst>
                                        <p:tav tm="0">
                                          <p:val>
                                            <p:strVal val="#ppt_y"/>
                                          </p:val>
                                        </p:tav>
                                        <p:tav tm="100000">
                                          <p:val>
                                            <p:strVal val="#ppt_y"/>
                                          </p:val>
                                        </p:tav>
                                      </p:tavLst>
                                    </p:anim>
                                    <p:anim calcmode="lin" valueType="num">
                                      <p:cBhvr>
                                        <p:cTn id="20" dur="500" fill="hold"/>
                                        <p:tgtEl>
                                          <p:spTgt spid="3"/>
                                        </p:tgtEl>
                                        <p:attrNameLst>
                                          <p:attrName>ppt_w</p:attrName>
                                        </p:attrNameLst>
                                      </p:cBhvr>
                                      <p:tavLst>
                                        <p:tav tm="0">
                                          <p:val>
                                            <p:fltVal val="0"/>
                                          </p:val>
                                        </p:tav>
                                        <p:tav tm="100000">
                                          <p:val>
                                            <p:strVal val="#ppt_w"/>
                                          </p:val>
                                        </p:tav>
                                      </p:tavLst>
                                    </p:anim>
                                    <p:anim calcmode="lin" valueType="num">
                                      <p:cBhvr>
                                        <p:cTn id="21" dur="500" fill="hold"/>
                                        <p:tgtEl>
                                          <p:spTgt spid="3"/>
                                        </p:tgtEl>
                                        <p:attrNameLst>
                                          <p:attrName>ppt_h</p:attrName>
                                        </p:attrNameLst>
                                      </p:cBhvr>
                                      <p:tavLst>
                                        <p:tav tm="0">
                                          <p:val>
                                            <p:strVal val="#ppt_h"/>
                                          </p:val>
                                        </p:tav>
                                        <p:tav tm="100000">
                                          <p:val>
                                            <p:strVal val="#ppt_h"/>
                                          </p:val>
                                        </p:tav>
                                      </p:tavLst>
                                    </p:anim>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grpId="0" nodeType="clickEffect">
                                  <p:stCondLst>
                                    <p:cond delay="0"/>
                                  </p:stCondLst>
                                  <p:childTnLst>
                                    <p:set>
                                      <p:cBhvr>
                                        <p:cTn id="25" dur="1" fill="hold">
                                          <p:stCondLst>
                                            <p:cond delay="0"/>
                                          </p:stCondLst>
                                        </p:cTn>
                                        <p:tgtEl>
                                          <p:spTgt spid="15"/>
                                        </p:tgtEl>
                                        <p:attrNameLst>
                                          <p:attrName>style.visibility</p:attrName>
                                        </p:attrNameLst>
                                      </p:cBhvr>
                                      <p:to>
                                        <p:strVal val="visible"/>
                                      </p:to>
                                    </p:set>
                                    <p:anim calcmode="lin" valueType="num">
                                      <p:cBhvr>
                                        <p:cTn id="26" dur="500" fill="hold"/>
                                        <p:tgtEl>
                                          <p:spTgt spid="15"/>
                                        </p:tgtEl>
                                        <p:attrNameLst>
                                          <p:attrName>ppt_w</p:attrName>
                                        </p:attrNameLst>
                                      </p:cBhvr>
                                      <p:tavLst>
                                        <p:tav tm="0">
                                          <p:val>
                                            <p:fltVal val="0"/>
                                          </p:val>
                                        </p:tav>
                                        <p:tav tm="100000">
                                          <p:val>
                                            <p:strVal val="#ppt_w"/>
                                          </p:val>
                                        </p:tav>
                                      </p:tavLst>
                                    </p:anim>
                                    <p:anim calcmode="lin" valueType="num">
                                      <p:cBhvr>
                                        <p:cTn id="27" dur="500" fill="hold"/>
                                        <p:tgtEl>
                                          <p:spTgt spid="15"/>
                                        </p:tgtEl>
                                        <p:attrNameLst>
                                          <p:attrName>ppt_h</p:attrName>
                                        </p:attrNameLst>
                                      </p:cBhvr>
                                      <p:tavLst>
                                        <p:tav tm="0">
                                          <p:val>
                                            <p:fltVal val="0"/>
                                          </p:val>
                                        </p:tav>
                                        <p:tav tm="100000">
                                          <p:val>
                                            <p:strVal val="#ppt_h"/>
                                          </p:val>
                                        </p:tav>
                                      </p:tavLst>
                                    </p:anim>
                                    <p:animEffect transition="in" filter="fade">
                                      <p:cBhvr>
                                        <p:cTn id="28" dur="500"/>
                                        <p:tgtEl>
                                          <p:spTgt spid="15"/>
                                        </p:tgtEl>
                                      </p:cBhvr>
                                    </p:animEffect>
                                  </p:childTnLst>
                                </p:cTn>
                              </p:par>
                            </p:childTnLst>
                          </p:cTn>
                        </p:par>
                        <p:par>
                          <p:cTn id="29" fill="hold">
                            <p:stCondLst>
                              <p:cond delay="500"/>
                            </p:stCondLst>
                            <p:childTnLst>
                              <p:par>
                                <p:cTn id="30" presetID="17" presetClass="entr" presetSubtype="8" fill="hold" nodeType="afterEffect">
                                  <p:stCondLst>
                                    <p:cond delay="0"/>
                                  </p:stCondLst>
                                  <p:childTnLst>
                                    <p:set>
                                      <p:cBhvr>
                                        <p:cTn id="31" dur="1" fill="hold">
                                          <p:stCondLst>
                                            <p:cond delay="0"/>
                                          </p:stCondLst>
                                        </p:cTn>
                                        <p:tgtEl>
                                          <p:spTgt spid="4"/>
                                        </p:tgtEl>
                                        <p:attrNameLst>
                                          <p:attrName>style.visibility</p:attrName>
                                        </p:attrNameLst>
                                      </p:cBhvr>
                                      <p:to>
                                        <p:strVal val="visible"/>
                                      </p:to>
                                    </p:set>
                                    <p:anim calcmode="lin" valueType="num">
                                      <p:cBhvr>
                                        <p:cTn id="32" dur="500" fill="hold"/>
                                        <p:tgtEl>
                                          <p:spTgt spid="4"/>
                                        </p:tgtEl>
                                        <p:attrNameLst>
                                          <p:attrName>ppt_x</p:attrName>
                                        </p:attrNameLst>
                                      </p:cBhvr>
                                      <p:tavLst>
                                        <p:tav tm="0">
                                          <p:val>
                                            <p:strVal val="#ppt_x-#ppt_w/2"/>
                                          </p:val>
                                        </p:tav>
                                        <p:tav tm="100000">
                                          <p:val>
                                            <p:strVal val="#ppt_x"/>
                                          </p:val>
                                        </p:tav>
                                      </p:tavLst>
                                    </p:anim>
                                    <p:anim calcmode="lin" valueType="num">
                                      <p:cBhvr>
                                        <p:cTn id="33" dur="500" fill="hold"/>
                                        <p:tgtEl>
                                          <p:spTgt spid="4"/>
                                        </p:tgtEl>
                                        <p:attrNameLst>
                                          <p:attrName>ppt_y</p:attrName>
                                        </p:attrNameLst>
                                      </p:cBhvr>
                                      <p:tavLst>
                                        <p:tav tm="0">
                                          <p:val>
                                            <p:strVal val="#ppt_y"/>
                                          </p:val>
                                        </p:tav>
                                        <p:tav tm="100000">
                                          <p:val>
                                            <p:strVal val="#ppt_y"/>
                                          </p:val>
                                        </p:tav>
                                      </p:tavLst>
                                    </p:anim>
                                    <p:anim calcmode="lin" valueType="num">
                                      <p:cBhvr>
                                        <p:cTn id="34" dur="500" fill="hold"/>
                                        <p:tgtEl>
                                          <p:spTgt spid="4"/>
                                        </p:tgtEl>
                                        <p:attrNameLst>
                                          <p:attrName>ppt_w</p:attrName>
                                        </p:attrNameLst>
                                      </p:cBhvr>
                                      <p:tavLst>
                                        <p:tav tm="0">
                                          <p:val>
                                            <p:fltVal val="0"/>
                                          </p:val>
                                        </p:tav>
                                        <p:tav tm="100000">
                                          <p:val>
                                            <p:strVal val="#ppt_w"/>
                                          </p:val>
                                        </p:tav>
                                      </p:tavLst>
                                    </p:anim>
                                    <p:anim calcmode="lin" valueType="num">
                                      <p:cBhvr>
                                        <p:cTn id="35" dur="500" fill="hold"/>
                                        <p:tgtEl>
                                          <p:spTgt spid="4"/>
                                        </p:tgtEl>
                                        <p:attrNameLst>
                                          <p:attrName>ppt_h</p:attrName>
                                        </p:attrNameLst>
                                      </p:cBhvr>
                                      <p:tavLst>
                                        <p:tav tm="0">
                                          <p:val>
                                            <p:strVal val="#ppt_h"/>
                                          </p:val>
                                        </p:tav>
                                        <p:tav tm="100000">
                                          <p:val>
                                            <p:strVal val="#ppt_h"/>
                                          </p:val>
                                        </p:tav>
                                      </p:tavLst>
                                    </p:anim>
                                  </p:childTnLst>
                                </p:cTn>
                              </p:par>
                            </p:childTnLst>
                          </p:cTn>
                        </p:par>
                      </p:childTnLst>
                    </p:cTn>
                  </p:par>
                  <p:par>
                    <p:cTn id="36" fill="hold">
                      <p:stCondLst>
                        <p:cond delay="indefinite"/>
                      </p:stCondLst>
                      <p:childTnLst>
                        <p:par>
                          <p:cTn id="37" fill="hold">
                            <p:stCondLst>
                              <p:cond delay="0"/>
                            </p:stCondLst>
                            <p:childTnLst>
                              <p:par>
                                <p:cTn id="38" presetID="53" presetClass="entr" presetSubtype="16" fill="hold" grpId="0" nodeType="clickEffect">
                                  <p:stCondLst>
                                    <p:cond delay="0"/>
                                  </p:stCondLst>
                                  <p:childTnLst>
                                    <p:set>
                                      <p:cBhvr>
                                        <p:cTn id="39" dur="1" fill="hold">
                                          <p:stCondLst>
                                            <p:cond delay="0"/>
                                          </p:stCondLst>
                                        </p:cTn>
                                        <p:tgtEl>
                                          <p:spTgt spid="19"/>
                                        </p:tgtEl>
                                        <p:attrNameLst>
                                          <p:attrName>style.visibility</p:attrName>
                                        </p:attrNameLst>
                                      </p:cBhvr>
                                      <p:to>
                                        <p:strVal val="visible"/>
                                      </p:to>
                                    </p:set>
                                    <p:anim calcmode="lin" valueType="num">
                                      <p:cBhvr>
                                        <p:cTn id="40" dur="500" fill="hold"/>
                                        <p:tgtEl>
                                          <p:spTgt spid="19"/>
                                        </p:tgtEl>
                                        <p:attrNameLst>
                                          <p:attrName>ppt_w</p:attrName>
                                        </p:attrNameLst>
                                      </p:cBhvr>
                                      <p:tavLst>
                                        <p:tav tm="0">
                                          <p:val>
                                            <p:fltVal val="0"/>
                                          </p:val>
                                        </p:tav>
                                        <p:tav tm="100000">
                                          <p:val>
                                            <p:strVal val="#ppt_w"/>
                                          </p:val>
                                        </p:tav>
                                      </p:tavLst>
                                    </p:anim>
                                    <p:anim calcmode="lin" valueType="num">
                                      <p:cBhvr>
                                        <p:cTn id="41" dur="500" fill="hold"/>
                                        <p:tgtEl>
                                          <p:spTgt spid="19"/>
                                        </p:tgtEl>
                                        <p:attrNameLst>
                                          <p:attrName>ppt_h</p:attrName>
                                        </p:attrNameLst>
                                      </p:cBhvr>
                                      <p:tavLst>
                                        <p:tav tm="0">
                                          <p:val>
                                            <p:fltVal val="0"/>
                                          </p:val>
                                        </p:tav>
                                        <p:tav tm="100000">
                                          <p:val>
                                            <p:strVal val="#ppt_h"/>
                                          </p:val>
                                        </p:tav>
                                      </p:tavLst>
                                    </p:anim>
                                    <p:animEffect transition="in" filter="fade">
                                      <p:cBhvr>
                                        <p:cTn id="42" dur="500"/>
                                        <p:tgtEl>
                                          <p:spTgt spid="19"/>
                                        </p:tgtEl>
                                      </p:cBhvr>
                                    </p:animEffect>
                                  </p:childTnLst>
                                </p:cTn>
                              </p:par>
                            </p:childTnLst>
                          </p:cTn>
                        </p:par>
                        <p:par>
                          <p:cTn id="43" fill="hold">
                            <p:stCondLst>
                              <p:cond delay="500"/>
                            </p:stCondLst>
                            <p:childTnLst>
                              <p:par>
                                <p:cTn id="44" presetID="17" presetClass="entr" presetSubtype="8" fill="hold" nodeType="afterEffect">
                                  <p:stCondLst>
                                    <p:cond delay="0"/>
                                  </p:stCondLst>
                                  <p:childTnLst>
                                    <p:set>
                                      <p:cBhvr>
                                        <p:cTn id="45" dur="1" fill="hold">
                                          <p:stCondLst>
                                            <p:cond delay="0"/>
                                          </p:stCondLst>
                                        </p:cTn>
                                        <p:tgtEl>
                                          <p:spTgt spid="2"/>
                                        </p:tgtEl>
                                        <p:attrNameLst>
                                          <p:attrName>style.visibility</p:attrName>
                                        </p:attrNameLst>
                                      </p:cBhvr>
                                      <p:to>
                                        <p:strVal val="visible"/>
                                      </p:to>
                                    </p:set>
                                    <p:anim calcmode="lin" valueType="num">
                                      <p:cBhvr>
                                        <p:cTn id="46" dur="500" fill="hold"/>
                                        <p:tgtEl>
                                          <p:spTgt spid="2"/>
                                        </p:tgtEl>
                                        <p:attrNameLst>
                                          <p:attrName>ppt_x</p:attrName>
                                        </p:attrNameLst>
                                      </p:cBhvr>
                                      <p:tavLst>
                                        <p:tav tm="0">
                                          <p:val>
                                            <p:strVal val="#ppt_x-#ppt_w/2"/>
                                          </p:val>
                                        </p:tav>
                                        <p:tav tm="100000">
                                          <p:val>
                                            <p:strVal val="#ppt_x"/>
                                          </p:val>
                                        </p:tav>
                                      </p:tavLst>
                                    </p:anim>
                                    <p:anim calcmode="lin" valueType="num">
                                      <p:cBhvr>
                                        <p:cTn id="47" dur="500" fill="hold"/>
                                        <p:tgtEl>
                                          <p:spTgt spid="2"/>
                                        </p:tgtEl>
                                        <p:attrNameLst>
                                          <p:attrName>ppt_y</p:attrName>
                                        </p:attrNameLst>
                                      </p:cBhvr>
                                      <p:tavLst>
                                        <p:tav tm="0">
                                          <p:val>
                                            <p:strVal val="#ppt_y"/>
                                          </p:val>
                                        </p:tav>
                                        <p:tav tm="100000">
                                          <p:val>
                                            <p:strVal val="#ppt_y"/>
                                          </p:val>
                                        </p:tav>
                                      </p:tavLst>
                                    </p:anim>
                                    <p:anim calcmode="lin" valueType="num">
                                      <p:cBhvr>
                                        <p:cTn id="48" dur="500" fill="hold"/>
                                        <p:tgtEl>
                                          <p:spTgt spid="2"/>
                                        </p:tgtEl>
                                        <p:attrNameLst>
                                          <p:attrName>ppt_w</p:attrName>
                                        </p:attrNameLst>
                                      </p:cBhvr>
                                      <p:tavLst>
                                        <p:tav tm="0">
                                          <p:val>
                                            <p:fltVal val="0"/>
                                          </p:val>
                                        </p:tav>
                                        <p:tav tm="100000">
                                          <p:val>
                                            <p:strVal val="#ppt_w"/>
                                          </p:val>
                                        </p:tav>
                                      </p:tavLst>
                                    </p:anim>
                                    <p:anim calcmode="lin" valueType="num">
                                      <p:cBhvr>
                                        <p:cTn id="49" dur="500" fill="hold"/>
                                        <p:tgtEl>
                                          <p:spTgt spid="2"/>
                                        </p:tgtEl>
                                        <p:attrNameLst>
                                          <p:attrName>ppt_h</p:attrName>
                                        </p:attrNameLst>
                                      </p:cBhvr>
                                      <p:tavLst>
                                        <p:tav tm="0">
                                          <p:val>
                                            <p:strVal val="#ppt_h"/>
                                          </p:val>
                                        </p:tav>
                                        <p:tav tm="100000">
                                          <p:val>
                                            <p:strVal val="#ppt_h"/>
                                          </p:val>
                                        </p:tav>
                                      </p:tavLst>
                                    </p:anim>
                                  </p:childTnLst>
                                </p:cTn>
                              </p:par>
                            </p:childTnLst>
                          </p:cTn>
                        </p:par>
                      </p:childTnLst>
                    </p:cTn>
                  </p:par>
                  <p:par>
                    <p:cTn id="50" fill="hold">
                      <p:stCondLst>
                        <p:cond delay="indefinite"/>
                      </p:stCondLst>
                      <p:childTnLst>
                        <p:par>
                          <p:cTn id="51" fill="hold">
                            <p:stCondLst>
                              <p:cond delay="0"/>
                            </p:stCondLst>
                            <p:childTnLst>
                              <p:par>
                                <p:cTn id="52" presetID="53" presetClass="entr" presetSubtype="16" fill="hold" grpId="0" nodeType="clickEffect">
                                  <p:stCondLst>
                                    <p:cond delay="0"/>
                                  </p:stCondLst>
                                  <p:childTnLst>
                                    <p:set>
                                      <p:cBhvr>
                                        <p:cTn id="53" dur="1" fill="hold">
                                          <p:stCondLst>
                                            <p:cond delay="0"/>
                                          </p:stCondLst>
                                        </p:cTn>
                                        <p:tgtEl>
                                          <p:spTgt spid="20"/>
                                        </p:tgtEl>
                                        <p:attrNameLst>
                                          <p:attrName>style.visibility</p:attrName>
                                        </p:attrNameLst>
                                      </p:cBhvr>
                                      <p:to>
                                        <p:strVal val="visible"/>
                                      </p:to>
                                    </p:set>
                                    <p:anim calcmode="lin" valueType="num">
                                      <p:cBhvr>
                                        <p:cTn id="54" dur="500" fill="hold"/>
                                        <p:tgtEl>
                                          <p:spTgt spid="20"/>
                                        </p:tgtEl>
                                        <p:attrNameLst>
                                          <p:attrName>ppt_w</p:attrName>
                                        </p:attrNameLst>
                                      </p:cBhvr>
                                      <p:tavLst>
                                        <p:tav tm="0">
                                          <p:val>
                                            <p:fltVal val="0"/>
                                          </p:val>
                                        </p:tav>
                                        <p:tav tm="100000">
                                          <p:val>
                                            <p:strVal val="#ppt_w"/>
                                          </p:val>
                                        </p:tav>
                                      </p:tavLst>
                                    </p:anim>
                                    <p:anim calcmode="lin" valueType="num">
                                      <p:cBhvr>
                                        <p:cTn id="55" dur="500" fill="hold"/>
                                        <p:tgtEl>
                                          <p:spTgt spid="20"/>
                                        </p:tgtEl>
                                        <p:attrNameLst>
                                          <p:attrName>ppt_h</p:attrName>
                                        </p:attrNameLst>
                                      </p:cBhvr>
                                      <p:tavLst>
                                        <p:tav tm="0">
                                          <p:val>
                                            <p:fltVal val="0"/>
                                          </p:val>
                                        </p:tav>
                                        <p:tav tm="100000">
                                          <p:val>
                                            <p:strVal val="#ppt_h"/>
                                          </p:val>
                                        </p:tav>
                                      </p:tavLst>
                                    </p:anim>
                                    <p:animEffect transition="in" filter="fade">
                                      <p:cBhvr>
                                        <p:cTn id="56" dur="500"/>
                                        <p:tgtEl>
                                          <p:spTgt spid="20"/>
                                        </p:tgtEl>
                                      </p:cBhvr>
                                    </p:animEffect>
                                  </p:childTnLst>
                                </p:cTn>
                              </p:par>
                            </p:childTnLst>
                          </p:cTn>
                        </p:par>
                        <p:par>
                          <p:cTn id="57" fill="hold">
                            <p:stCondLst>
                              <p:cond delay="500"/>
                            </p:stCondLst>
                            <p:childTnLst>
                              <p:par>
                                <p:cTn id="58" presetID="17" presetClass="entr" presetSubtype="8" fill="hold" nodeType="afterEffect">
                                  <p:stCondLst>
                                    <p:cond delay="0"/>
                                  </p:stCondLst>
                                  <p:childTnLst>
                                    <p:set>
                                      <p:cBhvr>
                                        <p:cTn id="59" dur="1" fill="hold">
                                          <p:stCondLst>
                                            <p:cond delay="0"/>
                                          </p:stCondLst>
                                        </p:cTn>
                                        <p:tgtEl>
                                          <p:spTgt spid="42"/>
                                        </p:tgtEl>
                                        <p:attrNameLst>
                                          <p:attrName>style.visibility</p:attrName>
                                        </p:attrNameLst>
                                      </p:cBhvr>
                                      <p:to>
                                        <p:strVal val="visible"/>
                                      </p:to>
                                    </p:set>
                                    <p:anim calcmode="lin" valueType="num">
                                      <p:cBhvr>
                                        <p:cTn id="60" dur="500" fill="hold"/>
                                        <p:tgtEl>
                                          <p:spTgt spid="42"/>
                                        </p:tgtEl>
                                        <p:attrNameLst>
                                          <p:attrName>ppt_x</p:attrName>
                                        </p:attrNameLst>
                                      </p:cBhvr>
                                      <p:tavLst>
                                        <p:tav tm="0">
                                          <p:val>
                                            <p:strVal val="#ppt_x-#ppt_w/2"/>
                                          </p:val>
                                        </p:tav>
                                        <p:tav tm="100000">
                                          <p:val>
                                            <p:strVal val="#ppt_x"/>
                                          </p:val>
                                        </p:tav>
                                      </p:tavLst>
                                    </p:anim>
                                    <p:anim calcmode="lin" valueType="num">
                                      <p:cBhvr>
                                        <p:cTn id="61" dur="500" fill="hold"/>
                                        <p:tgtEl>
                                          <p:spTgt spid="42"/>
                                        </p:tgtEl>
                                        <p:attrNameLst>
                                          <p:attrName>ppt_y</p:attrName>
                                        </p:attrNameLst>
                                      </p:cBhvr>
                                      <p:tavLst>
                                        <p:tav tm="0">
                                          <p:val>
                                            <p:strVal val="#ppt_y"/>
                                          </p:val>
                                        </p:tav>
                                        <p:tav tm="100000">
                                          <p:val>
                                            <p:strVal val="#ppt_y"/>
                                          </p:val>
                                        </p:tav>
                                      </p:tavLst>
                                    </p:anim>
                                    <p:anim calcmode="lin" valueType="num">
                                      <p:cBhvr>
                                        <p:cTn id="62" dur="500" fill="hold"/>
                                        <p:tgtEl>
                                          <p:spTgt spid="42"/>
                                        </p:tgtEl>
                                        <p:attrNameLst>
                                          <p:attrName>ppt_w</p:attrName>
                                        </p:attrNameLst>
                                      </p:cBhvr>
                                      <p:tavLst>
                                        <p:tav tm="0">
                                          <p:val>
                                            <p:fltVal val="0"/>
                                          </p:val>
                                        </p:tav>
                                        <p:tav tm="100000">
                                          <p:val>
                                            <p:strVal val="#ppt_w"/>
                                          </p:val>
                                        </p:tav>
                                      </p:tavLst>
                                    </p:anim>
                                    <p:anim calcmode="lin" valueType="num">
                                      <p:cBhvr>
                                        <p:cTn id="63" dur="500" fill="hold"/>
                                        <p:tgtEl>
                                          <p:spTgt spid="42"/>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p:bldP spid="15" grpId="0"/>
      <p:bldP spid="19" grpId="0"/>
      <p:bldP spid="20"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BE53B4-18BD-855C-283F-5AE48654F69F}"/>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36AF4FA8-D16D-7DAC-3B06-37420E32BD55}"/>
              </a:ext>
            </a:extLst>
          </p:cNvPr>
          <p:cNvSpPr txBox="1"/>
          <p:nvPr/>
        </p:nvSpPr>
        <p:spPr>
          <a:xfrm>
            <a:off x="147474" y="116377"/>
            <a:ext cx="3233257" cy="769441"/>
          </a:xfrm>
          <a:prstGeom prst="rect">
            <a:avLst/>
          </a:prstGeom>
          <a:noFill/>
        </p:spPr>
        <p:txBody>
          <a:bodyPr wrap="none" lIns="91440" tIns="45720" rIns="91440" bIns="45720">
            <a:spAutoFit/>
          </a:bodyPr>
          <a:lstStyle>
            <a:defPPr>
              <a:defRPr lang="en-US"/>
            </a:defPPr>
            <a:lvl1pPr algn="ctr">
              <a:defRPr sz="4400">
                <a:ln w="0"/>
                <a:effectLst>
                  <a:outerShdw blurRad="38100" dist="38100" dir="2700000" algn="tl">
                    <a:srgbClr val="000000">
                      <a:alpha val="43137"/>
                    </a:srgbClr>
                  </a:outerShdw>
                </a:effectLst>
              </a:defRPr>
            </a:lvl1pPr>
          </a:lstStyle>
          <a:p>
            <a:r>
              <a:rPr lang="en-US" dirty="0"/>
              <a:t>Relationships</a:t>
            </a:r>
          </a:p>
        </p:txBody>
      </p:sp>
      <p:sp>
        <p:nvSpPr>
          <p:cNvPr id="6" name="TextBox 5">
            <a:extLst>
              <a:ext uri="{FF2B5EF4-FFF2-40B4-BE49-F238E27FC236}">
                <a16:creationId xmlns:a16="http://schemas.microsoft.com/office/drawing/2014/main" id="{AA15D0DE-066B-7273-4E78-783A045D6C3E}"/>
              </a:ext>
            </a:extLst>
          </p:cNvPr>
          <p:cNvSpPr txBox="1"/>
          <p:nvPr/>
        </p:nvSpPr>
        <p:spPr>
          <a:xfrm>
            <a:off x="9364694" y="3564259"/>
            <a:ext cx="2663405" cy="2308324"/>
          </a:xfrm>
          <a:prstGeom prst="rect">
            <a:avLst/>
          </a:prstGeom>
          <a:noFill/>
        </p:spPr>
        <p:txBody>
          <a:bodyPr wrap="square">
            <a:spAutoFit/>
          </a:bodyPr>
          <a:lstStyle/>
          <a:p>
            <a:pPr marL="342900" marR="0" lvl="0" indent="-342900" rtl="0">
              <a:spcBef>
                <a:spcPts val="0"/>
              </a:spcBef>
              <a:spcAft>
                <a:spcPts val="500"/>
              </a:spcAft>
              <a:buFont typeface="Symbol" panose="05050102010706020507" pitchFamily="18" charset="2"/>
              <a:buChar char=""/>
            </a:pPr>
            <a:r>
              <a:rPr lang="en-US" sz="1800" dirty="0">
                <a:solidFill>
                  <a:srgbClr val="1F1F1F"/>
                </a:solidFill>
                <a:effectLst/>
                <a:latin typeface="Arial" panose="020B0604020202020204" pitchFamily="34" charset="0"/>
                <a:ea typeface="Times New Roman" panose="02020603050405020304" pitchFamily="18" charset="0"/>
              </a:rPr>
              <a:t>When you load multiple tables into your data model, Power BI automatically detects their relationship based on the common key field.</a:t>
            </a:r>
            <a:endParaRPr lang="en-US" sz="1800" dirty="0">
              <a:effectLst/>
              <a:latin typeface="Times New Roman" panose="02020603050405020304" pitchFamily="18" charset="0"/>
              <a:ea typeface="Times New Roman" panose="02020603050405020304" pitchFamily="18" charset="0"/>
            </a:endParaRPr>
          </a:p>
        </p:txBody>
      </p:sp>
      <p:pic>
        <p:nvPicPr>
          <p:cNvPr id="4" name="Picture 3" descr="Data model fields">
            <a:extLst>
              <a:ext uri="{FF2B5EF4-FFF2-40B4-BE49-F238E27FC236}">
                <a16:creationId xmlns:a16="http://schemas.microsoft.com/office/drawing/2014/main" id="{A273518B-3106-042A-C766-684806C97246}"/>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7072" y="981128"/>
            <a:ext cx="8543026" cy="4802486"/>
          </a:xfrm>
          <a:prstGeom prst="rect">
            <a:avLst/>
          </a:prstGeom>
          <a:noFill/>
          <a:ln>
            <a:noFill/>
          </a:ln>
        </p:spPr>
      </p:pic>
    </p:spTree>
    <p:extLst>
      <p:ext uri="{BB962C8B-B14F-4D97-AF65-F5344CB8AC3E}">
        <p14:creationId xmlns:p14="http://schemas.microsoft.com/office/powerpoint/2010/main" val="3376516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678C69-4EE7-AC58-C400-B0C4EA783349}"/>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6199CDA1-6FF7-1149-70D7-BD128125A937}"/>
              </a:ext>
            </a:extLst>
          </p:cNvPr>
          <p:cNvSpPr txBox="1"/>
          <p:nvPr/>
        </p:nvSpPr>
        <p:spPr>
          <a:xfrm>
            <a:off x="510490" y="116377"/>
            <a:ext cx="2507225" cy="769441"/>
          </a:xfrm>
          <a:prstGeom prst="rect">
            <a:avLst/>
          </a:prstGeom>
          <a:noFill/>
        </p:spPr>
        <p:txBody>
          <a:bodyPr wrap="none" lIns="91440" tIns="45720" rIns="91440" bIns="45720">
            <a:spAutoFit/>
          </a:bodyPr>
          <a:lstStyle>
            <a:defPPr>
              <a:defRPr lang="en-US"/>
            </a:defPPr>
            <a:lvl1pPr algn="ctr">
              <a:defRPr sz="4400">
                <a:ln w="0"/>
                <a:effectLst>
                  <a:outerShdw blurRad="38100" dist="38100" dir="2700000" algn="tl">
                    <a:srgbClr val="000000">
                      <a:alpha val="43137"/>
                    </a:srgbClr>
                  </a:outerShdw>
                </a:effectLst>
              </a:defRPr>
            </a:lvl1pPr>
          </a:lstStyle>
          <a:p>
            <a:r>
              <a:rPr lang="en-US" dirty="0"/>
              <a:t>Data Pane</a:t>
            </a:r>
          </a:p>
        </p:txBody>
      </p:sp>
      <p:sp>
        <p:nvSpPr>
          <p:cNvPr id="6" name="TextBox 5">
            <a:extLst>
              <a:ext uri="{FF2B5EF4-FFF2-40B4-BE49-F238E27FC236}">
                <a16:creationId xmlns:a16="http://schemas.microsoft.com/office/drawing/2014/main" id="{0888A087-EDB2-3D1C-360C-FE97E4F829F3}"/>
              </a:ext>
            </a:extLst>
          </p:cNvPr>
          <p:cNvSpPr txBox="1"/>
          <p:nvPr/>
        </p:nvSpPr>
        <p:spPr>
          <a:xfrm>
            <a:off x="9080021" y="501097"/>
            <a:ext cx="2663405" cy="5483552"/>
          </a:xfrm>
          <a:prstGeom prst="rect">
            <a:avLst/>
          </a:prstGeom>
          <a:noFill/>
        </p:spPr>
        <p:txBody>
          <a:bodyPr wrap="square">
            <a:spAutoFit/>
          </a:bodyPr>
          <a:lstStyle/>
          <a:p>
            <a:pPr marL="342900" marR="0" lvl="0" indent="-342900" rtl="0">
              <a:spcBef>
                <a:spcPts val="0"/>
              </a:spcBef>
              <a:spcAft>
                <a:spcPts val="500"/>
              </a:spcAft>
              <a:buFont typeface="Symbol" panose="05050102010706020507" pitchFamily="18" charset="2"/>
              <a:buChar char=""/>
            </a:pPr>
            <a:r>
              <a:rPr lang="en-US" sz="1800" dirty="0">
                <a:solidFill>
                  <a:srgbClr val="1F1F1F"/>
                </a:solidFill>
                <a:effectLst/>
                <a:latin typeface="Arial" panose="020B0604020202020204" pitchFamily="34" charset="0"/>
                <a:ea typeface="Times New Roman" panose="02020603050405020304" pitchFamily="18" charset="0"/>
              </a:rPr>
              <a:t>The </a:t>
            </a:r>
            <a:r>
              <a:rPr lang="en-US" sz="1800" b="1" dirty="0">
                <a:effectLst/>
                <a:latin typeface="Times New Roman" panose="02020603050405020304" pitchFamily="18" charset="0"/>
                <a:ea typeface="Times New Roman" panose="02020603050405020304" pitchFamily="18" charset="0"/>
              </a:rPr>
              <a:t>Data pane</a:t>
            </a:r>
            <a:r>
              <a:rPr lang="en-US" sz="1800" dirty="0">
                <a:effectLst/>
                <a:latin typeface="Times New Roman" panose="02020603050405020304" pitchFamily="18" charset="0"/>
                <a:ea typeface="Times New Roman" panose="02020603050405020304" pitchFamily="18" charset="0"/>
              </a:rPr>
              <a:t> is the common element in all three views of Power BI desktop (</a:t>
            </a:r>
            <a:r>
              <a:rPr lang="en-US" sz="1800" b="1" dirty="0">
                <a:effectLst/>
                <a:latin typeface="Times New Roman" panose="02020603050405020304" pitchFamily="18" charset="0"/>
                <a:ea typeface="Times New Roman" panose="02020603050405020304" pitchFamily="18" charset="0"/>
              </a:rPr>
              <a:t>Report view</a:t>
            </a:r>
            <a:r>
              <a:rPr lang="en-US" sz="1800" dirty="0">
                <a:effectLst/>
                <a:latin typeface="Times New Roman" panose="02020603050405020304" pitchFamily="18" charset="0"/>
                <a:ea typeface="Times New Roman" panose="02020603050405020304" pitchFamily="18" charset="0"/>
              </a:rPr>
              <a:t>, </a:t>
            </a:r>
            <a:r>
              <a:rPr lang="en-US" sz="1800" b="1" dirty="0">
                <a:effectLst/>
                <a:latin typeface="Times New Roman" panose="02020603050405020304" pitchFamily="18" charset="0"/>
                <a:ea typeface="Times New Roman" panose="02020603050405020304" pitchFamily="18" charset="0"/>
              </a:rPr>
              <a:t>Data view</a:t>
            </a:r>
            <a:r>
              <a:rPr lang="en-US" sz="1800" dirty="0">
                <a:effectLst/>
                <a:latin typeface="Times New Roman" panose="02020603050405020304" pitchFamily="18" charset="0"/>
                <a:ea typeface="Times New Roman" panose="02020603050405020304" pitchFamily="18" charset="0"/>
              </a:rPr>
              <a:t>, and </a:t>
            </a:r>
            <a:r>
              <a:rPr lang="en-US" sz="1800" b="1" dirty="0">
                <a:effectLst/>
                <a:latin typeface="Times New Roman" panose="02020603050405020304" pitchFamily="18" charset="0"/>
                <a:ea typeface="Times New Roman" panose="02020603050405020304" pitchFamily="18" charset="0"/>
              </a:rPr>
              <a:t>Model view</a:t>
            </a:r>
            <a:r>
              <a:rPr lang="en-US" sz="1800" dirty="0">
                <a:effectLst/>
                <a:latin typeface="Times New Roman" panose="02020603050405020304" pitchFamily="18" charset="0"/>
                <a:ea typeface="Times New Roman" panose="02020603050405020304" pitchFamily="18" charset="0"/>
              </a:rPr>
              <a:t>).  </a:t>
            </a:r>
            <a:endParaRPr lang="ar-EG" sz="1800" dirty="0">
              <a:effectLst/>
              <a:latin typeface="Times New Roman" panose="02020603050405020304" pitchFamily="18" charset="0"/>
              <a:ea typeface="Times New Roman" panose="02020603050405020304" pitchFamily="18" charset="0"/>
            </a:endParaRPr>
          </a:p>
          <a:p>
            <a:pPr marL="342900" marR="0" lvl="0" indent="-342900" rtl="0">
              <a:spcBef>
                <a:spcPts val="0"/>
              </a:spcBef>
              <a:spcAft>
                <a:spcPts val="500"/>
              </a:spcAft>
              <a:buFont typeface="Symbol" panose="05050102010706020507" pitchFamily="18" charset="2"/>
              <a:buChar char=""/>
            </a:pPr>
            <a:r>
              <a:rPr lang="en-US" sz="1800" dirty="0">
                <a:solidFill>
                  <a:srgbClr val="1F1F1F"/>
                </a:solidFill>
                <a:effectLst/>
                <a:latin typeface="Arial" panose="020B0604020202020204" pitchFamily="34" charset="0"/>
                <a:ea typeface="Times New Roman" panose="02020603050405020304" pitchFamily="18" charset="0"/>
              </a:rPr>
              <a:t>The </a:t>
            </a:r>
            <a:r>
              <a:rPr lang="en-US" sz="1800" b="1" dirty="0">
                <a:effectLst/>
                <a:latin typeface="Times New Roman" panose="02020603050405020304" pitchFamily="18" charset="0"/>
                <a:ea typeface="Times New Roman" panose="02020603050405020304" pitchFamily="18" charset="0"/>
              </a:rPr>
              <a:t>Data pane</a:t>
            </a:r>
            <a:r>
              <a:rPr lang="en-US" sz="1800" dirty="0">
                <a:effectLst/>
                <a:latin typeface="Times New Roman" panose="02020603050405020304" pitchFamily="18" charset="0"/>
                <a:ea typeface="Times New Roman" panose="02020603050405020304" pitchFamily="18" charset="0"/>
              </a:rPr>
              <a:t> lists all data tables and fields within the tables. All types of calculated tables, columns, and measures you will create are listed under the </a:t>
            </a:r>
            <a:r>
              <a:rPr lang="en-US" sz="1800" b="1" dirty="0">
                <a:effectLst/>
                <a:latin typeface="Times New Roman" panose="02020603050405020304" pitchFamily="18" charset="0"/>
                <a:ea typeface="Times New Roman" panose="02020603050405020304" pitchFamily="18" charset="0"/>
              </a:rPr>
              <a:t>Data pane</a:t>
            </a:r>
            <a:r>
              <a:rPr lang="en-US" sz="1800" dirty="0">
                <a:effectLst/>
                <a:latin typeface="Times New Roman" panose="02020603050405020304" pitchFamily="18" charset="0"/>
                <a:ea typeface="Times New Roman" panose="02020603050405020304" pitchFamily="18" charset="0"/>
              </a:rPr>
              <a:t>. </a:t>
            </a:r>
            <a:endParaRPr lang="ar-EG" sz="1800" dirty="0">
              <a:effectLst/>
              <a:latin typeface="Times New Roman" panose="02020603050405020304" pitchFamily="18" charset="0"/>
              <a:ea typeface="Times New Roman" panose="02020603050405020304" pitchFamily="18" charset="0"/>
            </a:endParaRPr>
          </a:p>
          <a:p>
            <a:pPr marL="342900" marR="0" lvl="0" indent="-342900" rtl="0">
              <a:spcBef>
                <a:spcPts val="0"/>
              </a:spcBef>
              <a:spcAft>
                <a:spcPts val="500"/>
              </a:spcAft>
              <a:buFont typeface="Symbol" panose="05050102010706020507" pitchFamily="18" charset="2"/>
              <a:buChar char=""/>
            </a:pPr>
            <a:r>
              <a:rPr lang="en-US" sz="1800" dirty="0">
                <a:effectLst/>
                <a:latin typeface="Times New Roman" panose="02020603050405020304" pitchFamily="18" charset="0"/>
                <a:ea typeface="Times New Roman" panose="02020603050405020304" pitchFamily="18" charset="0"/>
              </a:rPr>
              <a:t>If your data model contains many tables, you can use the search bar to locate a specific data table. </a:t>
            </a:r>
          </a:p>
        </p:txBody>
      </p:sp>
      <p:pic>
        <p:nvPicPr>
          <p:cNvPr id="2" name="Picture 1" descr="Power BI data pane">
            <a:extLst>
              <a:ext uri="{FF2B5EF4-FFF2-40B4-BE49-F238E27FC236}">
                <a16:creationId xmlns:a16="http://schemas.microsoft.com/office/drawing/2014/main" id="{6C919EE0-7ECA-873D-8F92-03FFEF050C5C}"/>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8995" y="973772"/>
            <a:ext cx="8264391" cy="4642024"/>
          </a:xfrm>
          <a:prstGeom prst="rect">
            <a:avLst/>
          </a:prstGeom>
          <a:noFill/>
          <a:ln>
            <a:noFill/>
          </a:ln>
        </p:spPr>
      </p:pic>
    </p:spTree>
    <p:extLst>
      <p:ext uri="{BB962C8B-B14F-4D97-AF65-F5344CB8AC3E}">
        <p14:creationId xmlns:p14="http://schemas.microsoft.com/office/powerpoint/2010/main" val="3886507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6CC23D-E5A1-D3DC-465A-9CC7175B74A8}"/>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81D9D982-3E46-C8AA-F514-F1DD839AF520}"/>
              </a:ext>
            </a:extLst>
          </p:cNvPr>
          <p:cNvSpPr txBox="1"/>
          <p:nvPr/>
        </p:nvSpPr>
        <p:spPr>
          <a:xfrm>
            <a:off x="510490" y="116377"/>
            <a:ext cx="2507225" cy="769441"/>
          </a:xfrm>
          <a:prstGeom prst="rect">
            <a:avLst/>
          </a:prstGeom>
          <a:noFill/>
        </p:spPr>
        <p:txBody>
          <a:bodyPr wrap="none" lIns="91440" tIns="45720" rIns="91440" bIns="45720">
            <a:spAutoFit/>
          </a:bodyPr>
          <a:lstStyle>
            <a:defPPr>
              <a:defRPr lang="en-US"/>
            </a:defPPr>
            <a:lvl1pPr algn="ctr">
              <a:defRPr sz="4400">
                <a:ln w="0"/>
                <a:effectLst>
                  <a:outerShdw blurRad="38100" dist="38100" dir="2700000" algn="tl">
                    <a:srgbClr val="000000">
                      <a:alpha val="43137"/>
                    </a:srgbClr>
                  </a:outerShdw>
                </a:effectLst>
              </a:defRPr>
            </a:lvl1pPr>
          </a:lstStyle>
          <a:p>
            <a:r>
              <a:rPr lang="en-US" dirty="0"/>
              <a:t>Data Pane</a:t>
            </a:r>
          </a:p>
        </p:txBody>
      </p:sp>
      <p:sp>
        <p:nvSpPr>
          <p:cNvPr id="6" name="TextBox 5">
            <a:extLst>
              <a:ext uri="{FF2B5EF4-FFF2-40B4-BE49-F238E27FC236}">
                <a16:creationId xmlns:a16="http://schemas.microsoft.com/office/drawing/2014/main" id="{B9B3F179-0280-6737-A990-64E94FA609BF}"/>
              </a:ext>
            </a:extLst>
          </p:cNvPr>
          <p:cNvSpPr txBox="1"/>
          <p:nvPr/>
        </p:nvSpPr>
        <p:spPr>
          <a:xfrm>
            <a:off x="8918996" y="4389588"/>
            <a:ext cx="2663405" cy="1200329"/>
          </a:xfrm>
          <a:prstGeom prst="rect">
            <a:avLst/>
          </a:prstGeom>
          <a:noFill/>
        </p:spPr>
        <p:txBody>
          <a:bodyPr wrap="square">
            <a:spAutoFit/>
          </a:bodyPr>
          <a:lstStyle/>
          <a:p>
            <a:pPr marL="342900" marR="0" lvl="0" indent="-342900" rtl="0">
              <a:spcBef>
                <a:spcPts val="0"/>
              </a:spcBef>
              <a:spcAft>
                <a:spcPts val="500"/>
              </a:spcAft>
              <a:buFont typeface="Symbol" panose="05050102010706020507" pitchFamily="18" charset="2"/>
              <a:buChar char=""/>
            </a:pPr>
            <a:r>
              <a:rPr lang="en-US" sz="1800" dirty="0">
                <a:solidFill>
                  <a:srgbClr val="1F1F1F"/>
                </a:solidFill>
                <a:effectLst/>
                <a:latin typeface="Arial" panose="020B0604020202020204" pitchFamily="34" charset="0"/>
                <a:ea typeface="Times New Roman" panose="02020603050405020304" pitchFamily="18" charset="0"/>
              </a:rPr>
              <a:t>You can also expand or collapse the data pane by selecting the double arrow.</a:t>
            </a:r>
            <a:endParaRPr lang="en-US" sz="1800" dirty="0">
              <a:effectLst/>
              <a:latin typeface="Times New Roman" panose="02020603050405020304" pitchFamily="18" charset="0"/>
              <a:ea typeface="Times New Roman" panose="02020603050405020304" pitchFamily="18" charset="0"/>
            </a:endParaRPr>
          </a:p>
        </p:txBody>
      </p:sp>
      <p:pic>
        <p:nvPicPr>
          <p:cNvPr id="4" name="Picture 3" descr="Power BI close data tab">
            <a:extLst>
              <a:ext uri="{FF2B5EF4-FFF2-40B4-BE49-F238E27FC236}">
                <a16:creationId xmlns:a16="http://schemas.microsoft.com/office/drawing/2014/main" id="{3B53FEC8-71AA-49BF-59E4-463FA5C2A31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9599" y="1016904"/>
            <a:ext cx="8141527" cy="4573013"/>
          </a:xfrm>
          <a:prstGeom prst="rect">
            <a:avLst/>
          </a:prstGeom>
          <a:noFill/>
          <a:ln>
            <a:noFill/>
          </a:ln>
        </p:spPr>
      </p:pic>
    </p:spTree>
    <p:extLst>
      <p:ext uri="{BB962C8B-B14F-4D97-AF65-F5344CB8AC3E}">
        <p14:creationId xmlns:p14="http://schemas.microsoft.com/office/powerpoint/2010/main" val="1756376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9D3610-4DCE-34B5-3CA4-514031F59C3E}"/>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125429A6-9C2F-F5D0-CE55-F18B2912F4E6}"/>
              </a:ext>
            </a:extLst>
          </p:cNvPr>
          <p:cNvSpPr txBox="1"/>
          <p:nvPr/>
        </p:nvSpPr>
        <p:spPr>
          <a:xfrm>
            <a:off x="228460" y="142256"/>
            <a:ext cx="3830409" cy="769441"/>
          </a:xfrm>
          <a:prstGeom prst="rect">
            <a:avLst/>
          </a:prstGeom>
          <a:noFill/>
        </p:spPr>
        <p:txBody>
          <a:bodyPr wrap="none" lIns="91440" tIns="45720" rIns="91440" bIns="45720">
            <a:spAutoFit/>
          </a:bodyPr>
          <a:lstStyle>
            <a:defPPr>
              <a:defRPr lang="en-US"/>
            </a:defPPr>
            <a:lvl1pPr algn="ctr">
              <a:defRPr sz="4400">
                <a:ln w="0"/>
                <a:effectLst>
                  <a:outerShdw blurRad="38100" dist="38100" dir="2700000" algn="tl">
                    <a:srgbClr val="000000">
                      <a:alpha val="43137"/>
                    </a:srgbClr>
                  </a:outerShdw>
                </a:effectLst>
              </a:defRPr>
            </a:lvl1pPr>
          </a:lstStyle>
          <a:p>
            <a:r>
              <a:rPr lang="en-US" dirty="0"/>
              <a:t>Properties pane</a:t>
            </a:r>
          </a:p>
        </p:txBody>
      </p:sp>
      <p:sp>
        <p:nvSpPr>
          <p:cNvPr id="6" name="TextBox 5">
            <a:extLst>
              <a:ext uri="{FF2B5EF4-FFF2-40B4-BE49-F238E27FC236}">
                <a16:creationId xmlns:a16="http://schemas.microsoft.com/office/drawing/2014/main" id="{AF6AE364-6403-DCB4-5BC5-3A80313E45A5}"/>
              </a:ext>
            </a:extLst>
          </p:cNvPr>
          <p:cNvSpPr txBox="1"/>
          <p:nvPr/>
        </p:nvSpPr>
        <p:spPr>
          <a:xfrm>
            <a:off x="9264052" y="1010055"/>
            <a:ext cx="2663405" cy="5206554"/>
          </a:xfrm>
          <a:prstGeom prst="rect">
            <a:avLst/>
          </a:prstGeom>
          <a:noFill/>
        </p:spPr>
        <p:txBody>
          <a:bodyPr wrap="square">
            <a:spAutoFit/>
          </a:bodyPr>
          <a:lstStyle/>
          <a:p>
            <a:pPr marL="342900" marR="0" lvl="0" indent="-342900" rtl="0">
              <a:spcBef>
                <a:spcPts val="0"/>
              </a:spcBef>
              <a:spcAft>
                <a:spcPts val="500"/>
              </a:spcAft>
              <a:buFont typeface="Symbol" panose="05050102010706020507" pitchFamily="18" charset="2"/>
              <a:buChar char=""/>
            </a:pPr>
            <a:r>
              <a:rPr lang="en-US" sz="1800" dirty="0">
                <a:solidFill>
                  <a:srgbClr val="1F1F1F"/>
                </a:solidFill>
                <a:effectLst/>
                <a:latin typeface="Arial" panose="020B0604020202020204" pitchFamily="34" charset="0"/>
                <a:ea typeface="Times New Roman" panose="02020603050405020304" pitchFamily="18" charset="0"/>
              </a:rPr>
              <a:t>You can use the </a:t>
            </a:r>
            <a:r>
              <a:rPr lang="en-US" sz="1800" b="1" dirty="0">
                <a:effectLst/>
                <a:latin typeface="Times New Roman" panose="02020603050405020304" pitchFamily="18" charset="0"/>
                <a:ea typeface="Times New Roman" panose="02020603050405020304" pitchFamily="18" charset="0"/>
              </a:rPr>
              <a:t>Properties</a:t>
            </a:r>
            <a:r>
              <a:rPr lang="en-US" sz="1800" dirty="0">
                <a:effectLst/>
                <a:latin typeface="Times New Roman" panose="02020603050405020304" pitchFamily="18" charset="0"/>
                <a:ea typeface="Times New Roman" panose="02020603050405020304" pitchFamily="18" charset="0"/>
              </a:rPr>
              <a:t> pane to edit and configure table and column properties within your data model. </a:t>
            </a:r>
            <a:endParaRPr lang="ar-EG" sz="1800" dirty="0">
              <a:effectLst/>
              <a:latin typeface="Times New Roman" panose="02020603050405020304" pitchFamily="18" charset="0"/>
              <a:ea typeface="Times New Roman" panose="02020603050405020304" pitchFamily="18" charset="0"/>
            </a:endParaRPr>
          </a:p>
          <a:p>
            <a:pPr marL="342900" marR="0" lvl="0" indent="-342900" rtl="0">
              <a:spcBef>
                <a:spcPts val="0"/>
              </a:spcBef>
              <a:spcAft>
                <a:spcPts val="500"/>
              </a:spcAft>
              <a:buFont typeface="Symbol" panose="05050102010706020507" pitchFamily="18" charset="2"/>
              <a:buChar char=""/>
            </a:pPr>
            <a:r>
              <a:rPr lang="en-US" sz="1800" dirty="0">
                <a:solidFill>
                  <a:srgbClr val="1F1F1F"/>
                </a:solidFill>
                <a:effectLst/>
                <a:latin typeface="Arial" panose="020B0604020202020204" pitchFamily="34" charset="0"/>
                <a:ea typeface="Times New Roman" panose="02020603050405020304" pitchFamily="18" charset="0"/>
              </a:rPr>
              <a:t>The pane has two sets of properties: </a:t>
            </a:r>
            <a:r>
              <a:rPr lang="en-US" sz="1800" b="1" dirty="0">
                <a:effectLst/>
                <a:latin typeface="Times New Roman" panose="02020603050405020304" pitchFamily="18" charset="0"/>
                <a:ea typeface="Times New Roman" panose="02020603050405020304" pitchFamily="18" charset="0"/>
              </a:rPr>
              <a:t>General</a:t>
            </a:r>
            <a:r>
              <a:rPr lang="en-US" sz="1800" dirty="0">
                <a:effectLst/>
                <a:latin typeface="Times New Roman" panose="02020603050405020304" pitchFamily="18" charset="0"/>
                <a:ea typeface="Times New Roman" panose="02020603050405020304" pitchFamily="18" charset="0"/>
              </a:rPr>
              <a:t> and </a:t>
            </a:r>
            <a:r>
              <a:rPr lang="en-US" sz="1800" b="1" dirty="0">
                <a:effectLst/>
                <a:latin typeface="Times New Roman" panose="02020603050405020304" pitchFamily="18" charset="0"/>
                <a:ea typeface="Times New Roman" panose="02020603050405020304" pitchFamily="18" charset="0"/>
              </a:rPr>
              <a:t>Advanced</a:t>
            </a:r>
            <a:r>
              <a:rPr lang="en-US" sz="1800" dirty="0">
                <a:effectLst/>
                <a:latin typeface="Times New Roman" panose="02020603050405020304" pitchFamily="18" charset="0"/>
                <a:ea typeface="Times New Roman" panose="02020603050405020304" pitchFamily="18" charset="0"/>
              </a:rPr>
              <a:t>. </a:t>
            </a:r>
            <a:endParaRPr lang="ar-EG" sz="1800" dirty="0">
              <a:effectLst/>
              <a:latin typeface="Times New Roman" panose="02020603050405020304" pitchFamily="18" charset="0"/>
              <a:ea typeface="Times New Roman" panose="02020603050405020304" pitchFamily="18" charset="0"/>
            </a:endParaRPr>
          </a:p>
          <a:p>
            <a:pPr marL="342900" marR="0" lvl="0" indent="-342900" rtl="0">
              <a:spcBef>
                <a:spcPts val="0"/>
              </a:spcBef>
              <a:spcAft>
                <a:spcPts val="500"/>
              </a:spcAft>
              <a:buFont typeface="Symbol" panose="05050102010706020507" pitchFamily="18" charset="2"/>
              <a:buChar char=""/>
            </a:pPr>
            <a:r>
              <a:rPr lang="en-US" sz="1800" dirty="0">
                <a:solidFill>
                  <a:srgbClr val="1F1F1F"/>
                </a:solidFill>
                <a:effectLst/>
                <a:latin typeface="Arial" panose="020B0604020202020204" pitchFamily="34" charset="0"/>
                <a:ea typeface="Calibri" panose="020F0502020204030204" pitchFamily="34" charset="0"/>
              </a:rPr>
              <a:t>You can use these properties to rename your table and columns, add descriptions, and configure other table and column properties</a:t>
            </a:r>
            <a:endParaRPr lang="en-US" sz="1800" dirty="0">
              <a:effectLst/>
              <a:latin typeface="Times New Roman" panose="02020603050405020304" pitchFamily="18" charset="0"/>
              <a:ea typeface="Times New Roman" panose="02020603050405020304" pitchFamily="18" charset="0"/>
            </a:endParaRPr>
          </a:p>
        </p:txBody>
      </p:sp>
      <p:pic>
        <p:nvPicPr>
          <p:cNvPr id="2" name="Picture 1" descr="Power BI properties tab">
            <a:extLst>
              <a:ext uri="{FF2B5EF4-FFF2-40B4-BE49-F238E27FC236}">
                <a16:creationId xmlns:a16="http://schemas.microsoft.com/office/drawing/2014/main" id="{4D24EF4C-92FA-F534-4B1D-12F27367B645}"/>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9600" y="1010055"/>
            <a:ext cx="8448136" cy="4749143"/>
          </a:xfrm>
          <a:prstGeom prst="rect">
            <a:avLst/>
          </a:prstGeom>
          <a:noFill/>
          <a:ln>
            <a:noFill/>
          </a:ln>
        </p:spPr>
      </p:pic>
    </p:spTree>
    <p:extLst>
      <p:ext uri="{BB962C8B-B14F-4D97-AF65-F5344CB8AC3E}">
        <p14:creationId xmlns:p14="http://schemas.microsoft.com/office/powerpoint/2010/main" val="3544063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4CDF28-5AF3-DB62-6D45-87AC628564E3}"/>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700ACD61-37C8-5A52-33AE-24BE9B9F40DF}"/>
              </a:ext>
            </a:extLst>
          </p:cNvPr>
          <p:cNvSpPr txBox="1"/>
          <p:nvPr/>
        </p:nvSpPr>
        <p:spPr>
          <a:xfrm>
            <a:off x="539700" y="142256"/>
            <a:ext cx="3207929" cy="769441"/>
          </a:xfrm>
          <a:prstGeom prst="rect">
            <a:avLst/>
          </a:prstGeom>
          <a:noFill/>
        </p:spPr>
        <p:txBody>
          <a:bodyPr wrap="none" lIns="91440" tIns="45720" rIns="91440" bIns="45720">
            <a:spAutoFit/>
          </a:bodyPr>
          <a:lstStyle>
            <a:defPPr>
              <a:defRPr lang="en-US"/>
            </a:defPPr>
            <a:lvl1pPr algn="ctr">
              <a:defRPr sz="4400">
                <a:ln w="0"/>
                <a:effectLst>
                  <a:outerShdw blurRad="38100" dist="38100" dir="2700000" algn="tl">
                    <a:srgbClr val="000000">
                      <a:alpha val="43137"/>
                    </a:srgbClr>
                  </a:outerShdw>
                </a:effectLst>
              </a:defRPr>
            </a:lvl1pPr>
          </a:lstStyle>
          <a:p>
            <a:r>
              <a:rPr lang="en-US" dirty="0"/>
              <a:t>Home ribbon</a:t>
            </a:r>
          </a:p>
        </p:txBody>
      </p:sp>
      <p:sp>
        <p:nvSpPr>
          <p:cNvPr id="6" name="TextBox 5">
            <a:extLst>
              <a:ext uri="{FF2B5EF4-FFF2-40B4-BE49-F238E27FC236}">
                <a16:creationId xmlns:a16="http://schemas.microsoft.com/office/drawing/2014/main" id="{F8328E9D-5BD6-C431-7BBA-84AD54153E1F}"/>
              </a:ext>
            </a:extLst>
          </p:cNvPr>
          <p:cNvSpPr txBox="1"/>
          <p:nvPr/>
        </p:nvSpPr>
        <p:spPr>
          <a:xfrm>
            <a:off x="9264052" y="1010055"/>
            <a:ext cx="2663405" cy="3203441"/>
          </a:xfrm>
          <a:prstGeom prst="rect">
            <a:avLst/>
          </a:prstGeom>
          <a:noFill/>
        </p:spPr>
        <p:txBody>
          <a:bodyPr wrap="square">
            <a:spAutoFit/>
          </a:bodyPr>
          <a:lstStyle/>
          <a:p>
            <a:pPr marL="342900" marR="0" lvl="0" indent="-342900" rtl="0">
              <a:spcBef>
                <a:spcPts val="0"/>
              </a:spcBef>
              <a:spcAft>
                <a:spcPts val="500"/>
              </a:spcAft>
              <a:buFont typeface="Symbol" panose="05050102010706020507" pitchFamily="18" charset="2"/>
              <a:buChar char=""/>
            </a:pPr>
            <a:r>
              <a:rPr lang="en-US" sz="1800" dirty="0">
                <a:solidFill>
                  <a:srgbClr val="1F1F1F"/>
                </a:solidFill>
                <a:effectLst/>
                <a:latin typeface="Arial" panose="020B0604020202020204" pitchFamily="34" charset="0"/>
                <a:ea typeface="Times New Roman" panose="02020603050405020304" pitchFamily="18" charset="0"/>
              </a:rPr>
              <a:t>The </a:t>
            </a:r>
            <a:r>
              <a:rPr lang="en-US" sz="1800" b="1" dirty="0">
                <a:effectLst/>
                <a:latin typeface="Times New Roman" panose="02020603050405020304" pitchFamily="18" charset="0"/>
                <a:ea typeface="Times New Roman" panose="02020603050405020304" pitchFamily="18" charset="0"/>
              </a:rPr>
              <a:t>Home ribbon</a:t>
            </a:r>
            <a:r>
              <a:rPr lang="en-US" sz="1800" dirty="0">
                <a:effectLst/>
                <a:latin typeface="Times New Roman" panose="02020603050405020304" pitchFamily="18" charset="0"/>
                <a:ea typeface="Times New Roman" panose="02020603050405020304" pitchFamily="18" charset="0"/>
              </a:rPr>
              <a:t> of the </a:t>
            </a:r>
            <a:r>
              <a:rPr lang="en-US" sz="1800" b="1" dirty="0">
                <a:effectLst/>
                <a:latin typeface="Times New Roman" panose="02020603050405020304" pitchFamily="18" charset="0"/>
                <a:ea typeface="Times New Roman" panose="02020603050405020304" pitchFamily="18" charset="0"/>
              </a:rPr>
              <a:t>Model view</a:t>
            </a:r>
            <a:r>
              <a:rPr lang="en-US" sz="1800" dirty="0">
                <a:effectLst/>
                <a:latin typeface="Times New Roman" panose="02020603050405020304" pitchFamily="18" charset="0"/>
                <a:ea typeface="Times New Roman" panose="02020603050405020304" pitchFamily="18" charset="0"/>
              </a:rPr>
              <a:t> offers a range of functions to shape and structure your data before preparing it for reports and visualizations.</a:t>
            </a:r>
            <a:endParaRPr lang="ar-EG" sz="1800" dirty="0">
              <a:effectLst/>
              <a:latin typeface="Times New Roman" panose="02020603050405020304" pitchFamily="18" charset="0"/>
              <a:ea typeface="Times New Roman" panose="02020603050405020304" pitchFamily="18" charset="0"/>
            </a:endParaRPr>
          </a:p>
          <a:p>
            <a:pPr marL="342900" marR="0" lvl="0" indent="-342900" rtl="0">
              <a:spcBef>
                <a:spcPts val="0"/>
              </a:spcBef>
              <a:spcAft>
                <a:spcPts val="500"/>
              </a:spcAft>
              <a:buFont typeface="Symbol" panose="05050102010706020507" pitchFamily="18" charset="2"/>
              <a:buChar char=""/>
            </a:pPr>
            <a:r>
              <a:rPr lang="en-US" sz="1800" dirty="0">
                <a:solidFill>
                  <a:srgbClr val="1F1F1F"/>
                </a:solidFill>
                <a:effectLst/>
                <a:latin typeface="Arial" panose="020B0604020202020204" pitchFamily="34" charset="0"/>
                <a:ea typeface="Times New Roman" panose="02020603050405020304" pitchFamily="18" charset="0"/>
              </a:rPr>
              <a:t>Below is a list of the various groups of functions available in the </a:t>
            </a:r>
            <a:r>
              <a:rPr lang="en-US" sz="1800" b="1" dirty="0">
                <a:effectLst/>
                <a:latin typeface="Times New Roman" panose="02020603050405020304" pitchFamily="18" charset="0"/>
                <a:ea typeface="Times New Roman" panose="02020603050405020304" pitchFamily="18" charset="0"/>
              </a:rPr>
              <a:t>Home ribbon</a:t>
            </a:r>
            <a:r>
              <a:rPr lang="en-US" sz="1800" dirty="0">
                <a:effectLst/>
                <a:latin typeface="Times New Roman" panose="02020603050405020304" pitchFamily="18" charset="0"/>
                <a:ea typeface="Times New Roman" panose="02020603050405020304" pitchFamily="18" charset="0"/>
              </a:rPr>
              <a:t>. </a:t>
            </a:r>
          </a:p>
        </p:txBody>
      </p:sp>
      <p:pic>
        <p:nvPicPr>
          <p:cNvPr id="4" name="Picture 3" descr="Power BI Home tab">
            <a:extLst>
              <a:ext uri="{FF2B5EF4-FFF2-40B4-BE49-F238E27FC236}">
                <a16:creationId xmlns:a16="http://schemas.microsoft.com/office/drawing/2014/main" id="{B82C2968-E5BE-102C-5B3D-397C6704A5FA}"/>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99381" y="1084646"/>
            <a:ext cx="8198462" cy="4608788"/>
          </a:xfrm>
          <a:prstGeom prst="rect">
            <a:avLst/>
          </a:prstGeom>
          <a:noFill/>
          <a:ln>
            <a:noFill/>
          </a:ln>
        </p:spPr>
      </p:pic>
    </p:spTree>
    <p:extLst>
      <p:ext uri="{BB962C8B-B14F-4D97-AF65-F5344CB8AC3E}">
        <p14:creationId xmlns:p14="http://schemas.microsoft.com/office/powerpoint/2010/main" val="1163080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B687F2-5A01-42DD-B980-0A629CFB031F}"/>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A2C988F7-6F8F-1626-5A74-0DB0C4FE9682}"/>
              </a:ext>
            </a:extLst>
          </p:cNvPr>
          <p:cNvSpPr txBox="1"/>
          <p:nvPr/>
        </p:nvSpPr>
        <p:spPr>
          <a:xfrm>
            <a:off x="539700" y="142256"/>
            <a:ext cx="3207929" cy="769441"/>
          </a:xfrm>
          <a:prstGeom prst="rect">
            <a:avLst/>
          </a:prstGeom>
          <a:noFill/>
        </p:spPr>
        <p:txBody>
          <a:bodyPr wrap="none" lIns="91440" tIns="45720" rIns="91440" bIns="45720">
            <a:spAutoFit/>
          </a:bodyPr>
          <a:lstStyle>
            <a:defPPr>
              <a:defRPr lang="en-US"/>
            </a:defPPr>
            <a:lvl1pPr algn="ctr">
              <a:defRPr sz="4400">
                <a:ln w="0"/>
                <a:effectLst>
                  <a:outerShdw blurRad="38100" dist="38100" dir="2700000" algn="tl">
                    <a:srgbClr val="000000">
                      <a:alpha val="43137"/>
                    </a:srgbClr>
                  </a:outerShdw>
                </a:effectLst>
              </a:defRPr>
            </a:lvl1pPr>
          </a:lstStyle>
          <a:p>
            <a:r>
              <a:rPr lang="en-US" dirty="0"/>
              <a:t>Home ribbon</a:t>
            </a:r>
          </a:p>
        </p:txBody>
      </p:sp>
      <p:sp>
        <p:nvSpPr>
          <p:cNvPr id="6" name="TextBox 5">
            <a:extLst>
              <a:ext uri="{FF2B5EF4-FFF2-40B4-BE49-F238E27FC236}">
                <a16:creationId xmlns:a16="http://schemas.microsoft.com/office/drawing/2014/main" id="{D7A7A00D-2203-D9B7-2BA0-0149E8EDD935}"/>
              </a:ext>
            </a:extLst>
          </p:cNvPr>
          <p:cNvSpPr txBox="1"/>
          <p:nvPr/>
        </p:nvSpPr>
        <p:spPr>
          <a:xfrm>
            <a:off x="9350317" y="3429000"/>
            <a:ext cx="2663405" cy="2649443"/>
          </a:xfrm>
          <a:prstGeom prst="rect">
            <a:avLst/>
          </a:prstGeom>
          <a:noFill/>
        </p:spPr>
        <p:txBody>
          <a:bodyPr wrap="square">
            <a:spAutoFit/>
          </a:bodyPr>
          <a:lstStyle/>
          <a:p>
            <a:pPr marR="0" lvl="0" rtl="0">
              <a:spcBef>
                <a:spcPts val="0"/>
              </a:spcBef>
              <a:spcAft>
                <a:spcPts val="500"/>
              </a:spcAft>
            </a:pPr>
            <a:r>
              <a:rPr lang="en-US" sz="1800" b="1" dirty="0">
                <a:solidFill>
                  <a:srgbClr val="1F1F1F"/>
                </a:solidFill>
                <a:effectLst/>
                <a:latin typeface="unset"/>
                <a:ea typeface="Times New Roman" panose="02020603050405020304" pitchFamily="18" charset="0"/>
                <a:cs typeface="Arial" panose="020B0604020202020204" pitchFamily="34" charset="0"/>
              </a:rPr>
              <a:t>Feature: </a:t>
            </a:r>
            <a:r>
              <a:rPr lang="en-US" sz="1800" dirty="0">
                <a:effectLst/>
                <a:latin typeface="Times New Roman" panose="02020603050405020304" pitchFamily="18" charset="0"/>
                <a:ea typeface="Times New Roman" panose="02020603050405020304" pitchFamily="18" charset="0"/>
              </a:rPr>
              <a:t>Data</a:t>
            </a:r>
          </a:p>
          <a:p>
            <a:r>
              <a:rPr lang="en-US" sz="1800" b="1" dirty="0">
                <a:solidFill>
                  <a:srgbClr val="1F1F1F"/>
                </a:solidFill>
                <a:effectLst/>
                <a:latin typeface="unset"/>
                <a:ea typeface="Times New Roman" panose="02020603050405020304" pitchFamily="18" charset="0"/>
                <a:cs typeface="Arial" panose="020B0604020202020204" pitchFamily="34" charset="0"/>
              </a:rPr>
              <a:t>Explanation: </a:t>
            </a:r>
            <a:endParaRPr lang="ar-EG" sz="1800" b="1" dirty="0">
              <a:solidFill>
                <a:srgbClr val="1F1F1F"/>
              </a:solidFill>
              <a:effectLst/>
              <a:latin typeface="unset"/>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sz="1800" dirty="0">
                <a:effectLst/>
                <a:latin typeface="Times New Roman" panose="02020603050405020304" pitchFamily="18" charset="0"/>
                <a:ea typeface="Times New Roman" panose="02020603050405020304" pitchFamily="18" charset="0"/>
              </a:rPr>
              <a:t>The </a:t>
            </a:r>
            <a:r>
              <a:rPr lang="en-US" sz="1800" b="1" dirty="0">
                <a:effectLst/>
                <a:latin typeface="Times New Roman" panose="02020603050405020304" pitchFamily="18" charset="0"/>
                <a:ea typeface="Times New Roman" panose="02020603050405020304" pitchFamily="18" charset="0"/>
              </a:rPr>
              <a:t>Home</a:t>
            </a:r>
            <a:r>
              <a:rPr lang="en-US" sz="1800" dirty="0">
                <a:effectLst/>
                <a:latin typeface="Times New Roman" panose="02020603050405020304" pitchFamily="18" charset="0"/>
                <a:ea typeface="Times New Roman" panose="02020603050405020304" pitchFamily="18" charset="0"/>
              </a:rPr>
              <a:t> tab’s </a:t>
            </a:r>
            <a:r>
              <a:rPr lang="en-US" sz="1800" b="1" dirty="0">
                <a:effectLst/>
                <a:latin typeface="Times New Roman" panose="02020603050405020304" pitchFamily="18" charset="0"/>
                <a:ea typeface="Times New Roman" panose="02020603050405020304" pitchFamily="18" charset="0"/>
              </a:rPr>
              <a:t>Data group </a:t>
            </a:r>
            <a:r>
              <a:rPr lang="en-US" sz="1800" dirty="0">
                <a:effectLst/>
                <a:latin typeface="Times New Roman" panose="02020603050405020304" pitchFamily="18" charset="0"/>
                <a:ea typeface="Times New Roman" panose="02020603050405020304" pitchFamily="18" charset="0"/>
              </a:rPr>
              <a:t>is like the </a:t>
            </a:r>
            <a:r>
              <a:rPr lang="en-US" sz="1800" b="1" dirty="0">
                <a:effectLst/>
                <a:latin typeface="Times New Roman" panose="02020603050405020304" pitchFamily="18" charset="0"/>
                <a:ea typeface="Times New Roman" panose="02020603050405020304" pitchFamily="18" charset="0"/>
              </a:rPr>
              <a:t>Report view</a:t>
            </a:r>
            <a:r>
              <a:rPr lang="en-US" sz="1800" dirty="0">
                <a:effectLst/>
                <a:latin typeface="Times New Roman" panose="02020603050405020304" pitchFamily="18" charset="0"/>
                <a:ea typeface="Times New Roman" panose="02020603050405020304" pitchFamily="18" charset="0"/>
              </a:rPr>
              <a:t> and </a:t>
            </a:r>
            <a:r>
              <a:rPr lang="en-US" sz="1800" b="1" dirty="0">
                <a:effectLst/>
                <a:latin typeface="Times New Roman" panose="02020603050405020304" pitchFamily="18" charset="0"/>
                <a:ea typeface="Times New Roman" panose="02020603050405020304" pitchFamily="18" charset="0"/>
              </a:rPr>
              <a:t>Data view</a:t>
            </a:r>
            <a:r>
              <a:rPr lang="en-US" sz="1800" dirty="0">
                <a:effectLst/>
                <a:latin typeface="Times New Roman" panose="02020603050405020304" pitchFamily="18" charset="0"/>
                <a:ea typeface="Times New Roman" panose="02020603050405020304" pitchFamily="18" charset="0"/>
              </a:rPr>
              <a:t>. </a:t>
            </a:r>
            <a:endParaRPr lang="ar-EG" sz="1800" dirty="0">
              <a:effectLst/>
              <a:latin typeface="Times New Roman" panose="02020603050405020304" pitchFamily="18" charset="0"/>
              <a:ea typeface="Times New Roman" panose="02020603050405020304" pitchFamily="18" charset="0"/>
            </a:endParaRPr>
          </a:p>
          <a:p>
            <a:pPr marL="285750" indent="-285750">
              <a:buFont typeface="Arial" panose="020B0604020202020204" pitchFamily="34" charset="0"/>
              <a:buChar char="•"/>
            </a:pPr>
            <a:r>
              <a:rPr lang="en-US" sz="1800" dirty="0">
                <a:effectLst/>
                <a:latin typeface="Times New Roman" panose="02020603050405020304" pitchFamily="18" charset="0"/>
                <a:ea typeface="Times New Roman" panose="02020603050405020304" pitchFamily="18" charset="0"/>
              </a:rPr>
              <a:t>It offers data connectivity options for Power BI.  </a:t>
            </a:r>
          </a:p>
        </p:txBody>
      </p:sp>
      <p:pic>
        <p:nvPicPr>
          <p:cNvPr id="2" name="Picture 1" descr="Power BI data tab">
            <a:extLst>
              <a:ext uri="{FF2B5EF4-FFF2-40B4-BE49-F238E27FC236}">
                <a16:creationId xmlns:a16="http://schemas.microsoft.com/office/drawing/2014/main" id="{39875C3E-5827-860E-36CD-FAA40BF71B0C}"/>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02897" y="1032887"/>
            <a:ext cx="8045009" cy="4522524"/>
          </a:xfrm>
          <a:prstGeom prst="rect">
            <a:avLst/>
          </a:prstGeom>
          <a:noFill/>
          <a:ln>
            <a:noFill/>
          </a:ln>
        </p:spPr>
      </p:pic>
    </p:spTree>
    <p:extLst>
      <p:ext uri="{BB962C8B-B14F-4D97-AF65-F5344CB8AC3E}">
        <p14:creationId xmlns:p14="http://schemas.microsoft.com/office/powerpoint/2010/main" val="288047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E31C5E-6D48-D815-F8E4-4FF262363D8C}"/>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3FCE778B-0B73-1479-7E92-BAB3BFEBAEE5}"/>
              </a:ext>
            </a:extLst>
          </p:cNvPr>
          <p:cNvSpPr txBox="1"/>
          <p:nvPr/>
        </p:nvSpPr>
        <p:spPr>
          <a:xfrm>
            <a:off x="539700" y="142256"/>
            <a:ext cx="3207929" cy="769441"/>
          </a:xfrm>
          <a:prstGeom prst="rect">
            <a:avLst/>
          </a:prstGeom>
          <a:noFill/>
        </p:spPr>
        <p:txBody>
          <a:bodyPr wrap="none" lIns="91440" tIns="45720" rIns="91440" bIns="45720">
            <a:spAutoFit/>
          </a:bodyPr>
          <a:lstStyle>
            <a:defPPr>
              <a:defRPr lang="en-US"/>
            </a:defPPr>
            <a:lvl1pPr algn="ctr">
              <a:defRPr sz="4400">
                <a:ln w="0"/>
                <a:effectLst>
                  <a:outerShdw blurRad="38100" dist="38100" dir="2700000" algn="tl">
                    <a:srgbClr val="000000">
                      <a:alpha val="43137"/>
                    </a:srgbClr>
                  </a:outerShdw>
                </a:effectLst>
              </a:defRPr>
            </a:lvl1pPr>
          </a:lstStyle>
          <a:p>
            <a:r>
              <a:rPr lang="en-US" dirty="0"/>
              <a:t>Home ribbon</a:t>
            </a:r>
          </a:p>
        </p:txBody>
      </p:sp>
      <p:sp>
        <p:nvSpPr>
          <p:cNvPr id="6" name="TextBox 5">
            <a:extLst>
              <a:ext uri="{FF2B5EF4-FFF2-40B4-BE49-F238E27FC236}">
                <a16:creationId xmlns:a16="http://schemas.microsoft.com/office/drawing/2014/main" id="{364E5A54-37FD-AE14-E847-FA286D29B874}"/>
              </a:ext>
            </a:extLst>
          </p:cNvPr>
          <p:cNvSpPr txBox="1"/>
          <p:nvPr/>
        </p:nvSpPr>
        <p:spPr>
          <a:xfrm>
            <a:off x="9272678" y="1294726"/>
            <a:ext cx="2663405" cy="4439677"/>
          </a:xfrm>
          <a:prstGeom prst="rect">
            <a:avLst/>
          </a:prstGeom>
          <a:noFill/>
        </p:spPr>
        <p:txBody>
          <a:bodyPr wrap="square">
            <a:spAutoFit/>
          </a:bodyPr>
          <a:lstStyle/>
          <a:p>
            <a:pPr marL="342900" marR="0" lvl="0" indent="-342900" rtl="0">
              <a:spcBef>
                <a:spcPts val="0"/>
              </a:spcBef>
              <a:spcAft>
                <a:spcPts val="500"/>
              </a:spcAft>
              <a:buFont typeface="Symbol" panose="05050102010706020507" pitchFamily="18" charset="2"/>
              <a:buChar char=""/>
            </a:pPr>
            <a:r>
              <a:rPr lang="en-US" sz="1800" b="1" dirty="0">
                <a:solidFill>
                  <a:srgbClr val="1F1F1F"/>
                </a:solidFill>
                <a:effectLst/>
                <a:latin typeface="unset"/>
                <a:ea typeface="Times New Roman" panose="02020603050405020304" pitchFamily="18" charset="0"/>
                <a:cs typeface="Arial" panose="020B0604020202020204" pitchFamily="34" charset="0"/>
              </a:rPr>
              <a:t>Feature: </a:t>
            </a:r>
            <a:r>
              <a:rPr lang="en-US" sz="1800" dirty="0">
                <a:effectLst/>
                <a:latin typeface="Times New Roman" panose="02020603050405020304" pitchFamily="18" charset="0"/>
                <a:ea typeface="Times New Roman" panose="02020603050405020304" pitchFamily="18" charset="0"/>
              </a:rPr>
              <a:t>Queries</a:t>
            </a:r>
          </a:p>
          <a:p>
            <a:pPr marL="342900" marR="0" lvl="0" indent="-342900">
              <a:spcBef>
                <a:spcPts val="0"/>
              </a:spcBef>
              <a:spcAft>
                <a:spcPts val="500"/>
              </a:spcAft>
              <a:buFont typeface="Symbol" panose="05050102010706020507" pitchFamily="18" charset="2"/>
              <a:buChar char=""/>
            </a:pPr>
            <a:r>
              <a:rPr lang="en-US" sz="1800" b="1" dirty="0">
                <a:solidFill>
                  <a:srgbClr val="1F1F1F"/>
                </a:solidFill>
                <a:effectLst/>
                <a:latin typeface="unset"/>
                <a:ea typeface="Times New Roman" panose="02020603050405020304" pitchFamily="18" charset="0"/>
                <a:cs typeface="Arial" panose="020B0604020202020204" pitchFamily="34" charset="0"/>
              </a:rPr>
              <a:t>Explanation: </a:t>
            </a:r>
            <a:r>
              <a:rPr lang="en-US" sz="1800" dirty="0">
                <a:effectLst/>
                <a:latin typeface="Times New Roman" panose="02020603050405020304" pitchFamily="18" charset="0"/>
                <a:ea typeface="Times New Roman" panose="02020603050405020304" pitchFamily="18" charset="0"/>
              </a:rPr>
              <a:t>This section contains two elements:</a:t>
            </a:r>
          </a:p>
          <a:p>
            <a:pPr marL="342900" marR="0" lvl="0" indent="-342900">
              <a:spcBef>
                <a:spcPts val="0"/>
              </a:spcBef>
              <a:spcAft>
                <a:spcPts val="500"/>
              </a:spcAft>
              <a:buFont typeface="Symbol" panose="05050102010706020507" pitchFamily="18" charset="2"/>
              <a:buChar char=""/>
            </a:pPr>
            <a:r>
              <a:rPr lang="en-US" sz="1800" b="1" dirty="0">
                <a:solidFill>
                  <a:srgbClr val="1F1F1F"/>
                </a:solidFill>
                <a:effectLst/>
                <a:latin typeface="unset"/>
                <a:ea typeface="Times New Roman" panose="02020603050405020304" pitchFamily="18" charset="0"/>
                <a:cs typeface="Arial" panose="020B0604020202020204" pitchFamily="34" charset="0"/>
              </a:rPr>
              <a:t>Transform data </a:t>
            </a:r>
            <a:r>
              <a:rPr lang="en-US" sz="1800" dirty="0">
                <a:effectLst/>
                <a:latin typeface="Times New Roman" panose="02020603050405020304" pitchFamily="18" charset="0"/>
                <a:ea typeface="Times New Roman" panose="02020603050405020304" pitchFamily="18" charset="0"/>
              </a:rPr>
              <a:t>redirects you to the Power Query editor, where you can perform necessary transformations on your data.</a:t>
            </a:r>
          </a:p>
          <a:p>
            <a:pPr marL="342900" marR="0" lvl="0" indent="-342900">
              <a:spcBef>
                <a:spcPts val="0"/>
              </a:spcBef>
              <a:spcAft>
                <a:spcPts val="500"/>
              </a:spcAft>
              <a:buFont typeface="Symbol" panose="05050102010706020507" pitchFamily="18" charset="2"/>
              <a:buChar char=""/>
            </a:pPr>
            <a:r>
              <a:rPr lang="en-US" sz="1800" b="1" dirty="0">
                <a:solidFill>
                  <a:srgbClr val="1F1F1F"/>
                </a:solidFill>
                <a:effectLst/>
                <a:latin typeface="unset"/>
                <a:ea typeface="Times New Roman" panose="02020603050405020304" pitchFamily="18" charset="0"/>
                <a:cs typeface="Arial" panose="020B0604020202020204" pitchFamily="34" charset="0"/>
              </a:rPr>
              <a:t>Refresh</a:t>
            </a:r>
            <a:r>
              <a:rPr lang="en-US" sz="1800" dirty="0">
                <a:effectLst/>
                <a:latin typeface="Times New Roman" panose="02020603050405020304" pitchFamily="18" charset="0"/>
                <a:ea typeface="Times New Roman" panose="02020603050405020304" pitchFamily="18" charset="0"/>
              </a:rPr>
              <a:t> is used for data refresh. This is useful for when you change a dataset.</a:t>
            </a:r>
          </a:p>
        </p:txBody>
      </p:sp>
      <p:pic>
        <p:nvPicPr>
          <p:cNvPr id="2" name="Picture 1" descr="Power BI queries tab">
            <a:extLst>
              <a:ext uri="{FF2B5EF4-FFF2-40B4-BE49-F238E27FC236}">
                <a16:creationId xmlns:a16="http://schemas.microsoft.com/office/drawing/2014/main" id="{87FE08FA-2BC9-339E-9B2A-E2F8381BCF96}"/>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44104" y="1179535"/>
            <a:ext cx="8348069" cy="4692890"/>
          </a:xfrm>
          <a:prstGeom prst="rect">
            <a:avLst/>
          </a:prstGeom>
          <a:noFill/>
          <a:ln>
            <a:noFill/>
          </a:ln>
        </p:spPr>
      </p:pic>
    </p:spTree>
    <p:extLst>
      <p:ext uri="{BB962C8B-B14F-4D97-AF65-F5344CB8AC3E}">
        <p14:creationId xmlns:p14="http://schemas.microsoft.com/office/powerpoint/2010/main" val="36253523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62A5A8-59F8-DBE2-2996-CC90F84A5CA4}"/>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C63B2603-D054-7709-FFF6-814E0899F384}"/>
              </a:ext>
            </a:extLst>
          </p:cNvPr>
          <p:cNvSpPr txBox="1"/>
          <p:nvPr/>
        </p:nvSpPr>
        <p:spPr>
          <a:xfrm>
            <a:off x="539700" y="142256"/>
            <a:ext cx="3207929" cy="769441"/>
          </a:xfrm>
          <a:prstGeom prst="rect">
            <a:avLst/>
          </a:prstGeom>
          <a:noFill/>
        </p:spPr>
        <p:txBody>
          <a:bodyPr wrap="none" lIns="91440" tIns="45720" rIns="91440" bIns="45720">
            <a:spAutoFit/>
          </a:bodyPr>
          <a:lstStyle>
            <a:defPPr>
              <a:defRPr lang="en-US"/>
            </a:defPPr>
            <a:lvl1pPr algn="ctr">
              <a:defRPr sz="4400">
                <a:ln w="0"/>
                <a:effectLst>
                  <a:outerShdw blurRad="38100" dist="38100" dir="2700000" algn="tl">
                    <a:srgbClr val="000000">
                      <a:alpha val="43137"/>
                    </a:srgbClr>
                  </a:outerShdw>
                </a:effectLst>
              </a:defRPr>
            </a:lvl1pPr>
          </a:lstStyle>
          <a:p>
            <a:r>
              <a:rPr lang="en-US" dirty="0"/>
              <a:t>Home ribbon</a:t>
            </a:r>
          </a:p>
        </p:txBody>
      </p:sp>
      <p:sp>
        <p:nvSpPr>
          <p:cNvPr id="6" name="TextBox 5">
            <a:extLst>
              <a:ext uri="{FF2B5EF4-FFF2-40B4-BE49-F238E27FC236}">
                <a16:creationId xmlns:a16="http://schemas.microsoft.com/office/drawing/2014/main" id="{9BC31432-578F-B717-F2EB-12B38D8A9317}"/>
              </a:ext>
            </a:extLst>
          </p:cNvPr>
          <p:cNvSpPr txBox="1"/>
          <p:nvPr/>
        </p:nvSpPr>
        <p:spPr>
          <a:xfrm>
            <a:off x="9298558" y="2994130"/>
            <a:ext cx="2663405" cy="2926442"/>
          </a:xfrm>
          <a:prstGeom prst="rect">
            <a:avLst/>
          </a:prstGeom>
          <a:noFill/>
        </p:spPr>
        <p:txBody>
          <a:bodyPr wrap="square">
            <a:spAutoFit/>
          </a:bodyPr>
          <a:lstStyle/>
          <a:p>
            <a:pPr marL="342900" marR="0" lvl="0" indent="-342900" rtl="0">
              <a:spcBef>
                <a:spcPts val="0"/>
              </a:spcBef>
              <a:spcAft>
                <a:spcPts val="500"/>
              </a:spcAft>
              <a:buFont typeface="Symbol" panose="05050102010706020507" pitchFamily="18" charset="2"/>
              <a:buChar char=""/>
            </a:pPr>
            <a:r>
              <a:rPr lang="en-US" sz="1800" b="1" dirty="0">
                <a:solidFill>
                  <a:srgbClr val="1F1F1F"/>
                </a:solidFill>
                <a:effectLst/>
                <a:latin typeface="unset"/>
                <a:ea typeface="Times New Roman" panose="02020603050405020304" pitchFamily="18" charset="0"/>
                <a:cs typeface="Arial" panose="020B0604020202020204" pitchFamily="34" charset="0"/>
              </a:rPr>
              <a:t>Feature: </a:t>
            </a:r>
            <a:r>
              <a:rPr lang="en-US" sz="1800" dirty="0">
                <a:effectLst/>
                <a:latin typeface="Times New Roman" panose="02020603050405020304" pitchFamily="18" charset="0"/>
                <a:ea typeface="Times New Roman" panose="02020603050405020304" pitchFamily="18" charset="0"/>
              </a:rPr>
              <a:t>Manage Relationships</a:t>
            </a:r>
          </a:p>
          <a:p>
            <a:pPr marL="342900" marR="0" lvl="0" indent="-342900">
              <a:spcBef>
                <a:spcPts val="0"/>
              </a:spcBef>
              <a:spcAft>
                <a:spcPts val="500"/>
              </a:spcAft>
              <a:buFont typeface="Symbol" panose="05050102010706020507" pitchFamily="18" charset="2"/>
              <a:buChar char=""/>
            </a:pPr>
            <a:r>
              <a:rPr lang="en-US" sz="1800" b="1" dirty="0">
                <a:solidFill>
                  <a:srgbClr val="1F1F1F"/>
                </a:solidFill>
                <a:effectLst/>
                <a:latin typeface="unset"/>
                <a:ea typeface="Times New Roman" panose="02020603050405020304" pitchFamily="18" charset="0"/>
                <a:cs typeface="Arial" panose="020B0604020202020204" pitchFamily="34" charset="0"/>
              </a:rPr>
              <a:t>Explanation: </a:t>
            </a:r>
            <a:r>
              <a:rPr lang="en-US" sz="1800" dirty="0">
                <a:effectLst/>
                <a:latin typeface="Times New Roman" panose="02020603050405020304" pitchFamily="18" charset="0"/>
                <a:ea typeface="Times New Roman" panose="02020603050405020304" pitchFamily="18" charset="0"/>
              </a:rPr>
              <a:t>This is the only element in the relationships group that you can use to establish new relationships between data tables and edit existing relationships.</a:t>
            </a:r>
          </a:p>
        </p:txBody>
      </p:sp>
      <p:pic>
        <p:nvPicPr>
          <p:cNvPr id="2" name="Picture 1" descr="Power BI relationships">
            <a:extLst>
              <a:ext uri="{FF2B5EF4-FFF2-40B4-BE49-F238E27FC236}">
                <a16:creationId xmlns:a16="http://schemas.microsoft.com/office/drawing/2014/main" id="{00B87788-420D-A884-319E-6DB2356C85BE}"/>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42512" y="1153656"/>
            <a:ext cx="8198463" cy="4608789"/>
          </a:xfrm>
          <a:prstGeom prst="rect">
            <a:avLst/>
          </a:prstGeom>
          <a:noFill/>
          <a:ln>
            <a:noFill/>
          </a:ln>
        </p:spPr>
      </p:pic>
    </p:spTree>
    <p:extLst>
      <p:ext uri="{BB962C8B-B14F-4D97-AF65-F5344CB8AC3E}">
        <p14:creationId xmlns:p14="http://schemas.microsoft.com/office/powerpoint/2010/main" val="97843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F22210-7640-73CD-1DBE-3D1C45CDA6C3}"/>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F6B4263C-908A-9514-3466-A804786DF76D}"/>
              </a:ext>
            </a:extLst>
          </p:cNvPr>
          <p:cNvSpPr txBox="1"/>
          <p:nvPr/>
        </p:nvSpPr>
        <p:spPr>
          <a:xfrm>
            <a:off x="539700" y="142256"/>
            <a:ext cx="3207929" cy="769441"/>
          </a:xfrm>
          <a:prstGeom prst="rect">
            <a:avLst/>
          </a:prstGeom>
          <a:noFill/>
        </p:spPr>
        <p:txBody>
          <a:bodyPr wrap="none" lIns="91440" tIns="45720" rIns="91440" bIns="45720">
            <a:spAutoFit/>
          </a:bodyPr>
          <a:lstStyle>
            <a:defPPr>
              <a:defRPr lang="en-US"/>
            </a:defPPr>
            <a:lvl1pPr algn="ctr">
              <a:defRPr sz="4400">
                <a:ln w="0"/>
                <a:effectLst>
                  <a:outerShdw blurRad="38100" dist="38100" dir="2700000" algn="tl">
                    <a:srgbClr val="000000">
                      <a:alpha val="43137"/>
                    </a:srgbClr>
                  </a:outerShdw>
                </a:effectLst>
              </a:defRPr>
            </a:lvl1pPr>
          </a:lstStyle>
          <a:p>
            <a:r>
              <a:rPr lang="en-US" dirty="0"/>
              <a:t>Home ribbon</a:t>
            </a:r>
          </a:p>
        </p:txBody>
      </p:sp>
      <p:sp>
        <p:nvSpPr>
          <p:cNvPr id="6" name="TextBox 5">
            <a:extLst>
              <a:ext uri="{FF2B5EF4-FFF2-40B4-BE49-F238E27FC236}">
                <a16:creationId xmlns:a16="http://schemas.microsoft.com/office/drawing/2014/main" id="{8C165E84-7E07-1198-0D5A-518B270DBE27}"/>
              </a:ext>
            </a:extLst>
          </p:cNvPr>
          <p:cNvSpPr txBox="1"/>
          <p:nvPr/>
        </p:nvSpPr>
        <p:spPr>
          <a:xfrm>
            <a:off x="9031857" y="793663"/>
            <a:ext cx="2938733" cy="5270674"/>
          </a:xfrm>
          <a:prstGeom prst="rect">
            <a:avLst/>
          </a:prstGeom>
          <a:noFill/>
        </p:spPr>
        <p:txBody>
          <a:bodyPr wrap="square">
            <a:spAutoFit/>
          </a:bodyPr>
          <a:lstStyle/>
          <a:p>
            <a:pPr marL="342900" marR="0" lvl="0" indent="-342900" rtl="0">
              <a:spcBef>
                <a:spcPts val="0"/>
              </a:spcBef>
              <a:spcAft>
                <a:spcPts val="500"/>
              </a:spcAft>
              <a:buFont typeface="Symbol" panose="05050102010706020507" pitchFamily="18" charset="2"/>
              <a:buChar char=""/>
            </a:pPr>
            <a:r>
              <a:rPr lang="en-US" sz="1800" b="1" dirty="0">
                <a:solidFill>
                  <a:srgbClr val="1F1F1F"/>
                </a:solidFill>
                <a:effectLst/>
                <a:latin typeface="unset"/>
                <a:ea typeface="Times New Roman" panose="02020603050405020304" pitchFamily="18" charset="0"/>
                <a:cs typeface="Arial" panose="020B0604020202020204" pitchFamily="34" charset="0"/>
              </a:rPr>
              <a:t>Feature: </a:t>
            </a:r>
            <a:r>
              <a:rPr lang="en-US" sz="1800" dirty="0">
                <a:effectLst/>
                <a:latin typeface="Times New Roman" panose="02020603050405020304" pitchFamily="18" charset="0"/>
                <a:ea typeface="Times New Roman" panose="02020603050405020304" pitchFamily="18" charset="0"/>
              </a:rPr>
              <a:t>Calculations</a:t>
            </a:r>
          </a:p>
          <a:p>
            <a:pPr marL="342900" marR="0" lvl="0" indent="-342900">
              <a:spcBef>
                <a:spcPts val="0"/>
              </a:spcBef>
              <a:spcAft>
                <a:spcPts val="500"/>
              </a:spcAft>
              <a:buFont typeface="Symbol" panose="05050102010706020507" pitchFamily="18" charset="2"/>
              <a:buChar char=""/>
            </a:pPr>
            <a:r>
              <a:rPr lang="en-US" sz="1800" b="1" dirty="0">
                <a:solidFill>
                  <a:srgbClr val="1F1F1F"/>
                </a:solidFill>
                <a:effectLst/>
                <a:latin typeface="unset"/>
                <a:ea typeface="Times New Roman" panose="02020603050405020304" pitchFamily="18" charset="0"/>
                <a:cs typeface="Arial" panose="020B0604020202020204" pitchFamily="34" charset="0"/>
              </a:rPr>
              <a:t>Explanation: </a:t>
            </a:r>
            <a:r>
              <a:rPr lang="en-US" sz="1800" dirty="0">
                <a:effectLst/>
                <a:latin typeface="Times New Roman" panose="02020603050405020304" pitchFamily="18" charset="0"/>
                <a:ea typeface="Times New Roman" panose="02020603050405020304" pitchFamily="18" charset="0"/>
              </a:rPr>
              <a:t>You can use this group to add new custom calculations to your data model, like creating new tables, columns, and measures.</a:t>
            </a:r>
            <a:endParaRPr lang="ar-EG" sz="1800" dirty="0">
              <a:effectLst/>
              <a:latin typeface="Times New Roman" panose="02020603050405020304" pitchFamily="18" charset="0"/>
              <a:ea typeface="Times New Roman" panose="02020603050405020304" pitchFamily="18" charset="0"/>
            </a:endParaRPr>
          </a:p>
          <a:p>
            <a:pPr marL="342900" marR="0" lvl="0" indent="-342900">
              <a:spcBef>
                <a:spcPts val="0"/>
              </a:spcBef>
              <a:spcAft>
                <a:spcPts val="500"/>
              </a:spcAft>
              <a:buFont typeface="Symbol" panose="05050102010706020507" pitchFamily="18" charset="2"/>
              <a:buChar char=""/>
            </a:pPr>
            <a:r>
              <a:rPr lang="en-US" sz="1800" dirty="0">
                <a:solidFill>
                  <a:srgbClr val="1F1F1F"/>
                </a:solidFill>
                <a:effectLst/>
                <a:latin typeface="Arial" panose="020B0604020202020204" pitchFamily="34" charset="0"/>
                <a:ea typeface="Times New Roman" panose="02020603050405020304" pitchFamily="18" charset="0"/>
              </a:rPr>
              <a:t>These calculations are created using a Power BI language called Data Analysis Expressions (</a:t>
            </a:r>
            <a:r>
              <a:rPr lang="en-US" sz="1800" b="1" dirty="0">
                <a:solidFill>
                  <a:srgbClr val="1F1F1F"/>
                </a:solidFill>
                <a:effectLst/>
                <a:latin typeface="Arial" panose="020B0604020202020204" pitchFamily="34" charset="0"/>
                <a:ea typeface="Times New Roman" panose="02020603050405020304" pitchFamily="18" charset="0"/>
              </a:rPr>
              <a:t>DAX</a:t>
            </a:r>
            <a:r>
              <a:rPr lang="en-US" sz="1800" dirty="0">
                <a:solidFill>
                  <a:srgbClr val="1F1F1F"/>
                </a:solidFill>
                <a:effectLst/>
                <a:latin typeface="Arial" panose="020B0604020202020204" pitchFamily="34" charset="0"/>
                <a:ea typeface="Times New Roman" panose="02020603050405020304" pitchFamily="18" charset="0"/>
              </a:rPr>
              <a:t>). </a:t>
            </a:r>
            <a:endParaRPr lang="en-US" sz="1800" dirty="0">
              <a:effectLst/>
              <a:latin typeface="Times New Roman" panose="02020603050405020304" pitchFamily="18" charset="0"/>
              <a:ea typeface="Times New Roman" panose="02020603050405020304" pitchFamily="18" charset="0"/>
            </a:endParaRPr>
          </a:p>
          <a:p>
            <a:pPr marL="342900" marR="0" lvl="0" indent="-342900">
              <a:spcBef>
                <a:spcPts val="0"/>
              </a:spcBef>
              <a:spcAft>
                <a:spcPts val="500"/>
              </a:spcAft>
              <a:buFont typeface="Symbol" panose="05050102010706020507" pitchFamily="18" charset="2"/>
              <a:buChar char=""/>
            </a:pPr>
            <a:r>
              <a:rPr lang="en-US" sz="1800" dirty="0">
                <a:solidFill>
                  <a:srgbClr val="1F1F1F"/>
                </a:solidFill>
                <a:effectLst/>
                <a:latin typeface="Arial" panose="020B0604020202020204" pitchFamily="34" charset="0"/>
                <a:ea typeface="Times New Roman" panose="02020603050405020304" pitchFamily="18" charset="0"/>
              </a:rPr>
              <a:t>These calculations enable you to enhance your data analytic capabilities and uncover the information hidden in your data.</a:t>
            </a:r>
            <a:endParaRPr lang="en-US" sz="1800" dirty="0">
              <a:effectLst/>
              <a:latin typeface="Times New Roman" panose="02020603050405020304" pitchFamily="18" charset="0"/>
              <a:ea typeface="Times New Roman" panose="02020603050405020304" pitchFamily="18" charset="0"/>
            </a:endParaRPr>
          </a:p>
        </p:txBody>
      </p:sp>
      <p:pic>
        <p:nvPicPr>
          <p:cNvPr id="2" name="Picture 1" descr="Power BI Calculations tab">
            <a:extLst>
              <a:ext uri="{FF2B5EF4-FFF2-40B4-BE49-F238E27FC236}">
                <a16:creationId xmlns:a16="http://schemas.microsoft.com/office/drawing/2014/main" id="{AFCA01BF-081F-EBFC-A90A-E182919F5E65}"/>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8611" y="1050140"/>
            <a:ext cx="8152426" cy="4582909"/>
          </a:xfrm>
          <a:prstGeom prst="rect">
            <a:avLst/>
          </a:prstGeom>
          <a:noFill/>
          <a:ln>
            <a:noFill/>
          </a:ln>
        </p:spPr>
      </p:pic>
    </p:spTree>
    <p:extLst>
      <p:ext uri="{BB962C8B-B14F-4D97-AF65-F5344CB8AC3E}">
        <p14:creationId xmlns:p14="http://schemas.microsoft.com/office/powerpoint/2010/main" val="641378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CA2B9F-9F6F-371F-80F4-5613EA8F9FD4}"/>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8D994CC5-CD9C-7711-466D-CC669A94880F}"/>
              </a:ext>
            </a:extLst>
          </p:cNvPr>
          <p:cNvSpPr txBox="1"/>
          <p:nvPr/>
        </p:nvSpPr>
        <p:spPr>
          <a:xfrm>
            <a:off x="539700" y="142256"/>
            <a:ext cx="3207929" cy="769441"/>
          </a:xfrm>
          <a:prstGeom prst="rect">
            <a:avLst/>
          </a:prstGeom>
          <a:noFill/>
        </p:spPr>
        <p:txBody>
          <a:bodyPr wrap="none" lIns="91440" tIns="45720" rIns="91440" bIns="45720">
            <a:spAutoFit/>
          </a:bodyPr>
          <a:lstStyle>
            <a:defPPr>
              <a:defRPr lang="en-US"/>
            </a:defPPr>
            <a:lvl1pPr algn="ctr">
              <a:defRPr sz="4400">
                <a:ln w="0"/>
                <a:effectLst>
                  <a:outerShdw blurRad="38100" dist="38100" dir="2700000" algn="tl">
                    <a:srgbClr val="000000">
                      <a:alpha val="43137"/>
                    </a:srgbClr>
                  </a:outerShdw>
                </a:effectLst>
              </a:defRPr>
            </a:lvl1pPr>
          </a:lstStyle>
          <a:p>
            <a:r>
              <a:rPr lang="en-US" dirty="0"/>
              <a:t>Home ribbon</a:t>
            </a:r>
          </a:p>
        </p:txBody>
      </p:sp>
      <p:sp>
        <p:nvSpPr>
          <p:cNvPr id="6" name="TextBox 5">
            <a:extLst>
              <a:ext uri="{FF2B5EF4-FFF2-40B4-BE49-F238E27FC236}">
                <a16:creationId xmlns:a16="http://schemas.microsoft.com/office/drawing/2014/main" id="{A84822E2-7C09-9322-3EDF-5447F77B2E1F}"/>
              </a:ext>
            </a:extLst>
          </p:cNvPr>
          <p:cNvSpPr txBox="1"/>
          <p:nvPr/>
        </p:nvSpPr>
        <p:spPr>
          <a:xfrm>
            <a:off x="9195041" y="2830228"/>
            <a:ext cx="2663405" cy="3267561"/>
          </a:xfrm>
          <a:prstGeom prst="rect">
            <a:avLst/>
          </a:prstGeom>
          <a:noFill/>
        </p:spPr>
        <p:txBody>
          <a:bodyPr wrap="square">
            <a:spAutoFit/>
          </a:bodyPr>
          <a:lstStyle/>
          <a:p>
            <a:pPr marL="342900" marR="0" lvl="0" indent="-342900" rtl="0">
              <a:spcBef>
                <a:spcPts val="0"/>
              </a:spcBef>
              <a:spcAft>
                <a:spcPts val="500"/>
              </a:spcAft>
              <a:buFont typeface="Symbol" panose="05050102010706020507" pitchFamily="18" charset="2"/>
              <a:buChar char=""/>
            </a:pPr>
            <a:r>
              <a:rPr lang="en-US" sz="1800" b="1" dirty="0">
                <a:solidFill>
                  <a:srgbClr val="1F1F1F"/>
                </a:solidFill>
                <a:effectLst/>
                <a:latin typeface="unset"/>
                <a:ea typeface="Times New Roman" panose="02020603050405020304" pitchFamily="18" charset="0"/>
                <a:cs typeface="Arial" panose="020B0604020202020204" pitchFamily="34" charset="0"/>
              </a:rPr>
              <a:t>Feature: </a:t>
            </a:r>
            <a:r>
              <a:rPr lang="en-US" sz="1800" dirty="0">
                <a:effectLst/>
                <a:latin typeface="Times New Roman" panose="02020603050405020304" pitchFamily="18" charset="0"/>
                <a:ea typeface="Times New Roman" panose="02020603050405020304" pitchFamily="18" charset="0"/>
              </a:rPr>
              <a:t>Security</a:t>
            </a:r>
          </a:p>
          <a:p>
            <a:pPr marL="342900" marR="0" lvl="0" indent="-342900">
              <a:spcBef>
                <a:spcPts val="0"/>
              </a:spcBef>
              <a:spcAft>
                <a:spcPts val="500"/>
              </a:spcAft>
              <a:buFont typeface="Symbol" panose="05050102010706020507" pitchFamily="18" charset="2"/>
              <a:buChar char=""/>
            </a:pPr>
            <a:r>
              <a:rPr lang="en-US" sz="1800" b="1" dirty="0">
                <a:solidFill>
                  <a:srgbClr val="1F1F1F"/>
                </a:solidFill>
                <a:effectLst/>
                <a:latin typeface="unset"/>
                <a:ea typeface="Times New Roman" panose="02020603050405020304" pitchFamily="18" charset="0"/>
                <a:cs typeface="Arial" panose="020B0604020202020204" pitchFamily="34" charset="0"/>
              </a:rPr>
              <a:t>Explanation: </a:t>
            </a:r>
            <a:r>
              <a:rPr lang="en-US" sz="1800" dirty="0">
                <a:effectLst/>
                <a:latin typeface="Times New Roman" panose="02020603050405020304" pitchFamily="18" charset="0"/>
                <a:ea typeface="Times New Roman" panose="02020603050405020304" pitchFamily="18" charset="0"/>
              </a:rPr>
              <a:t>You can use this feature to define roles and rules within Power BI desktop to restrict data access for certain users. </a:t>
            </a:r>
            <a:endParaRPr lang="ar-EG" sz="1800" dirty="0">
              <a:effectLst/>
              <a:latin typeface="Times New Roman" panose="02020603050405020304" pitchFamily="18" charset="0"/>
              <a:ea typeface="Times New Roman" panose="02020603050405020304" pitchFamily="18" charset="0"/>
            </a:endParaRPr>
          </a:p>
          <a:p>
            <a:pPr marL="342900" marR="0" lvl="0" indent="-342900">
              <a:spcBef>
                <a:spcPts val="0"/>
              </a:spcBef>
              <a:spcAft>
                <a:spcPts val="500"/>
              </a:spcAft>
              <a:buFont typeface="Symbol" panose="05050102010706020507" pitchFamily="18" charset="2"/>
              <a:buChar char=""/>
            </a:pPr>
            <a:r>
              <a:rPr lang="en-US" sz="1800" dirty="0">
                <a:solidFill>
                  <a:srgbClr val="1F1F1F"/>
                </a:solidFill>
                <a:effectLst/>
                <a:latin typeface="Arial" panose="020B0604020202020204" pitchFamily="34" charset="0"/>
                <a:ea typeface="Times New Roman" panose="02020603050405020304" pitchFamily="18" charset="0"/>
              </a:rPr>
              <a:t>This provides you with better security for your data.</a:t>
            </a:r>
            <a:endParaRPr lang="en-US" sz="1800" dirty="0">
              <a:effectLst/>
              <a:latin typeface="Times New Roman" panose="02020603050405020304" pitchFamily="18" charset="0"/>
              <a:ea typeface="Times New Roman" panose="02020603050405020304" pitchFamily="18" charset="0"/>
            </a:endParaRPr>
          </a:p>
        </p:txBody>
      </p:sp>
      <p:pic>
        <p:nvPicPr>
          <p:cNvPr id="2" name="Picture 1" descr="Power BI Security tab">
            <a:extLst>
              <a:ext uri="{FF2B5EF4-FFF2-40B4-BE49-F238E27FC236}">
                <a16:creationId xmlns:a16="http://schemas.microsoft.com/office/drawing/2014/main" id="{35F89F9D-0141-C810-CD87-5EB85BF772C8}"/>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0368" y="1150485"/>
            <a:ext cx="8106391" cy="4557030"/>
          </a:xfrm>
          <a:prstGeom prst="rect">
            <a:avLst/>
          </a:prstGeom>
          <a:noFill/>
          <a:ln>
            <a:noFill/>
          </a:ln>
        </p:spPr>
      </p:pic>
    </p:spTree>
    <p:extLst>
      <p:ext uri="{BB962C8B-B14F-4D97-AF65-F5344CB8AC3E}">
        <p14:creationId xmlns:p14="http://schemas.microsoft.com/office/powerpoint/2010/main" val="1819586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A1CBE83-212E-1202-E5A1-01D4C542F35F}"/>
            </a:ext>
          </a:extLst>
        </p:cNvPr>
        <p:cNvGrpSpPr/>
        <p:nvPr/>
      </p:nvGrpSpPr>
      <p:grpSpPr>
        <a:xfrm>
          <a:off x="0" y="0"/>
          <a:ext cx="0" cy="0"/>
          <a:chOff x="0" y="0"/>
          <a:chExt cx="0" cy="0"/>
        </a:xfrm>
      </p:grpSpPr>
      <p:sp>
        <p:nvSpPr>
          <p:cNvPr id="5" name="Freeform: Shape 4">
            <a:extLst>
              <a:ext uri="{FF2B5EF4-FFF2-40B4-BE49-F238E27FC236}">
                <a16:creationId xmlns:a16="http://schemas.microsoft.com/office/drawing/2014/main" id="{8C2D0476-F8AA-58D9-B882-67587E61C130}"/>
              </a:ext>
            </a:extLst>
          </p:cNvPr>
          <p:cNvSpPr/>
          <p:nvPr/>
        </p:nvSpPr>
        <p:spPr>
          <a:xfrm>
            <a:off x="7251" y="-493486"/>
            <a:ext cx="3329256" cy="7984420"/>
          </a:xfrm>
          <a:custGeom>
            <a:avLst/>
            <a:gdLst>
              <a:gd name="connsiteX0" fmla="*/ 0 w 3329256"/>
              <a:gd name="connsiteY0" fmla="*/ 0 h 7984420"/>
              <a:gd name="connsiteX1" fmla="*/ 1 w 3329256"/>
              <a:gd name="connsiteY1" fmla="*/ 0 h 7984420"/>
              <a:gd name="connsiteX2" fmla="*/ 1898776 w 3329256"/>
              <a:gd name="connsiteY2" fmla="*/ 1713483 h 7984420"/>
              <a:gd name="connsiteX3" fmla="*/ 1908630 w 3329256"/>
              <a:gd name="connsiteY3" fmla="*/ 1908628 h 7984420"/>
              <a:gd name="connsiteX4" fmla="*/ 1908630 w 3329256"/>
              <a:gd name="connsiteY4" fmla="*/ 6075792 h 7984420"/>
              <a:gd name="connsiteX5" fmla="*/ 1908626 w 3329256"/>
              <a:gd name="connsiteY5" fmla="*/ 6075792 h 7984420"/>
              <a:gd name="connsiteX6" fmla="*/ 1915960 w 3329256"/>
              <a:gd name="connsiteY6" fmla="*/ 6221042 h 7984420"/>
              <a:gd name="connsiteX7" fmla="*/ 3329256 w 3329256"/>
              <a:gd name="connsiteY7" fmla="*/ 7496421 h 7984420"/>
              <a:gd name="connsiteX8" fmla="*/ 3329256 w 3329256"/>
              <a:gd name="connsiteY8" fmla="*/ 7984420 h 7984420"/>
              <a:gd name="connsiteX9" fmla="*/ 3329255 w 3329256"/>
              <a:gd name="connsiteY9" fmla="*/ 7984420 h 7984420"/>
              <a:gd name="connsiteX10" fmla="*/ 1430480 w 3329256"/>
              <a:gd name="connsiteY10" fmla="*/ 6270937 h 7984420"/>
              <a:gd name="connsiteX11" fmla="*/ 1420626 w 3329256"/>
              <a:gd name="connsiteY11" fmla="*/ 6075792 h 7984420"/>
              <a:gd name="connsiteX12" fmla="*/ 1420626 w 3329256"/>
              <a:gd name="connsiteY12" fmla="*/ 1908628 h 7984420"/>
              <a:gd name="connsiteX13" fmla="*/ 1420630 w 3329256"/>
              <a:gd name="connsiteY13" fmla="*/ 1908628 h 7984420"/>
              <a:gd name="connsiteX14" fmla="*/ 1413296 w 3329256"/>
              <a:gd name="connsiteY14" fmla="*/ 1763378 h 7984420"/>
              <a:gd name="connsiteX15" fmla="*/ 0 w 3329256"/>
              <a:gd name="connsiteY15" fmla="*/ 487999 h 798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329256" h="7984420">
                <a:moveTo>
                  <a:pt x="0" y="0"/>
                </a:moveTo>
                <a:lnTo>
                  <a:pt x="1" y="0"/>
                </a:lnTo>
                <a:cubicBezTo>
                  <a:pt x="988227" y="0"/>
                  <a:pt x="1801035" y="751045"/>
                  <a:pt x="1898776" y="1713483"/>
                </a:cubicBezTo>
                <a:lnTo>
                  <a:pt x="1908630" y="1908628"/>
                </a:lnTo>
                <a:lnTo>
                  <a:pt x="1908630" y="6075792"/>
                </a:lnTo>
                <a:lnTo>
                  <a:pt x="1908626" y="6075792"/>
                </a:lnTo>
                <a:lnTo>
                  <a:pt x="1915960" y="6221042"/>
                </a:lnTo>
                <a:cubicBezTo>
                  <a:pt x="1988711" y="6937403"/>
                  <a:pt x="2593701" y="7496421"/>
                  <a:pt x="3329256" y="7496421"/>
                </a:cubicBezTo>
                <a:lnTo>
                  <a:pt x="3329256" y="7984420"/>
                </a:lnTo>
                <a:lnTo>
                  <a:pt x="3329255" y="7984420"/>
                </a:lnTo>
                <a:cubicBezTo>
                  <a:pt x="2341029" y="7984420"/>
                  <a:pt x="1528221" y="7233375"/>
                  <a:pt x="1430480" y="6270937"/>
                </a:cubicBezTo>
                <a:lnTo>
                  <a:pt x="1420626" y="6075792"/>
                </a:lnTo>
                <a:lnTo>
                  <a:pt x="1420626" y="1908628"/>
                </a:lnTo>
                <a:lnTo>
                  <a:pt x="1420630" y="1908628"/>
                </a:lnTo>
                <a:lnTo>
                  <a:pt x="1413296" y="1763378"/>
                </a:lnTo>
                <a:cubicBezTo>
                  <a:pt x="1340545" y="1047017"/>
                  <a:pt x="735555" y="487999"/>
                  <a:pt x="0" y="487999"/>
                </a:cubicBezTo>
                <a:close/>
              </a:path>
            </a:pathLst>
          </a:custGeom>
          <a:gradFill flip="none" rotWithShape="1">
            <a:gsLst>
              <a:gs pos="61000">
                <a:srgbClr val="00CC99"/>
              </a:gs>
              <a:gs pos="27400">
                <a:srgbClr val="33CCFF"/>
              </a:gs>
              <a:gs pos="0">
                <a:srgbClr val="000099"/>
              </a:gs>
              <a:gs pos="100000">
                <a:srgbClr val="006600"/>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3" name="Group 2">
            <a:extLst>
              <a:ext uri="{FF2B5EF4-FFF2-40B4-BE49-F238E27FC236}">
                <a16:creationId xmlns:a16="http://schemas.microsoft.com/office/drawing/2014/main" id="{7C173C8B-AC27-2F07-6E67-5E6CD7223695}"/>
              </a:ext>
            </a:extLst>
          </p:cNvPr>
          <p:cNvGrpSpPr/>
          <p:nvPr/>
        </p:nvGrpSpPr>
        <p:grpSpPr>
          <a:xfrm>
            <a:off x="1437347" y="1240018"/>
            <a:ext cx="9317301" cy="1370995"/>
            <a:chOff x="1437350" y="1240020"/>
            <a:chExt cx="4301630" cy="806210"/>
          </a:xfrm>
        </p:grpSpPr>
        <p:sp>
          <p:nvSpPr>
            <p:cNvPr id="6" name="Freeform: Shape 5">
              <a:extLst>
                <a:ext uri="{FF2B5EF4-FFF2-40B4-BE49-F238E27FC236}">
                  <a16:creationId xmlns:a16="http://schemas.microsoft.com/office/drawing/2014/main" id="{B6DF040E-54B3-9A44-3D0A-7EACA41C9309}"/>
                </a:ext>
              </a:extLst>
            </p:cNvPr>
            <p:cNvSpPr/>
            <p:nvPr/>
          </p:nvSpPr>
          <p:spPr>
            <a:xfrm flipV="1">
              <a:off x="1437350" y="1240020"/>
              <a:ext cx="4301630" cy="635091"/>
            </a:xfrm>
            <a:custGeom>
              <a:avLst/>
              <a:gdLst>
                <a:gd name="connsiteX0" fmla="*/ 314185 w 3126929"/>
                <a:gd name="connsiteY0" fmla="*/ 0 h 727424"/>
                <a:gd name="connsiteX1" fmla="*/ 3126929 w 3126929"/>
                <a:gd name="connsiteY1" fmla="*/ 0 h 727424"/>
                <a:gd name="connsiteX2" fmla="*/ 3126929 w 3126929"/>
                <a:gd name="connsiteY2" fmla="*/ 413239 h 727424"/>
                <a:gd name="connsiteX3" fmla="*/ 314185 w 3126929"/>
                <a:gd name="connsiteY3" fmla="*/ 413239 h 727424"/>
                <a:gd name="connsiteX4" fmla="*/ 0 w 3126929"/>
                <a:gd name="connsiteY4" fmla="*/ 727424 h 727424"/>
                <a:gd name="connsiteX5" fmla="*/ 0 w 3126929"/>
                <a:gd name="connsiteY5" fmla="*/ 314185 h 727424"/>
                <a:gd name="connsiteX6" fmla="*/ 314185 w 3126929"/>
                <a:gd name="connsiteY6" fmla="*/ 0 h 727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26929" h="727424">
                  <a:moveTo>
                    <a:pt x="314185" y="0"/>
                  </a:moveTo>
                  <a:lnTo>
                    <a:pt x="3126929" y="0"/>
                  </a:lnTo>
                  <a:lnTo>
                    <a:pt x="3126929" y="413239"/>
                  </a:lnTo>
                  <a:lnTo>
                    <a:pt x="314185" y="413239"/>
                  </a:lnTo>
                  <a:cubicBezTo>
                    <a:pt x="140665" y="413239"/>
                    <a:pt x="0" y="553904"/>
                    <a:pt x="0" y="727424"/>
                  </a:cubicBezTo>
                  <a:lnTo>
                    <a:pt x="0" y="314185"/>
                  </a:lnTo>
                  <a:cubicBezTo>
                    <a:pt x="0" y="140665"/>
                    <a:pt x="140665" y="0"/>
                    <a:pt x="314185" y="0"/>
                  </a:cubicBezTo>
                  <a:close/>
                </a:path>
              </a:pathLst>
            </a:custGeom>
            <a:solidFill>
              <a:srgbClr val="FF0000"/>
            </a:solidFill>
            <a:ln>
              <a:noFill/>
            </a:ln>
            <a:effectLst>
              <a:outerShdw blurRad="508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0D3D71AB-06A1-7690-BB8C-D7EEB97F5CA4}"/>
                </a:ext>
              </a:extLst>
            </p:cNvPr>
            <p:cNvSpPr txBox="1"/>
            <p:nvPr/>
          </p:nvSpPr>
          <p:spPr>
            <a:xfrm>
              <a:off x="1706142" y="1557565"/>
              <a:ext cx="3656386" cy="488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Exercise 1:</a:t>
              </a:r>
              <a:r>
                <a:rPr kumimoji="0" lang="ar-EG" sz="2400" b="1"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US" sz="2400" b="1"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Configuring a Flat schema</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sp>
        <p:nvSpPr>
          <p:cNvPr id="8" name="TextBox 7">
            <a:extLst>
              <a:ext uri="{FF2B5EF4-FFF2-40B4-BE49-F238E27FC236}">
                <a16:creationId xmlns:a16="http://schemas.microsoft.com/office/drawing/2014/main" id="{185346FF-FDB8-5DF7-5BDB-E120AE846929}"/>
              </a:ext>
            </a:extLst>
          </p:cNvPr>
          <p:cNvSpPr txBox="1"/>
          <p:nvPr/>
        </p:nvSpPr>
        <p:spPr>
          <a:xfrm>
            <a:off x="1337029" y="823948"/>
            <a:ext cx="653143"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5</a:t>
            </a:r>
          </a:p>
        </p:txBody>
      </p:sp>
      <p:grpSp>
        <p:nvGrpSpPr>
          <p:cNvPr id="4" name="Group 3">
            <a:extLst>
              <a:ext uri="{FF2B5EF4-FFF2-40B4-BE49-F238E27FC236}">
                <a16:creationId xmlns:a16="http://schemas.microsoft.com/office/drawing/2014/main" id="{572D0D8B-93E2-C5D7-4D20-D288B0EEF53A}"/>
              </a:ext>
            </a:extLst>
          </p:cNvPr>
          <p:cNvGrpSpPr/>
          <p:nvPr/>
        </p:nvGrpSpPr>
        <p:grpSpPr>
          <a:xfrm>
            <a:off x="1437351" y="2583833"/>
            <a:ext cx="10559172" cy="1773096"/>
            <a:chOff x="1437351" y="2358629"/>
            <a:chExt cx="10559172" cy="1773096"/>
          </a:xfrm>
        </p:grpSpPr>
        <p:sp>
          <p:nvSpPr>
            <p:cNvPr id="10" name="Freeform: Shape 9">
              <a:extLst>
                <a:ext uri="{FF2B5EF4-FFF2-40B4-BE49-F238E27FC236}">
                  <a16:creationId xmlns:a16="http://schemas.microsoft.com/office/drawing/2014/main" id="{A0CF4242-2D50-D5C1-C1A7-3A685328DDB2}"/>
                </a:ext>
              </a:extLst>
            </p:cNvPr>
            <p:cNvSpPr/>
            <p:nvPr/>
          </p:nvSpPr>
          <p:spPr>
            <a:xfrm flipV="1">
              <a:off x="1437351" y="2358629"/>
              <a:ext cx="9417620" cy="1080000"/>
            </a:xfrm>
            <a:custGeom>
              <a:avLst/>
              <a:gdLst>
                <a:gd name="connsiteX0" fmla="*/ 314185 w 3126929"/>
                <a:gd name="connsiteY0" fmla="*/ 0 h 727424"/>
                <a:gd name="connsiteX1" fmla="*/ 3126929 w 3126929"/>
                <a:gd name="connsiteY1" fmla="*/ 0 h 727424"/>
                <a:gd name="connsiteX2" fmla="*/ 3126929 w 3126929"/>
                <a:gd name="connsiteY2" fmla="*/ 413239 h 727424"/>
                <a:gd name="connsiteX3" fmla="*/ 314185 w 3126929"/>
                <a:gd name="connsiteY3" fmla="*/ 413239 h 727424"/>
                <a:gd name="connsiteX4" fmla="*/ 0 w 3126929"/>
                <a:gd name="connsiteY4" fmla="*/ 727424 h 727424"/>
                <a:gd name="connsiteX5" fmla="*/ 0 w 3126929"/>
                <a:gd name="connsiteY5" fmla="*/ 314185 h 727424"/>
                <a:gd name="connsiteX6" fmla="*/ 314185 w 3126929"/>
                <a:gd name="connsiteY6" fmla="*/ 0 h 727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26929" h="727424">
                  <a:moveTo>
                    <a:pt x="314185" y="0"/>
                  </a:moveTo>
                  <a:lnTo>
                    <a:pt x="3126929" y="0"/>
                  </a:lnTo>
                  <a:lnTo>
                    <a:pt x="3126929" y="413239"/>
                  </a:lnTo>
                  <a:lnTo>
                    <a:pt x="314185" y="413239"/>
                  </a:lnTo>
                  <a:cubicBezTo>
                    <a:pt x="140665" y="413239"/>
                    <a:pt x="0" y="553904"/>
                    <a:pt x="0" y="727424"/>
                  </a:cubicBezTo>
                  <a:lnTo>
                    <a:pt x="0" y="314185"/>
                  </a:lnTo>
                  <a:cubicBezTo>
                    <a:pt x="0" y="140665"/>
                    <a:pt x="140665" y="0"/>
                    <a:pt x="314185" y="0"/>
                  </a:cubicBezTo>
                  <a:close/>
                </a:path>
              </a:pathLst>
            </a:custGeom>
            <a:solidFill>
              <a:srgbClr val="FF0000"/>
            </a:solidFill>
            <a:ln>
              <a:noFill/>
            </a:ln>
            <a:effectLst>
              <a:outerShdw blurRad="508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TextBox 10">
              <a:extLst>
                <a:ext uri="{FF2B5EF4-FFF2-40B4-BE49-F238E27FC236}">
                  <a16:creationId xmlns:a16="http://schemas.microsoft.com/office/drawing/2014/main" id="{94A743AE-9D09-9F14-63C0-A472A4533A37}"/>
                </a:ext>
              </a:extLst>
            </p:cNvPr>
            <p:cNvSpPr txBox="1"/>
            <p:nvPr/>
          </p:nvSpPr>
          <p:spPr>
            <a:xfrm>
              <a:off x="2019549" y="2931396"/>
              <a:ext cx="9976974"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Exercise 2:</a:t>
              </a:r>
              <a:r>
                <a:rPr kumimoji="0" lang="ar-EG" sz="2400" b="1"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US" sz="2400" b="1"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Configure a Flat schema with multiple sources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sp>
        <p:nvSpPr>
          <p:cNvPr id="15" name="TextBox 14">
            <a:extLst>
              <a:ext uri="{FF2B5EF4-FFF2-40B4-BE49-F238E27FC236}">
                <a16:creationId xmlns:a16="http://schemas.microsoft.com/office/drawing/2014/main" id="{FA94AD6B-8ACE-86A9-1FD2-7B7577D43173}"/>
              </a:ext>
            </a:extLst>
          </p:cNvPr>
          <p:cNvSpPr txBox="1"/>
          <p:nvPr/>
        </p:nvSpPr>
        <p:spPr>
          <a:xfrm>
            <a:off x="1337029" y="2213333"/>
            <a:ext cx="653143"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6</a:t>
            </a:r>
          </a:p>
        </p:txBody>
      </p:sp>
      <p:grpSp>
        <p:nvGrpSpPr>
          <p:cNvPr id="14" name="Group 13">
            <a:extLst>
              <a:ext uri="{FF2B5EF4-FFF2-40B4-BE49-F238E27FC236}">
                <a16:creationId xmlns:a16="http://schemas.microsoft.com/office/drawing/2014/main" id="{40A529F0-B382-7442-21EC-258EE3456E3E}"/>
              </a:ext>
            </a:extLst>
          </p:cNvPr>
          <p:cNvGrpSpPr/>
          <p:nvPr/>
        </p:nvGrpSpPr>
        <p:grpSpPr>
          <a:xfrm>
            <a:off x="8151095" y="218152"/>
            <a:ext cx="3845427" cy="686723"/>
            <a:chOff x="8151095" y="218152"/>
            <a:chExt cx="3845427" cy="686723"/>
          </a:xfrm>
        </p:grpSpPr>
        <p:pic>
          <p:nvPicPr>
            <p:cNvPr id="12" name="Picture 11">
              <a:extLst>
                <a:ext uri="{FF2B5EF4-FFF2-40B4-BE49-F238E27FC236}">
                  <a16:creationId xmlns:a16="http://schemas.microsoft.com/office/drawing/2014/main" id="{DE09AB26-269E-5B78-12CF-657DC339C392}"/>
                </a:ext>
              </a:extLst>
            </p:cNvPr>
            <p:cNvPicPr>
              <a:picLocks noChangeAspect="1"/>
            </p:cNvPicPr>
            <p:nvPr/>
          </p:nvPicPr>
          <p:blipFill>
            <a:blip r:embed="rId2"/>
            <a:stretch>
              <a:fillRect/>
            </a:stretch>
          </p:blipFill>
          <p:spPr>
            <a:xfrm>
              <a:off x="8151095" y="218152"/>
              <a:ext cx="3810478" cy="686723"/>
            </a:xfrm>
            <a:prstGeom prst="rect">
              <a:avLst/>
            </a:prstGeom>
          </p:spPr>
        </p:pic>
        <p:sp>
          <p:nvSpPr>
            <p:cNvPr id="13" name="Rectangle 12">
              <a:extLst>
                <a:ext uri="{FF2B5EF4-FFF2-40B4-BE49-F238E27FC236}">
                  <a16:creationId xmlns:a16="http://schemas.microsoft.com/office/drawing/2014/main" id="{ED61FA84-C4DA-10DF-6243-21EA90604127}"/>
                </a:ext>
              </a:extLst>
            </p:cNvPr>
            <p:cNvSpPr/>
            <p:nvPr/>
          </p:nvSpPr>
          <p:spPr>
            <a:xfrm>
              <a:off x="11942522" y="733425"/>
              <a:ext cx="54000" cy="17145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14919157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p:cTn id="12" dur="500" fill="hold"/>
                                        <p:tgtEl>
                                          <p:spTgt spid="8"/>
                                        </p:tgtEl>
                                        <p:attrNameLst>
                                          <p:attrName>ppt_w</p:attrName>
                                        </p:attrNameLst>
                                      </p:cBhvr>
                                      <p:tavLst>
                                        <p:tav tm="0">
                                          <p:val>
                                            <p:fltVal val="0"/>
                                          </p:val>
                                        </p:tav>
                                        <p:tav tm="100000">
                                          <p:val>
                                            <p:strVal val="#ppt_w"/>
                                          </p:val>
                                        </p:tav>
                                      </p:tavLst>
                                    </p:anim>
                                    <p:anim calcmode="lin" valueType="num">
                                      <p:cBhvr>
                                        <p:cTn id="13" dur="500" fill="hold"/>
                                        <p:tgtEl>
                                          <p:spTgt spid="8"/>
                                        </p:tgtEl>
                                        <p:attrNameLst>
                                          <p:attrName>ppt_h</p:attrName>
                                        </p:attrNameLst>
                                      </p:cBhvr>
                                      <p:tavLst>
                                        <p:tav tm="0">
                                          <p:val>
                                            <p:fltVal val="0"/>
                                          </p:val>
                                        </p:tav>
                                        <p:tav tm="100000">
                                          <p:val>
                                            <p:strVal val="#ppt_h"/>
                                          </p:val>
                                        </p:tav>
                                      </p:tavLst>
                                    </p:anim>
                                    <p:animEffect transition="in" filter="fade">
                                      <p:cBhvr>
                                        <p:cTn id="14" dur="500"/>
                                        <p:tgtEl>
                                          <p:spTgt spid="8"/>
                                        </p:tgtEl>
                                      </p:cBhvr>
                                    </p:animEffect>
                                  </p:childTnLst>
                                </p:cTn>
                              </p:par>
                            </p:childTnLst>
                          </p:cTn>
                        </p:par>
                        <p:par>
                          <p:cTn id="15" fill="hold">
                            <p:stCondLst>
                              <p:cond delay="500"/>
                            </p:stCondLst>
                            <p:childTnLst>
                              <p:par>
                                <p:cTn id="16" presetID="17" presetClass="entr" presetSubtype="8" fill="hold" nodeType="afterEffect">
                                  <p:stCondLst>
                                    <p:cond delay="0"/>
                                  </p:stCondLst>
                                  <p:childTnLst>
                                    <p:set>
                                      <p:cBhvr>
                                        <p:cTn id="17" dur="1" fill="hold">
                                          <p:stCondLst>
                                            <p:cond delay="0"/>
                                          </p:stCondLst>
                                        </p:cTn>
                                        <p:tgtEl>
                                          <p:spTgt spid="3"/>
                                        </p:tgtEl>
                                        <p:attrNameLst>
                                          <p:attrName>style.visibility</p:attrName>
                                        </p:attrNameLst>
                                      </p:cBhvr>
                                      <p:to>
                                        <p:strVal val="visible"/>
                                      </p:to>
                                    </p:set>
                                    <p:anim calcmode="lin" valueType="num">
                                      <p:cBhvr>
                                        <p:cTn id="18" dur="500" fill="hold"/>
                                        <p:tgtEl>
                                          <p:spTgt spid="3"/>
                                        </p:tgtEl>
                                        <p:attrNameLst>
                                          <p:attrName>ppt_x</p:attrName>
                                        </p:attrNameLst>
                                      </p:cBhvr>
                                      <p:tavLst>
                                        <p:tav tm="0">
                                          <p:val>
                                            <p:strVal val="#ppt_x-#ppt_w/2"/>
                                          </p:val>
                                        </p:tav>
                                        <p:tav tm="100000">
                                          <p:val>
                                            <p:strVal val="#ppt_x"/>
                                          </p:val>
                                        </p:tav>
                                      </p:tavLst>
                                    </p:anim>
                                    <p:anim calcmode="lin" valueType="num">
                                      <p:cBhvr>
                                        <p:cTn id="19" dur="500" fill="hold"/>
                                        <p:tgtEl>
                                          <p:spTgt spid="3"/>
                                        </p:tgtEl>
                                        <p:attrNameLst>
                                          <p:attrName>ppt_y</p:attrName>
                                        </p:attrNameLst>
                                      </p:cBhvr>
                                      <p:tavLst>
                                        <p:tav tm="0">
                                          <p:val>
                                            <p:strVal val="#ppt_y"/>
                                          </p:val>
                                        </p:tav>
                                        <p:tav tm="100000">
                                          <p:val>
                                            <p:strVal val="#ppt_y"/>
                                          </p:val>
                                        </p:tav>
                                      </p:tavLst>
                                    </p:anim>
                                    <p:anim calcmode="lin" valueType="num">
                                      <p:cBhvr>
                                        <p:cTn id="20" dur="500" fill="hold"/>
                                        <p:tgtEl>
                                          <p:spTgt spid="3"/>
                                        </p:tgtEl>
                                        <p:attrNameLst>
                                          <p:attrName>ppt_w</p:attrName>
                                        </p:attrNameLst>
                                      </p:cBhvr>
                                      <p:tavLst>
                                        <p:tav tm="0">
                                          <p:val>
                                            <p:fltVal val="0"/>
                                          </p:val>
                                        </p:tav>
                                        <p:tav tm="100000">
                                          <p:val>
                                            <p:strVal val="#ppt_w"/>
                                          </p:val>
                                        </p:tav>
                                      </p:tavLst>
                                    </p:anim>
                                    <p:anim calcmode="lin" valueType="num">
                                      <p:cBhvr>
                                        <p:cTn id="21" dur="500" fill="hold"/>
                                        <p:tgtEl>
                                          <p:spTgt spid="3"/>
                                        </p:tgtEl>
                                        <p:attrNameLst>
                                          <p:attrName>ppt_h</p:attrName>
                                        </p:attrNameLst>
                                      </p:cBhvr>
                                      <p:tavLst>
                                        <p:tav tm="0">
                                          <p:val>
                                            <p:strVal val="#ppt_h"/>
                                          </p:val>
                                        </p:tav>
                                        <p:tav tm="100000">
                                          <p:val>
                                            <p:strVal val="#ppt_h"/>
                                          </p:val>
                                        </p:tav>
                                      </p:tavLst>
                                    </p:anim>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grpId="0" nodeType="clickEffect">
                                  <p:stCondLst>
                                    <p:cond delay="0"/>
                                  </p:stCondLst>
                                  <p:childTnLst>
                                    <p:set>
                                      <p:cBhvr>
                                        <p:cTn id="25" dur="1" fill="hold">
                                          <p:stCondLst>
                                            <p:cond delay="0"/>
                                          </p:stCondLst>
                                        </p:cTn>
                                        <p:tgtEl>
                                          <p:spTgt spid="15"/>
                                        </p:tgtEl>
                                        <p:attrNameLst>
                                          <p:attrName>style.visibility</p:attrName>
                                        </p:attrNameLst>
                                      </p:cBhvr>
                                      <p:to>
                                        <p:strVal val="visible"/>
                                      </p:to>
                                    </p:set>
                                    <p:anim calcmode="lin" valueType="num">
                                      <p:cBhvr>
                                        <p:cTn id="26" dur="500" fill="hold"/>
                                        <p:tgtEl>
                                          <p:spTgt spid="15"/>
                                        </p:tgtEl>
                                        <p:attrNameLst>
                                          <p:attrName>ppt_w</p:attrName>
                                        </p:attrNameLst>
                                      </p:cBhvr>
                                      <p:tavLst>
                                        <p:tav tm="0">
                                          <p:val>
                                            <p:fltVal val="0"/>
                                          </p:val>
                                        </p:tav>
                                        <p:tav tm="100000">
                                          <p:val>
                                            <p:strVal val="#ppt_w"/>
                                          </p:val>
                                        </p:tav>
                                      </p:tavLst>
                                    </p:anim>
                                    <p:anim calcmode="lin" valueType="num">
                                      <p:cBhvr>
                                        <p:cTn id="27" dur="500" fill="hold"/>
                                        <p:tgtEl>
                                          <p:spTgt spid="15"/>
                                        </p:tgtEl>
                                        <p:attrNameLst>
                                          <p:attrName>ppt_h</p:attrName>
                                        </p:attrNameLst>
                                      </p:cBhvr>
                                      <p:tavLst>
                                        <p:tav tm="0">
                                          <p:val>
                                            <p:fltVal val="0"/>
                                          </p:val>
                                        </p:tav>
                                        <p:tav tm="100000">
                                          <p:val>
                                            <p:strVal val="#ppt_h"/>
                                          </p:val>
                                        </p:tav>
                                      </p:tavLst>
                                    </p:anim>
                                    <p:animEffect transition="in" filter="fade">
                                      <p:cBhvr>
                                        <p:cTn id="28" dur="500"/>
                                        <p:tgtEl>
                                          <p:spTgt spid="15"/>
                                        </p:tgtEl>
                                      </p:cBhvr>
                                    </p:animEffect>
                                  </p:childTnLst>
                                </p:cTn>
                              </p:par>
                            </p:childTnLst>
                          </p:cTn>
                        </p:par>
                        <p:par>
                          <p:cTn id="29" fill="hold">
                            <p:stCondLst>
                              <p:cond delay="500"/>
                            </p:stCondLst>
                            <p:childTnLst>
                              <p:par>
                                <p:cTn id="30" presetID="17" presetClass="entr" presetSubtype="8" fill="hold" nodeType="afterEffect">
                                  <p:stCondLst>
                                    <p:cond delay="0"/>
                                  </p:stCondLst>
                                  <p:childTnLst>
                                    <p:set>
                                      <p:cBhvr>
                                        <p:cTn id="31" dur="1" fill="hold">
                                          <p:stCondLst>
                                            <p:cond delay="0"/>
                                          </p:stCondLst>
                                        </p:cTn>
                                        <p:tgtEl>
                                          <p:spTgt spid="4"/>
                                        </p:tgtEl>
                                        <p:attrNameLst>
                                          <p:attrName>style.visibility</p:attrName>
                                        </p:attrNameLst>
                                      </p:cBhvr>
                                      <p:to>
                                        <p:strVal val="visible"/>
                                      </p:to>
                                    </p:set>
                                    <p:anim calcmode="lin" valueType="num">
                                      <p:cBhvr>
                                        <p:cTn id="32" dur="500" fill="hold"/>
                                        <p:tgtEl>
                                          <p:spTgt spid="4"/>
                                        </p:tgtEl>
                                        <p:attrNameLst>
                                          <p:attrName>ppt_x</p:attrName>
                                        </p:attrNameLst>
                                      </p:cBhvr>
                                      <p:tavLst>
                                        <p:tav tm="0">
                                          <p:val>
                                            <p:strVal val="#ppt_x-#ppt_w/2"/>
                                          </p:val>
                                        </p:tav>
                                        <p:tav tm="100000">
                                          <p:val>
                                            <p:strVal val="#ppt_x"/>
                                          </p:val>
                                        </p:tav>
                                      </p:tavLst>
                                    </p:anim>
                                    <p:anim calcmode="lin" valueType="num">
                                      <p:cBhvr>
                                        <p:cTn id="33" dur="500" fill="hold"/>
                                        <p:tgtEl>
                                          <p:spTgt spid="4"/>
                                        </p:tgtEl>
                                        <p:attrNameLst>
                                          <p:attrName>ppt_y</p:attrName>
                                        </p:attrNameLst>
                                      </p:cBhvr>
                                      <p:tavLst>
                                        <p:tav tm="0">
                                          <p:val>
                                            <p:strVal val="#ppt_y"/>
                                          </p:val>
                                        </p:tav>
                                        <p:tav tm="100000">
                                          <p:val>
                                            <p:strVal val="#ppt_y"/>
                                          </p:val>
                                        </p:tav>
                                      </p:tavLst>
                                    </p:anim>
                                    <p:anim calcmode="lin" valueType="num">
                                      <p:cBhvr>
                                        <p:cTn id="34" dur="500" fill="hold"/>
                                        <p:tgtEl>
                                          <p:spTgt spid="4"/>
                                        </p:tgtEl>
                                        <p:attrNameLst>
                                          <p:attrName>ppt_w</p:attrName>
                                        </p:attrNameLst>
                                      </p:cBhvr>
                                      <p:tavLst>
                                        <p:tav tm="0">
                                          <p:val>
                                            <p:fltVal val="0"/>
                                          </p:val>
                                        </p:tav>
                                        <p:tav tm="100000">
                                          <p:val>
                                            <p:strVal val="#ppt_w"/>
                                          </p:val>
                                        </p:tav>
                                      </p:tavLst>
                                    </p:anim>
                                    <p:anim calcmode="lin" valueType="num">
                                      <p:cBhvr>
                                        <p:cTn id="35" dur="500" fill="hold"/>
                                        <p:tgtEl>
                                          <p:spTgt spid="4"/>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p:bldP spid="15"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494AD2-E324-1E6F-FFC3-69D4F2013C71}"/>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88632310-53A5-EA82-6632-98D182FCDA98}"/>
              </a:ext>
            </a:extLst>
          </p:cNvPr>
          <p:cNvSpPr txBox="1"/>
          <p:nvPr/>
        </p:nvSpPr>
        <p:spPr>
          <a:xfrm>
            <a:off x="539700" y="142256"/>
            <a:ext cx="3207929" cy="769441"/>
          </a:xfrm>
          <a:prstGeom prst="rect">
            <a:avLst/>
          </a:prstGeom>
          <a:noFill/>
        </p:spPr>
        <p:txBody>
          <a:bodyPr wrap="none" lIns="91440" tIns="45720" rIns="91440" bIns="45720">
            <a:spAutoFit/>
          </a:bodyPr>
          <a:lstStyle>
            <a:defPPr>
              <a:defRPr lang="en-US"/>
            </a:defPPr>
            <a:lvl1pPr algn="ctr">
              <a:defRPr sz="4400">
                <a:ln w="0"/>
                <a:effectLst>
                  <a:outerShdw blurRad="38100" dist="38100" dir="2700000" algn="tl">
                    <a:srgbClr val="000000">
                      <a:alpha val="43137"/>
                    </a:srgbClr>
                  </a:outerShdw>
                </a:effectLst>
              </a:defRPr>
            </a:lvl1pPr>
          </a:lstStyle>
          <a:p>
            <a:r>
              <a:rPr lang="en-US" dirty="0"/>
              <a:t>Home ribbon</a:t>
            </a:r>
          </a:p>
        </p:txBody>
      </p:sp>
      <p:sp>
        <p:nvSpPr>
          <p:cNvPr id="6" name="TextBox 5">
            <a:extLst>
              <a:ext uri="{FF2B5EF4-FFF2-40B4-BE49-F238E27FC236}">
                <a16:creationId xmlns:a16="http://schemas.microsoft.com/office/drawing/2014/main" id="{B69F8266-6723-380F-6524-1864BDC2297B}"/>
              </a:ext>
            </a:extLst>
          </p:cNvPr>
          <p:cNvSpPr txBox="1"/>
          <p:nvPr/>
        </p:nvSpPr>
        <p:spPr>
          <a:xfrm>
            <a:off x="9065644" y="3429000"/>
            <a:ext cx="2663405" cy="2649443"/>
          </a:xfrm>
          <a:prstGeom prst="rect">
            <a:avLst/>
          </a:prstGeom>
          <a:noFill/>
        </p:spPr>
        <p:txBody>
          <a:bodyPr wrap="square">
            <a:spAutoFit/>
          </a:bodyPr>
          <a:lstStyle/>
          <a:p>
            <a:pPr marL="342900" marR="0" lvl="0" indent="-342900" rtl="0">
              <a:spcBef>
                <a:spcPts val="0"/>
              </a:spcBef>
              <a:spcAft>
                <a:spcPts val="500"/>
              </a:spcAft>
              <a:buFont typeface="Symbol" panose="05050102010706020507" pitchFamily="18" charset="2"/>
              <a:buChar char=""/>
            </a:pPr>
            <a:r>
              <a:rPr lang="en-US" sz="1800" b="1" dirty="0">
                <a:solidFill>
                  <a:srgbClr val="1F1F1F"/>
                </a:solidFill>
                <a:effectLst/>
                <a:latin typeface="unset"/>
                <a:ea typeface="Times New Roman" panose="02020603050405020304" pitchFamily="18" charset="0"/>
                <a:cs typeface="Arial" panose="020B0604020202020204" pitchFamily="34" charset="0"/>
              </a:rPr>
              <a:t>Feature: </a:t>
            </a:r>
            <a:r>
              <a:rPr lang="en-US" sz="1800" dirty="0">
                <a:effectLst/>
                <a:latin typeface="Times New Roman" panose="02020603050405020304" pitchFamily="18" charset="0"/>
                <a:ea typeface="Times New Roman" panose="02020603050405020304" pitchFamily="18" charset="0"/>
              </a:rPr>
              <a:t>Q&amp;A</a:t>
            </a:r>
          </a:p>
          <a:p>
            <a:pPr marL="342900" marR="0" lvl="0" indent="-342900">
              <a:spcBef>
                <a:spcPts val="0"/>
              </a:spcBef>
              <a:spcAft>
                <a:spcPts val="500"/>
              </a:spcAft>
              <a:buFont typeface="Symbol" panose="05050102010706020507" pitchFamily="18" charset="2"/>
              <a:buChar char=""/>
            </a:pPr>
            <a:r>
              <a:rPr lang="en-US" sz="1800" b="1" dirty="0">
                <a:solidFill>
                  <a:srgbClr val="1F1F1F"/>
                </a:solidFill>
                <a:effectLst/>
                <a:latin typeface="unset"/>
                <a:ea typeface="Times New Roman" panose="02020603050405020304" pitchFamily="18" charset="0"/>
                <a:cs typeface="Arial" panose="020B0604020202020204" pitchFamily="34" charset="0"/>
              </a:rPr>
              <a:t>Explanation: </a:t>
            </a:r>
            <a:r>
              <a:rPr lang="en-US" sz="1800" dirty="0">
                <a:effectLst/>
                <a:latin typeface="Times New Roman" panose="02020603050405020304" pitchFamily="18" charset="0"/>
                <a:ea typeface="Times New Roman" panose="02020603050405020304" pitchFamily="18" charset="0"/>
              </a:rPr>
              <a:t>Q&amp;A (Question and Answer) is a powerful natural language query and visualization tool that you can use to interact with data more intuitively.</a:t>
            </a:r>
          </a:p>
        </p:txBody>
      </p:sp>
      <p:pic>
        <p:nvPicPr>
          <p:cNvPr id="2" name="Picture 1" descr="Power BI Q&amp;A tab">
            <a:extLst>
              <a:ext uri="{FF2B5EF4-FFF2-40B4-BE49-F238E27FC236}">
                <a16:creationId xmlns:a16="http://schemas.microsoft.com/office/drawing/2014/main" id="{1C772319-C6F9-8264-31BB-6B40BDCF5AEA}"/>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5479" y="1308932"/>
            <a:ext cx="8152428" cy="4582910"/>
          </a:xfrm>
          <a:prstGeom prst="rect">
            <a:avLst/>
          </a:prstGeom>
          <a:noFill/>
          <a:ln>
            <a:noFill/>
          </a:ln>
        </p:spPr>
      </p:pic>
    </p:spTree>
    <p:extLst>
      <p:ext uri="{BB962C8B-B14F-4D97-AF65-F5344CB8AC3E}">
        <p14:creationId xmlns:p14="http://schemas.microsoft.com/office/powerpoint/2010/main" val="2980138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986B52-A091-9C33-B3AB-E783360D3E5D}"/>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162C8BDC-6B2F-A16B-38AE-1D39407E4627}"/>
              </a:ext>
            </a:extLst>
          </p:cNvPr>
          <p:cNvSpPr txBox="1"/>
          <p:nvPr/>
        </p:nvSpPr>
        <p:spPr>
          <a:xfrm>
            <a:off x="539700" y="142256"/>
            <a:ext cx="3207929" cy="769441"/>
          </a:xfrm>
          <a:prstGeom prst="rect">
            <a:avLst/>
          </a:prstGeom>
          <a:noFill/>
        </p:spPr>
        <p:txBody>
          <a:bodyPr wrap="none" lIns="91440" tIns="45720" rIns="91440" bIns="45720">
            <a:spAutoFit/>
          </a:bodyPr>
          <a:lstStyle>
            <a:defPPr>
              <a:defRPr lang="en-US"/>
            </a:defPPr>
            <a:lvl1pPr algn="ctr">
              <a:defRPr sz="4400">
                <a:ln w="0"/>
                <a:effectLst>
                  <a:outerShdw blurRad="38100" dist="38100" dir="2700000" algn="tl">
                    <a:srgbClr val="000000">
                      <a:alpha val="43137"/>
                    </a:srgbClr>
                  </a:outerShdw>
                </a:effectLst>
              </a:defRPr>
            </a:lvl1pPr>
          </a:lstStyle>
          <a:p>
            <a:r>
              <a:rPr lang="en-US" dirty="0"/>
              <a:t>Home ribbon</a:t>
            </a:r>
          </a:p>
        </p:txBody>
      </p:sp>
      <p:sp>
        <p:nvSpPr>
          <p:cNvPr id="6" name="TextBox 5">
            <a:extLst>
              <a:ext uri="{FF2B5EF4-FFF2-40B4-BE49-F238E27FC236}">
                <a16:creationId xmlns:a16="http://schemas.microsoft.com/office/drawing/2014/main" id="{81367B97-CC57-9222-A0C0-6666AC0624F8}"/>
              </a:ext>
            </a:extLst>
          </p:cNvPr>
          <p:cNvSpPr txBox="1"/>
          <p:nvPr/>
        </p:nvSpPr>
        <p:spPr>
          <a:xfrm>
            <a:off x="9272678" y="4291641"/>
            <a:ext cx="2663405" cy="1818447"/>
          </a:xfrm>
          <a:prstGeom prst="rect">
            <a:avLst/>
          </a:prstGeom>
          <a:noFill/>
        </p:spPr>
        <p:txBody>
          <a:bodyPr wrap="square">
            <a:spAutoFit/>
          </a:bodyPr>
          <a:lstStyle/>
          <a:p>
            <a:pPr marR="0" lvl="0" rtl="0">
              <a:spcBef>
                <a:spcPts val="0"/>
              </a:spcBef>
              <a:spcAft>
                <a:spcPts val="500"/>
              </a:spcAft>
            </a:pPr>
            <a:r>
              <a:rPr lang="en-US" sz="1800" b="1" dirty="0">
                <a:solidFill>
                  <a:srgbClr val="1F1F1F"/>
                </a:solidFill>
                <a:effectLst/>
                <a:latin typeface="unset"/>
                <a:ea typeface="Times New Roman" panose="02020603050405020304" pitchFamily="18" charset="0"/>
                <a:cs typeface="Arial" panose="020B0604020202020204" pitchFamily="34" charset="0"/>
              </a:rPr>
              <a:t>Feature: </a:t>
            </a:r>
            <a:r>
              <a:rPr lang="en-US" sz="1800" dirty="0">
                <a:effectLst/>
                <a:latin typeface="Times New Roman" panose="02020603050405020304" pitchFamily="18" charset="0"/>
                <a:ea typeface="Times New Roman" panose="02020603050405020304" pitchFamily="18" charset="0"/>
              </a:rPr>
              <a:t>Share</a:t>
            </a:r>
            <a:endParaRPr lang="ar-EG" sz="1800" dirty="0">
              <a:effectLst/>
              <a:latin typeface="Times New Roman" panose="02020603050405020304" pitchFamily="18" charset="0"/>
              <a:ea typeface="Times New Roman" panose="02020603050405020304" pitchFamily="18" charset="0"/>
            </a:endParaRPr>
          </a:p>
          <a:p>
            <a:pPr marR="0" lvl="0" rtl="0">
              <a:spcBef>
                <a:spcPts val="0"/>
              </a:spcBef>
              <a:spcAft>
                <a:spcPts val="500"/>
              </a:spcAft>
            </a:pPr>
            <a:r>
              <a:rPr lang="en-US" sz="1800" b="1" dirty="0">
                <a:solidFill>
                  <a:srgbClr val="1F1F1F"/>
                </a:solidFill>
                <a:effectLst/>
                <a:latin typeface="unset"/>
                <a:ea typeface="Calibri" panose="020F0502020204030204" pitchFamily="34" charset="0"/>
                <a:cs typeface="Arial" panose="020B0604020202020204" pitchFamily="34" charset="0"/>
              </a:rPr>
              <a:t>Explanation: </a:t>
            </a:r>
            <a:r>
              <a:rPr lang="en-US" dirty="0">
                <a:effectLst/>
              </a:rPr>
              <a:t>You can use this element to share your report with other users within your team for effective collaboration</a:t>
            </a:r>
            <a:endParaRPr lang="en-US" sz="1800" dirty="0">
              <a:effectLst/>
              <a:latin typeface="Times New Roman" panose="02020603050405020304" pitchFamily="18" charset="0"/>
              <a:ea typeface="Times New Roman" panose="02020603050405020304" pitchFamily="18" charset="0"/>
            </a:endParaRPr>
          </a:p>
        </p:txBody>
      </p:sp>
      <p:pic>
        <p:nvPicPr>
          <p:cNvPr id="4" name="Picture 3" descr="Power BI Share tab">
            <a:extLst>
              <a:ext uri="{FF2B5EF4-FFF2-40B4-BE49-F238E27FC236}">
                <a16:creationId xmlns:a16="http://schemas.microsoft.com/office/drawing/2014/main" id="{1F5A57D5-3282-9E2F-33FE-043AAF3C29C5}"/>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02505" y="1052171"/>
            <a:ext cx="8041398" cy="4520494"/>
          </a:xfrm>
          <a:prstGeom prst="rect">
            <a:avLst/>
          </a:prstGeom>
          <a:noFill/>
          <a:ln>
            <a:noFill/>
          </a:ln>
        </p:spPr>
      </p:pic>
    </p:spTree>
    <p:extLst>
      <p:ext uri="{BB962C8B-B14F-4D97-AF65-F5344CB8AC3E}">
        <p14:creationId xmlns:p14="http://schemas.microsoft.com/office/powerpoint/2010/main" val="3803350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B662C1-B863-6C5A-9ACE-F01E02943014}"/>
            </a:ext>
          </a:extLst>
        </p:cNvPr>
        <p:cNvGrpSpPr/>
        <p:nvPr/>
      </p:nvGrpSpPr>
      <p:grpSpPr>
        <a:xfrm>
          <a:off x="0" y="0"/>
          <a:ext cx="0" cy="0"/>
          <a:chOff x="0" y="0"/>
          <a:chExt cx="0" cy="0"/>
        </a:xfrm>
      </p:grpSpPr>
      <p:sp>
        <p:nvSpPr>
          <p:cNvPr id="4" name="Freeform: Shape 3">
            <a:extLst>
              <a:ext uri="{FF2B5EF4-FFF2-40B4-BE49-F238E27FC236}">
                <a16:creationId xmlns:a16="http://schemas.microsoft.com/office/drawing/2014/main" id="{DE4D3BAE-81BE-F7CF-8483-4FE2E34C1E73}"/>
              </a:ext>
            </a:extLst>
          </p:cNvPr>
          <p:cNvSpPr/>
          <p:nvPr/>
        </p:nvSpPr>
        <p:spPr>
          <a:xfrm rot="-5220000">
            <a:off x="3118153" y="-974217"/>
            <a:ext cx="1791582" cy="8433916"/>
          </a:xfrm>
          <a:custGeom>
            <a:avLst/>
            <a:gdLst>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91548 w 1417982"/>
              <a:gd name="connsiteY17" fmla="*/ 2915478 h 4518991"/>
              <a:gd name="connsiteX18" fmla="*/ 251791 w 1417982"/>
              <a:gd name="connsiteY18" fmla="*/ 3193774 h 4518991"/>
              <a:gd name="connsiteX19" fmla="*/ 265043 w 1417982"/>
              <a:gd name="connsiteY19" fmla="*/ 3339547 h 4518991"/>
              <a:gd name="connsiteX20" fmla="*/ 278295 w 1417982"/>
              <a:gd name="connsiteY20" fmla="*/ 3538330 h 4518991"/>
              <a:gd name="connsiteX21" fmla="*/ 331304 w 1417982"/>
              <a:gd name="connsiteY21" fmla="*/ 3697356 h 4518991"/>
              <a:gd name="connsiteX22" fmla="*/ 331304 w 1417982"/>
              <a:gd name="connsiteY22" fmla="*/ 3829878 h 4518991"/>
              <a:gd name="connsiteX23" fmla="*/ 278295 w 1417982"/>
              <a:gd name="connsiteY23" fmla="*/ 3988904 h 4518991"/>
              <a:gd name="connsiteX24" fmla="*/ 278295 w 1417982"/>
              <a:gd name="connsiteY24" fmla="*/ 4147930 h 4518991"/>
              <a:gd name="connsiteX25" fmla="*/ 291548 w 1417982"/>
              <a:gd name="connsiteY25" fmla="*/ 4373217 h 4518991"/>
              <a:gd name="connsiteX26" fmla="*/ 331304 w 1417982"/>
              <a:gd name="connsiteY26" fmla="*/ 4426226 h 4518991"/>
              <a:gd name="connsiteX27" fmla="*/ 424069 w 1417982"/>
              <a:gd name="connsiteY27" fmla="*/ 4452730 h 4518991"/>
              <a:gd name="connsiteX28" fmla="*/ 834887 w 1417982"/>
              <a:gd name="connsiteY28" fmla="*/ 4492487 h 4518991"/>
              <a:gd name="connsiteX29" fmla="*/ 1086678 w 1417982"/>
              <a:gd name="connsiteY29" fmla="*/ 4479234 h 4518991"/>
              <a:gd name="connsiteX30" fmla="*/ 1325217 w 1417982"/>
              <a:gd name="connsiteY30" fmla="*/ 4505739 h 4518991"/>
              <a:gd name="connsiteX31" fmla="*/ 1364974 w 1417982"/>
              <a:gd name="connsiteY31" fmla="*/ 4518991 h 4518991"/>
              <a:gd name="connsiteX32" fmla="*/ 1417982 w 1417982"/>
              <a:gd name="connsiteY32" fmla="*/ 4161182 h 4518991"/>
              <a:gd name="connsiteX33" fmla="*/ 1378226 w 1417982"/>
              <a:gd name="connsiteY33" fmla="*/ 4055165 h 4518991"/>
              <a:gd name="connsiteX34" fmla="*/ 1417982 w 1417982"/>
              <a:gd name="connsiteY34" fmla="*/ 3962400 h 4518991"/>
              <a:gd name="connsiteX35" fmla="*/ 1338469 w 1417982"/>
              <a:gd name="connsiteY35" fmla="*/ 3843130 h 4518991"/>
              <a:gd name="connsiteX36" fmla="*/ 1311965 w 1417982"/>
              <a:gd name="connsiteY36" fmla="*/ 3617843 h 4518991"/>
              <a:gd name="connsiteX37" fmla="*/ 1325217 w 1417982"/>
              <a:gd name="connsiteY37" fmla="*/ 3511826 h 4518991"/>
              <a:gd name="connsiteX38" fmla="*/ 1325217 w 1417982"/>
              <a:gd name="connsiteY38" fmla="*/ 3286539 h 4518991"/>
              <a:gd name="connsiteX39" fmla="*/ 1325217 w 1417982"/>
              <a:gd name="connsiteY39" fmla="*/ 3048000 h 4518991"/>
              <a:gd name="connsiteX40" fmla="*/ 1166191 w 1417982"/>
              <a:gd name="connsiteY40" fmla="*/ 2769704 h 4518991"/>
              <a:gd name="connsiteX41" fmla="*/ 1311965 w 1417982"/>
              <a:gd name="connsiteY41" fmla="*/ 2517913 h 4518991"/>
              <a:gd name="connsiteX42" fmla="*/ 1258956 w 1417982"/>
              <a:gd name="connsiteY42" fmla="*/ 2305878 h 4518991"/>
              <a:gd name="connsiteX43" fmla="*/ 1245704 w 1417982"/>
              <a:gd name="connsiteY43" fmla="*/ 2146852 h 4518991"/>
              <a:gd name="connsiteX44" fmla="*/ 1272209 w 1417982"/>
              <a:gd name="connsiteY44" fmla="*/ 2040834 h 4518991"/>
              <a:gd name="connsiteX45" fmla="*/ 1258956 w 1417982"/>
              <a:gd name="connsiteY45" fmla="*/ 1881808 h 4518991"/>
              <a:gd name="connsiteX46" fmla="*/ 1205948 w 1417982"/>
              <a:gd name="connsiteY46" fmla="*/ 1722782 h 4518991"/>
              <a:gd name="connsiteX47" fmla="*/ 1205948 w 1417982"/>
              <a:gd name="connsiteY47" fmla="*/ 1457739 h 4518991"/>
              <a:gd name="connsiteX48" fmla="*/ 1179443 w 1417982"/>
              <a:gd name="connsiteY48" fmla="*/ 1258956 h 4518991"/>
              <a:gd name="connsiteX49" fmla="*/ 1152939 w 1417982"/>
              <a:gd name="connsiteY49" fmla="*/ 1086678 h 4518991"/>
              <a:gd name="connsiteX50" fmla="*/ 1166191 w 1417982"/>
              <a:gd name="connsiteY50" fmla="*/ 848139 h 4518991"/>
              <a:gd name="connsiteX51" fmla="*/ 1152939 w 1417982"/>
              <a:gd name="connsiteY51" fmla="*/ 675860 h 4518991"/>
              <a:gd name="connsiteX52" fmla="*/ 1113182 w 1417982"/>
              <a:gd name="connsiteY52" fmla="*/ 437321 h 4518991"/>
              <a:gd name="connsiteX53" fmla="*/ 1099930 w 1417982"/>
              <a:gd name="connsiteY53" fmla="*/ 291547 h 4518991"/>
              <a:gd name="connsiteX54" fmla="*/ 1152939 w 1417982"/>
              <a:gd name="connsiteY54" fmla="*/ 92765 h 4518991"/>
              <a:gd name="connsiteX55" fmla="*/ 1139687 w 1417982"/>
              <a:gd name="connsiteY55" fmla="*/ 0 h 4518991"/>
              <a:gd name="connsiteX56" fmla="*/ 848139 w 1417982"/>
              <a:gd name="connsiteY56" fmla="*/ 53008 h 4518991"/>
              <a:gd name="connsiteX57" fmla="*/ 278295 w 1417982"/>
              <a:gd name="connsiteY57" fmla="*/ 39756 h 4518991"/>
              <a:gd name="connsiteX58" fmla="*/ 53009 w 1417982"/>
              <a:gd name="connsiteY58"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91548 w 1417982"/>
              <a:gd name="connsiteY17" fmla="*/ 2915478 h 4518991"/>
              <a:gd name="connsiteX18" fmla="*/ 262271 w 1417982"/>
              <a:gd name="connsiteY18" fmla="*/ 3034266 h 4518991"/>
              <a:gd name="connsiteX19" fmla="*/ 251791 w 1417982"/>
              <a:gd name="connsiteY19" fmla="*/ 3193774 h 4518991"/>
              <a:gd name="connsiteX20" fmla="*/ 265043 w 1417982"/>
              <a:gd name="connsiteY20" fmla="*/ 3339547 h 4518991"/>
              <a:gd name="connsiteX21" fmla="*/ 278295 w 1417982"/>
              <a:gd name="connsiteY21" fmla="*/ 3538330 h 4518991"/>
              <a:gd name="connsiteX22" fmla="*/ 331304 w 1417982"/>
              <a:gd name="connsiteY22" fmla="*/ 3697356 h 4518991"/>
              <a:gd name="connsiteX23" fmla="*/ 331304 w 1417982"/>
              <a:gd name="connsiteY23" fmla="*/ 3829878 h 4518991"/>
              <a:gd name="connsiteX24" fmla="*/ 278295 w 1417982"/>
              <a:gd name="connsiteY24" fmla="*/ 3988904 h 4518991"/>
              <a:gd name="connsiteX25" fmla="*/ 278295 w 1417982"/>
              <a:gd name="connsiteY25" fmla="*/ 4147930 h 4518991"/>
              <a:gd name="connsiteX26" fmla="*/ 291548 w 1417982"/>
              <a:gd name="connsiteY26" fmla="*/ 4373217 h 4518991"/>
              <a:gd name="connsiteX27" fmla="*/ 331304 w 1417982"/>
              <a:gd name="connsiteY27" fmla="*/ 4426226 h 4518991"/>
              <a:gd name="connsiteX28" fmla="*/ 424069 w 1417982"/>
              <a:gd name="connsiteY28" fmla="*/ 4452730 h 4518991"/>
              <a:gd name="connsiteX29" fmla="*/ 834887 w 1417982"/>
              <a:gd name="connsiteY29" fmla="*/ 4492487 h 4518991"/>
              <a:gd name="connsiteX30" fmla="*/ 1086678 w 1417982"/>
              <a:gd name="connsiteY30" fmla="*/ 4479234 h 4518991"/>
              <a:gd name="connsiteX31" fmla="*/ 1325217 w 1417982"/>
              <a:gd name="connsiteY31" fmla="*/ 4505739 h 4518991"/>
              <a:gd name="connsiteX32" fmla="*/ 1364974 w 1417982"/>
              <a:gd name="connsiteY32" fmla="*/ 4518991 h 4518991"/>
              <a:gd name="connsiteX33" fmla="*/ 1417982 w 1417982"/>
              <a:gd name="connsiteY33" fmla="*/ 4161182 h 4518991"/>
              <a:gd name="connsiteX34" fmla="*/ 1378226 w 1417982"/>
              <a:gd name="connsiteY34" fmla="*/ 4055165 h 4518991"/>
              <a:gd name="connsiteX35" fmla="*/ 1417982 w 1417982"/>
              <a:gd name="connsiteY35" fmla="*/ 3962400 h 4518991"/>
              <a:gd name="connsiteX36" fmla="*/ 1338469 w 1417982"/>
              <a:gd name="connsiteY36" fmla="*/ 3843130 h 4518991"/>
              <a:gd name="connsiteX37" fmla="*/ 1311965 w 1417982"/>
              <a:gd name="connsiteY37" fmla="*/ 3617843 h 4518991"/>
              <a:gd name="connsiteX38" fmla="*/ 1325217 w 1417982"/>
              <a:gd name="connsiteY38" fmla="*/ 3511826 h 4518991"/>
              <a:gd name="connsiteX39" fmla="*/ 1325217 w 1417982"/>
              <a:gd name="connsiteY39" fmla="*/ 3286539 h 4518991"/>
              <a:gd name="connsiteX40" fmla="*/ 1325217 w 1417982"/>
              <a:gd name="connsiteY40" fmla="*/ 3048000 h 4518991"/>
              <a:gd name="connsiteX41" fmla="*/ 1166191 w 1417982"/>
              <a:gd name="connsiteY41" fmla="*/ 2769704 h 4518991"/>
              <a:gd name="connsiteX42" fmla="*/ 1311965 w 1417982"/>
              <a:gd name="connsiteY42" fmla="*/ 2517913 h 4518991"/>
              <a:gd name="connsiteX43" fmla="*/ 1258956 w 1417982"/>
              <a:gd name="connsiteY43" fmla="*/ 2305878 h 4518991"/>
              <a:gd name="connsiteX44" fmla="*/ 1245704 w 1417982"/>
              <a:gd name="connsiteY44" fmla="*/ 2146852 h 4518991"/>
              <a:gd name="connsiteX45" fmla="*/ 1272209 w 1417982"/>
              <a:gd name="connsiteY45" fmla="*/ 2040834 h 4518991"/>
              <a:gd name="connsiteX46" fmla="*/ 1258956 w 1417982"/>
              <a:gd name="connsiteY46" fmla="*/ 1881808 h 4518991"/>
              <a:gd name="connsiteX47" fmla="*/ 1205948 w 1417982"/>
              <a:gd name="connsiteY47" fmla="*/ 1722782 h 4518991"/>
              <a:gd name="connsiteX48" fmla="*/ 1205948 w 1417982"/>
              <a:gd name="connsiteY48" fmla="*/ 1457739 h 4518991"/>
              <a:gd name="connsiteX49" fmla="*/ 1179443 w 1417982"/>
              <a:gd name="connsiteY49" fmla="*/ 1258956 h 4518991"/>
              <a:gd name="connsiteX50" fmla="*/ 1152939 w 1417982"/>
              <a:gd name="connsiteY50" fmla="*/ 1086678 h 4518991"/>
              <a:gd name="connsiteX51" fmla="*/ 1166191 w 1417982"/>
              <a:gd name="connsiteY51" fmla="*/ 848139 h 4518991"/>
              <a:gd name="connsiteX52" fmla="*/ 1152939 w 1417982"/>
              <a:gd name="connsiteY52" fmla="*/ 675860 h 4518991"/>
              <a:gd name="connsiteX53" fmla="*/ 1113182 w 1417982"/>
              <a:gd name="connsiteY53" fmla="*/ 437321 h 4518991"/>
              <a:gd name="connsiteX54" fmla="*/ 1099930 w 1417982"/>
              <a:gd name="connsiteY54" fmla="*/ 291547 h 4518991"/>
              <a:gd name="connsiteX55" fmla="*/ 1152939 w 1417982"/>
              <a:gd name="connsiteY55" fmla="*/ 92765 h 4518991"/>
              <a:gd name="connsiteX56" fmla="*/ 1139687 w 1417982"/>
              <a:gd name="connsiteY56" fmla="*/ 0 h 4518991"/>
              <a:gd name="connsiteX57" fmla="*/ 848139 w 1417982"/>
              <a:gd name="connsiteY57" fmla="*/ 53008 h 4518991"/>
              <a:gd name="connsiteX58" fmla="*/ 278295 w 1417982"/>
              <a:gd name="connsiteY58" fmla="*/ 39756 h 4518991"/>
              <a:gd name="connsiteX59" fmla="*/ 53009 w 1417982"/>
              <a:gd name="connsiteY59"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91548 w 1417982"/>
              <a:gd name="connsiteY17" fmla="*/ 2915478 h 4518991"/>
              <a:gd name="connsiteX18" fmla="*/ 309100 w 1417982"/>
              <a:gd name="connsiteY18" fmla="*/ 3039645 h 4518991"/>
              <a:gd name="connsiteX19" fmla="*/ 251791 w 1417982"/>
              <a:gd name="connsiteY19" fmla="*/ 3193774 h 4518991"/>
              <a:gd name="connsiteX20" fmla="*/ 265043 w 1417982"/>
              <a:gd name="connsiteY20" fmla="*/ 3339547 h 4518991"/>
              <a:gd name="connsiteX21" fmla="*/ 278295 w 1417982"/>
              <a:gd name="connsiteY21" fmla="*/ 3538330 h 4518991"/>
              <a:gd name="connsiteX22" fmla="*/ 331304 w 1417982"/>
              <a:gd name="connsiteY22" fmla="*/ 3697356 h 4518991"/>
              <a:gd name="connsiteX23" fmla="*/ 331304 w 1417982"/>
              <a:gd name="connsiteY23" fmla="*/ 3829878 h 4518991"/>
              <a:gd name="connsiteX24" fmla="*/ 278295 w 1417982"/>
              <a:gd name="connsiteY24" fmla="*/ 3988904 h 4518991"/>
              <a:gd name="connsiteX25" fmla="*/ 278295 w 1417982"/>
              <a:gd name="connsiteY25" fmla="*/ 4147930 h 4518991"/>
              <a:gd name="connsiteX26" fmla="*/ 291548 w 1417982"/>
              <a:gd name="connsiteY26" fmla="*/ 4373217 h 4518991"/>
              <a:gd name="connsiteX27" fmla="*/ 331304 w 1417982"/>
              <a:gd name="connsiteY27" fmla="*/ 4426226 h 4518991"/>
              <a:gd name="connsiteX28" fmla="*/ 424069 w 1417982"/>
              <a:gd name="connsiteY28" fmla="*/ 4452730 h 4518991"/>
              <a:gd name="connsiteX29" fmla="*/ 834887 w 1417982"/>
              <a:gd name="connsiteY29" fmla="*/ 4492487 h 4518991"/>
              <a:gd name="connsiteX30" fmla="*/ 1086678 w 1417982"/>
              <a:gd name="connsiteY30" fmla="*/ 4479234 h 4518991"/>
              <a:gd name="connsiteX31" fmla="*/ 1325217 w 1417982"/>
              <a:gd name="connsiteY31" fmla="*/ 4505739 h 4518991"/>
              <a:gd name="connsiteX32" fmla="*/ 1364974 w 1417982"/>
              <a:gd name="connsiteY32" fmla="*/ 4518991 h 4518991"/>
              <a:gd name="connsiteX33" fmla="*/ 1417982 w 1417982"/>
              <a:gd name="connsiteY33" fmla="*/ 4161182 h 4518991"/>
              <a:gd name="connsiteX34" fmla="*/ 1378226 w 1417982"/>
              <a:gd name="connsiteY34" fmla="*/ 4055165 h 4518991"/>
              <a:gd name="connsiteX35" fmla="*/ 1417982 w 1417982"/>
              <a:gd name="connsiteY35" fmla="*/ 3962400 h 4518991"/>
              <a:gd name="connsiteX36" fmla="*/ 1338469 w 1417982"/>
              <a:gd name="connsiteY36" fmla="*/ 3843130 h 4518991"/>
              <a:gd name="connsiteX37" fmla="*/ 1311965 w 1417982"/>
              <a:gd name="connsiteY37" fmla="*/ 3617843 h 4518991"/>
              <a:gd name="connsiteX38" fmla="*/ 1325217 w 1417982"/>
              <a:gd name="connsiteY38" fmla="*/ 3511826 h 4518991"/>
              <a:gd name="connsiteX39" fmla="*/ 1325217 w 1417982"/>
              <a:gd name="connsiteY39" fmla="*/ 3286539 h 4518991"/>
              <a:gd name="connsiteX40" fmla="*/ 1325217 w 1417982"/>
              <a:gd name="connsiteY40" fmla="*/ 3048000 h 4518991"/>
              <a:gd name="connsiteX41" fmla="*/ 1166191 w 1417982"/>
              <a:gd name="connsiteY41" fmla="*/ 2769704 h 4518991"/>
              <a:gd name="connsiteX42" fmla="*/ 1311965 w 1417982"/>
              <a:gd name="connsiteY42" fmla="*/ 2517913 h 4518991"/>
              <a:gd name="connsiteX43" fmla="*/ 1258956 w 1417982"/>
              <a:gd name="connsiteY43" fmla="*/ 2305878 h 4518991"/>
              <a:gd name="connsiteX44" fmla="*/ 1245704 w 1417982"/>
              <a:gd name="connsiteY44" fmla="*/ 2146852 h 4518991"/>
              <a:gd name="connsiteX45" fmla="*/ 1272209 w 1417982"/>
              <a:gd name="connsiteY45" fmla="*/ 2040834 h 4518991"/>
              <a:gd name="connsiteX46" fmla="*/ 1258956 w 1417982"/>
              <a:gd name="connsiteY46" fmla="*/ 1881808 h 4518991"/>
              <a:gd name="connsiteX47" fmla="*/ 1205948 w 1417982"/>
              <a:gd name="connsiteY47" fmla="*/ 1722782 h 4518991"/>
              <a:gd name="connsiteX48" fmla="*/ 1205948 w 1417982"/>
              <a:gd name="connsiteY48" fmla="*/ 1457739 h 4518991"/>
              <a:gd name="connsiteX49" fmla="*/ 1179443 w 1417982"/>
              <a:gd name="connsiteY49" fmla="*/ 1258956 h 4518991"/>
              <a:gd name="connsiteX50" fmla="*/ 1152939 w 1417982"/>
              <a:gd name="connsiteY50" fmla="*/ 1086678 h 4518991"/>
              <a:gd name="connsiteX51" fmla="*/ 1166191 w 1417982"/>
              <a:gd name="connsiteY51" fmla="*/ 848139 h 4518991"/>
              <a:gd name="connsiteX52" fmla="*/ 1152939 w 1417982"/>
              <a:gd name="connsiteY52" fmla="*/ 675860 h 4518991"/>
              <a:gd name="connsiteX53" fmla="*/ 1113182 w 1417982"/>
              <a:gd name="connsiteY53" fmla="*/ 437321 h 4518991"/>
              <a:gd name="connsiteX54" fmla="*/ 1099930 w 1417982"/>
              <a:gd name="connsiteY54" fmla="*/ 291547 h 4518991"/>
              <a:gd name="connsiteX55" fmla="*/ 1152939 w 1417982"/>
              <a:gd name="connsiteY55" fmla="*/ 92765 h 4518991"/>
              <a:gd name="connsiteX56" fmla="*/ 1139687 w 1417982"/>
              <a:gd name="connsiteY56" fmla="*/ 0 h 4518991"/>
              <a:gd name="connsiteX57" fmla="*/ 848139 w 1417982"/>
              <a:gd name="connsiteY57" fmla="*/ 53008 h 4518991"/>
              <a:gd name="connsiteX58" fmla="*/ 278295 w 1417982"/>
              <a:gd name="connsiteY58" fmla="*/ 39756 h 4518991"/>
              <a:gd name="connsiteX59" fmla="*/ 53009 w 1417982"/>
              <a:gd name="connsiteY59"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166191 w 1417982"/>
              <a:gd name="connsiteY42" fmla="*/ 2769704 h 4518991"/>
              <a:gd name="connsiteX43" fmla="*/ 1311965 w 1417982"/>
              <a:gd name="connsiteY43" fmla="*/ 2517913 h 4518991"/>
              <a:gd name="connsiteX44" fmla="*/ 1258956 w 1417982"/>
              <a:gd name="connsiteY44" fmla="*/ 2305878 h 4518991"/>
              <a:gd name="connsiteX45" fmla="*/ 1245704 w 1417982"/>
              <a:gd name="connsiteY45" fmla="*/ 2146852 h 4518991"/>
              <a:gd name="connsiteX46" fmla="*/ 1272209 w 1417982"/>
              <a:gd name="connsiteY46" fmla="*/ 2040834 h 4518991"/>
              <a:gd name="connsiteX47" fmla="*/ 1258956 w 1417982"/>
              <a:gd name="connsiteY47" fmla="*/ 1881808 h 4518991"/>
              <a:gd name="connsiteX48" fmla="*/ 1205948 w 1417982"/>
              <a:gd name="connsiteY48" fmla="*/ 1722782 h 4518991"/>
              <a:gd name="connsiteX49" fmla="*/ 1205948 w 1417982"/>
              <a:gd name="connsiteY49" fmla="*/ 1457739 h 4518991"/>
              <a:gd name="connsiteX50" fmla="*/ 1179443 w 1417982"/>
              <a:gd name="connsiteY50" fmla="*/ 1258956 h 4518991"/>
              <a:gd name="connsiteX51" fmla="*/ 1152939 w 1417982"/>
              <a:gd name="connsiteY51" fmla="*/ 1086678 h 4518991"/>
              <a:gd name="connsiteX52" fmla="*/ 1166191 w 1417982"/>
              <a:gd name="connsiteY52" fmla="*/ 848139 h 4518991"/>
              <a:gd name="connsiteX53" fmla="*/ 1152939 w 1417982"/>
              <a:gd name="connsiteY53" fmla="*/ 675860 h 4518991"/>
              <a:gd name="connsiteX54" fmla="*/ 1113182 w 1417982"/>
              <a:gd name="connsiteY54" fmla="*/ 437321 h 4518991"/>
              <a:gd name="connsiteX55" fmla="*/ 1099930 w 1417982"/>
              <a:gd name="connsiteY55" fmla="*/ 291547 h 4518991"/>
              <a:gd name="connsiteX56" fmla="*/ 1152939 w 1417982"/>
              <a:gd name="connsiteY56" fmla="*/ 92765 h 4518991"/>
              <a:gd name="connsiteX57" fmla="*/ 1139687 w 1417982"/>
              <a:gd name="connsiteY57" fmla="*/ 0 h 4518991"/>
              <a:gd name="connsiteX58" fmla="*/ 848139 w 1417982"/>
              <a:gd name="connsiteY58" fmla="*/ 53008 h 4518991"/>
              <a:gd name="connsiteX59" fmla="*/ 278295 w 1417982"/>
              <a:gd name="connsiteY59" fmla="*/ 39756 h 4518991"/>
              <a:gd name="connsiteX60" fmla="*/ 53009 w 1417982"/>
              <a:gd name="connsiteY60"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166191 w 1417982"/>
              <a:gd name="connsiteY42" fmla="*/ 2769704 h 4518991"/>
              <a:gd name="connsiteX43" fmla="*/ 1311965 w 1417982"/>
              <a:gd name="connsiteY43" fmla="*/ 2517913 h 4518991"/>
              <a:gd name="connsiteX44" fmla="*/ 1258956 w 1417982"/>
              <a:gd name="connsiteY44" fmla="*/ 2305878 h 4518991"/>
              <a:gd name="connsiteX45" fmla="*/ 1245704 w 1417982"/>
              <a:gd name="connsiteY45" fmla="*/ 2146852 h 4518991"/>
              <a:gd name="connsiteX46" fmla="*/ 1272209 w 1417982"/>
              <a:gd name="connsiteY46" fmla="*/ 2040834 h 4518991"/>
              <a:gd name="connsiteX47" fmla="*/ 1258956 w 1417982"/>
              <a:gd name="connsiteY47" fmla="*/ 1881808 h 4518991"/>
              <a:gd name="connsiteX48" fmla="*/ 1205948 w 1417982"/>
              <a:gd name="connsiteY48" fmla="*/ 1722782 h 4518991"/>
              <a:gd name="connsiteX49" fmla="*/ 1205948 w 1417982"/>
              <a:gd name="connsiteY49" fmla="*/ 1457739 h 4518991"/>
              <a:gd name="connsiteX50" fmla="*/ 1179443 w 1417982"/>
              <a:gd name="connsiteY50" fmla="*/ 1258956 h 4518991"/>
              <a:gd name="connsiteX51" fmla="*/ 1152939 w 1417982"/>
              <a:gd name="connsiteY51" fmla="*/ 1086678 h 4518991"/>
              <a:gd name="connsiteX52" fmla="*/ 1166191 w 1417982"/>
              <a:gd name="connsiteY52" fmla="*/ 848139 h 4518991"/>
              <a:gd name="connsiteX53" fmla="*/ 1152939 w 1417982"/>
              <a:gd name="connsiteY53" fmla="*/ 675860 h 4518991"/>
              <a:gd name="connsiteX54" fmla="*/ 1113182 w 1417982"/>
              <a:gd name="connsiteY54" fmla="*/ 437321 h 4518991"/>
              <a:gd name="connsiteX55" fmla="*/ 1099930 w 1417982"/>
              <a:gd name="connsiteY55" fmla="*/ 291547 h 4518991"/>
              <a:gd name="connsiteX56" fmla="*/ 1152939 w 1417982"/>
              <a:gd name="connsiteY56" fmla="*/ 92765 h 4518991"/>
              <a:gd name="connsiteX57" fmla="*/ 1139687 w 1417982"/>
              <a:gd name="connsiteY57" fmla="*/ 0 h 4518991"/>
              <a:gd name="connsiteX58" fmla="*/ 848139 w 1417982"/>
              <a:gd name="connsiteY58" fmla="*/ 53008 h 4518991"/>
              <a:gd name="connsiteX59" fmla="*/ 278295 w 1417982"/>
              <a:gd name="connsiteY59" fmla="*/ 39756 h 4518991"/>
              <a:gd name="connsiteX60" fmla="*/ 53009 w 1417982"/>
              <a:gd name="connsiteY60"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166191 w 1417982"/>
              <a:gd name="connsiteY42" fmla="*/ 2769704 h 4518991"/>
              <a:gd name="connsiteX43" fmla="*/ 1311965 w 1417982"/>
              <a:gd name="connsiteY43" fmla="*/ 2517913 h 4518991"/>
              <a:gd name="connsiteX44" fmla="*/ 1258956 w 1417982"/>
              <a:gd name="connsiteY44" fmla="*/ 2305878 h 4518991"/>
              <a:gd name="connsiteX45" fmla="*/ 1245704 w 1417982"/>
              <a:gd name="connsiteY45" fmla="*/ 2146852 h 4518991"/>
              <a:gd name="connsiteX46" fmla="*/ 1272209 w 1417982"/>
              <a:gd name="connsiteY46" fmla="*/ 2040834 h 4518991"/>
              <a:gd name="connsiteX47" fmla="*/ 1258956 w 1417982"/>
              <a:gd name="connsiteY47" fmla="*/ 1881808 h 4518991"/>
              <a:gd name="connsiteX48" fmla="*/ 1205948 w 1417982"/>
              <a:gd name="connsiteY48" fmla="*/ 1722782 h 4518991"/>
              <a:gd name="connsiteX49" fmla="*/ 1205948 w 1417982"/>
              <a:gd name="connsiteY49" fmla="*/ 1457739 h 4518991"/>
              <a:gd name="connsiteX50" fmla="*/ 1179443 w 1417982"/>
              <a:gd name="connsiteY50" fmla="*/ 1258956 h 4518991"/>
              <a:gd name="connsiteX51" fmla="*/ 1152939 w 1417982"/>
              <a:gd name="connsiteY51" fmla="*/ 1086678 h 4518991"/>
              <a:gd name="connsiteX52" fmla="*/ 1166191 w 1417982"/>
              <a:gd name="connsiteY52" fmla="*/ 848139 h 4518991"/>
              <a:gd name="connsiteX53" fmla="*/ 1152939 w 1417982"/>
              <a:gd name="connsiteY53" fmla="*/ 675860 h 4518991"/>
              <a:gd name="connsiteX54" fmla="*/ 1113182 w 1417982"/>
              <a:gd name="connsiteY54" fmla="*/ 437321 h 4518991"/>
              <a:gd name="connsiteX55" fmla="*/ 1099930 w 1417982"/>
              <a:gd name="connsiteY55" fmla="*/ 291547 h 4518991"/>
              <a:gd name="connsiteX56" fmla="*/ 1152939 w 1417982"/>
              <a:gd name="connsiteY56" fmla="*/ 92765 h 4518991"/>
              <a:gd name="connsiteX57" fmla="*/ 1139687 w 1417982"/>
              <a:gd name="connsiteY57" fmla="*/ 0 h 4518991"/>
              <a:gd name="connsiteX58" fmla="*/ 848139 w 1417982"/>
              <a:gd name="connsiteY58" fmla="*/ 53008 h 4518991"/>
              <a:gd name="connsiteX59" fmla="*/ 278295 w 1417982"/>
              <a:gd name="connsiteY59" fmla="*/ 39756 h 4518991"/>
              <a:gd name="connsiteX60" fmla="*/ 53009 w 1417982"/>
              <a:gd name="connsiteY60"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166191 w 1417982"/>
              <a:gd name="connsiteY42" fmla="*/ 2769704 h 4518991"/>
              <a:gd name="connsiteX43" fmla="*/ 1311965 w 1417982"/>
              <a:gd name="connsiteY43" fmla="*/ 2517913 h 4518991"/>
              <a:gd name="connsiteX44" fmla="*/ 1258956 w 1417982"/>
              <a:gd name="connsiteY44" fmla="*/ 2305878 h 4518991"/>
              <a:gd name="connsiteX45" fmla="*/ 1245704 w 1417982"/>
              <a:gd name="connsiteY45" fmla="*/ 2146852 h 4518991"/>
              <a:gd name="connsiteX46" fmla="*/ 1272209 w 1417982"/>
              <a:gd name="connsiteY46" fmla="*/ 2040834 h 4518991"/>
              <a:gd name="connsiteX47" fmla="*/ 1258956 w 1417982"/>
              <a:gd name="connsiteY47" fmla="*/ 1881808 h 4518991"/>
              <a:gd name="connsiteX48" fmla="*/ 1205948 w 1417982"/>
              <a:gd name="connsiteY48" fmla="*/ 1722782 h 4518991"/>
              <a:gd name="connsiteX49" fmla="*/ 1205948 w 1417982"/>
              <a:gd name="connsiteY49" fmla="*/ 1457739 h 4518991"/>
              <a:gd name="connsiteX50" fmla="*/ 1179443 w 1417982"/>
              <a:gd name="connsiteY50" fmla="*/ 1258956 h 4518991"/>
              <a:gd name="connsiteX51" fmla="*/ 1152939 w 1417982"/>
              <a:gd name="connsiteY51" fmla="*/ 1086678 h 4518991"/>
              <a:gd name="connsiteX52" fmla="*/ 1166191 w 1417982"/>
              <a:gd name="connsiteY52" fmla="*/ 848139 h 4518991"/>
              <a:gd name="connsiteX53" fmla="*/ 1152939 w 1417982"/>
              <a:gd name="connsiteY53" fmla="*/ 675860 h 4518991"/>
              <a:gd name="connsiteX54" fmla="*/ 1113182 w 1417982"/>
              <a:gd name="connsiteY54" fmla="*/ 437321 h 4518991"/>
              <a:gd name="connsiteX55" fmla="*/ 1099930 w 1417982"/>
              <a:gd name="connsiteY55" fmla="*/ 291547 h 4518991"/>
              <a:gd name="connsiteX56" fmla="*/ 1152939 w 1417982"/>
              <a:gd name="connsiteY56" fmla="*/ 92765 h 4518991"/>
              <a:gd name="connsiteX57" fmla="*/ 1139687 w 1417982"/>
              <a:gd name="connsiteY57" fmla="*/ 0 h 4518991"/>
              <a:gd name="connsiteX58" fmla="*/ 848139 w 1417982"/>
              <a:gd name="connsiteY58" fmla="*/ 53008 h 4518991"/>
              <a:gd name="connsiteX59" fmla="*/ 278295 w 1417982"/>
              <a:gd name="connsiteY59" fmla="*/ 39756 h 4518991"/>
              <a:gd name="connsiteX60" fmla="*/ 53009 w 1417982"/>
              <a:gd name="connsiteY60"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166191 w 1417982"/>
              <a:gd name="connsiteY42" fmla="*/ 2769704 h 4518991"/>
              <a:gd name="connsiteX43" fmla="*/ 1311965 w 1417982"/>
              <a:gd name="connsiteY43" fmla="*/ 2517913 h 4518991"/>
              <a:gd name="connsiteX44" fmla="*/ 1258956 w 1417982"/>
              <a:gd name="connsiteY44" fmla="*/ 2305878 h 4518991"/>
              <a:gd name="connsiteX45" fmla="*/ 1245704 w 1417982"/>
              <a:gd name="connsiteY45" fmla="*/ 2146852 h 4518991"/>
              <a:gd name="connsiteX46" fmla="*/ 1272209 w 1417982"/>
              <a:gd name="connsiteY46" fmla="*/ 2040834 h 4518991"/>
              <a:gd name="connsiteX47" fmla="*/ 1258956 w 1417982"/>
              <a:gd name="connsiteY47" fmla="*/ 1881808 h 4518991"/>
              <a:gd name="connsiteX48" fmla="*/ 1205948 w 1417982"/>
              <a:gd name="connsiteY48" fmla="*/ 1722782 h 4518991"/>
              <a:gd name="connsiteX49" fmla="*/ 1205948 w 1417982"/>
              <a:gd name="connsiteY49" fmla="*/ 1457739 h 4518991"/>
              <a:gd name="connsiteX50" fmla="*/ 1179443 w 1417982"/>
              <a:gd name="connsiteY50" fmla="*/ 1258956 h 4518991"/>
              <a:gd name="connsiteX51" fmla="*/ 1152939 w 1417982"/>
              <a:gd name="connsiteY51" fmla="*/ 1086678 h 4518991"/>
              <a:gd name="connsiteX52" fmla="*/ 1166191 w 1417982"/>
              <a:gd name="connsiteY52" fmla="*/ 848139 h 4518991"/>
              <a:gd name="connsiteX53" fmla="*/ 1152939 w 1417982"/>
              <a:gd name="connsiteY53" fmla="*/ 675860 h 4518991"/>
              <a:gd name="connsiteX54" fmla="*/ 1113182 w 1417982"/>
              <a:gd name="connsiteY54" fmla="*/ 437321 h 4518991"/>
              <a:gd name="connsiteX55" fmla="*/ 1099930 w 1417982"/>
              <a:gd name="connsiteY55" fmla="*/ 291547 h 4518991"/>
              <a:gd name="connsiteX56" fmla="*/ 1152939 w 1417982"/>
              <a:gd name="connsiteY56" fmla="*/ 92765 h 4518991"/>
              <a:gd name="connsiteX57" fmla="*/ 1139687 w 1417982"/>
              <a:gd name="connsiteY57" fmla="*/ 0 h 4518991"/>
              <a:gd name="connsiteX58" fmla="*/ 848139 w 1417982"/>
              <a:gd name="connsiteY58" fmla="*/ 53008 h 4518991"/>
              <a:gd name="connsiteX59" fmla="*/ 278295 w 1417982"/>
              <a:gd name="connsiteY59" fmla="*/ 39756 h 4518991"/>
              <a:gd name="connsiteX60" fmla="*/ 53009 w 1417982"/>
              <a:gd name="connsiteY60"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166191 w 1417982"/>
              <a:gd name="connsiteY42" fmla="*/ 2769704 h 4518991"/>
              <a:gd name="connsiteX43" fmla="*/ 1311965 w 1417982"/>
              <a:gd name="connsiteY43" fmla="*/ 2517913 h 4518991"/>
              <a:gd name="connsiteX44" fmla="*/ 1258956 w 1417982"/>
              <a:gd name="connsiteY44" fmla="*/ 2305878 h 4518991"/>
              <a:gd name="connsiteX45" fmla="*/ 1245704 w 1417982"/>
              <a:gd name="connsiteY45" fmla="*/ 2146852 h 4518991"/>
              <a:gd name="connsiteX46" fmla="*/ 1272209 w 1417982"/>
              <a:gd name="connsiteY46" fmla="*/ 2040834 h 4518991"/>
              <a:gd name="connsiteX47" fmla="*/ 1258956 w 1417982"/>
              <a:gd name="connsiteY47" fmla="*/ 1881808 h 4518991"/>
              <a:gd name="connsiteX48" fmla="*/ 1205948 w 1417982"/>
              <a:gd name="connsiteY48" fmla="*/ 1722782 h 4518991"/>
              <a:gd name="connsiteX49" fmla="*/ 1205948 w 1417982"/>
              <a:gd name="connsiteY49" fmla="*/ 1457739 h 4518991"/>
              <a:gd name="connsiteX50" fmla="*/ 1179443 w 1417982"/>
              <a:gd name="connsiteY50" fmla="*/ 1258956 h 4518991"/>
              <a:gd name="connsiteX51" fmla="*/ 1152939 w 1417982"/>
              <a:gd name="connsiteY51" fmla="*/ 1086678 h 4518991"/>
              <a:gd name="connsiteX52" fmla="*/ 1166191 w 1417982"/>
              <a:gd name="connsiteY52" fmla="*/ 848139 h 4518991"/>
              <a:gd name="connsiteX53" fmla="*/ 1152939 w 1417982"/>
              <a:gd name="connsiteY53" fmla="*/ 675860 h 4518991"/>
              <a:gd name="connsiteX54" fmla="*/ 1113182 w 1417982"/>
              <a:gd name="connsiteY54" fmla="*/ 437321 h 4518991"/>
              <a:gd name="connsiteX55" fmla="*/ 1099930 w 1417982"/>
              <a:gd name="connsiteY55" fmla="*/ 291547 h 4518991"/>
              <a:gd name="connsiteX56" fmla="*/ 1152939 w 1417982"/>
              <a:gd name="connsiteY56" fmla="*/ 92765 h 4518991"/>
              <a:gd name="connsiteX57" fmla="*/ 1139687 w 1417982"/>
              <a:gd name="connsiteY57" fmla="*/ 0 h 4518991"/>
              <a:gd name="connsiteX58" fmla="*/ 848139 w 1417982"/>
              <a:gd name="connsiteY58" fmla="*/ 53008 h 4518991"/>
              <a:gd name="connsiteX59" fmla="*/ 278295 w 1417982"/>
              <a:gd name="connsiteY59" fmla="*/ 39756 h 4518991"/>
              <a:gd name="connsiteX60" fmla="*/ 53009 w 1417982"/>
              <a:gd name="connsiteY60"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166191 w 1417982"/>
              <a:gd name="connsiteY42" fmla="*/ 2769704 h 4518991"/>
              <a:gd name="connsiteX43" fmla="*/ 1311965 w 1417982"/>
              <a:gd name="connsiteY43" fmla="*/ 2517913 h 4518991"/>
              <a:gd name="connsiteX44" fmla="*/ 1258956 w 1417982"/>
              <a:gd name="connsiteY44" fmla="*/ 2305878 h 4518991"/>
              <a:gd name="connsiteX45" fmla="*/ 1245704 w 1417982"/>
              <a:gd name="connsiteY45" fmla="*/ 2146852 h 4518991"/>
              <a:gd name="connsiteX46" fmla="*/ 1272209 w 1417982"/>
              <a:gd name="connsiteY46" fmla="*/ 2040834 h 4518991"/>
              <a:gd name="connsiteX47" fmla="*/ 1258956 w 1417982"/>
              <a:gd name="connsiteY47" fmla="*/ 1881808 h 4518991"/>
              <a:gd name="connsiteX48" fmla="*/ 1205948 w 1417982"/>
              <a:gd name="connsiteY48" fmla="*/ 1722782 h 4518991"/>
              <a:gd name="connsiteX49" fmla="*/ 1205948 w 1417982"/>
              <a:gd name="connsiteY49" fmla="*/ 1457739 h 4518991"/>
              <a:gd name="connsiteX50" fmla="*/ 1179443 w 1417982"/>
              <a:gd name="connsiteY50" fmla="*/ 1258956 h 4518991"/>
              <a:gd name="connsiteX51" fmla="*/ 1152939 w 1417982"/>
              <a:gd name="connsiteY51" fmla="*/ 1086678 h 4518991"/>
              <a:gd name="connsiteX52" fmla="*/ 1166191 w 1417982"/>
              <a:gd name="connsiteY52" fmla="*/ 848139 h 4518991"/>
              <a:gd name="connsiteX53" fmla="*/ 1152939 w 1417982"/>
              <a:gd name="connsiteY53" fmla="*/ 675860 h 4518991"/>
              <a:gd name="connsiteX54" fmla="*/ 1113182 w 1417982"/>
              <a:gd name="connsiteY54" fmla="*/ 437321 h 4518991"/>
              <a:gd name="connsiteX55" fmla="*/ 1099930 w 1417982"/>
              <a:gd name="connsiteY55" fmla="*/ 291547 h 4518991"/>
              <a:gd name="connsiteX56" fmla="*/ 1152939 w 1417982"/>
              <a:gd name="connsiteY56" fmla="*/ 92765 h 4518991"/>
              <a:gd name="connsiteX57" fmla="*/ 1139687 w 1417982"/>
              <a:gd name="connsiteY57" fmla="*/ 0 h 4518991"/>
              <a:gd name="connsiteX58" fmla="*/ 848139 w 1417982"/>
              <a:gd name="connsiteY58" fmla="*/ 53008 h 4518991"/>
              <a:gd name="connsiteX59" fmla="*/ 278295 w 1417982"/>
              <a:gd name="connsiteY59" fmla="*/ 39756 h 4518991"/>
              <a:gd name="connsiteX60" fmla="*/ 53009 w 1417982"/>
              <a:gd name="connsiteY60"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166191 w 1417982"/>
              <a:gd name="connsiteY42" fmla="*/ 2769704 h 4518991"/>
              <a:gd name="connsiteX43" fmla="*/ 1311965 w 1417982"/>
              <a:gd name="connsiteY43" fmla="*/ 2517913 h 4518991"/>
              <a:gd name="connsiteX44" fmla="*/ 1258956 w 1417982"/>
              <a:gd name="connsiteY44" fmla="*/ 2305878 h 4518991"/>
              <a:gd name="connsiteX45" fmla="*/ 1245704 w 1417982"/>
              <a:gd name="connsiteY45" fmla="*/ 2146852 h 4518991"/>
              <a:gd name="connsiteX46" fmla="*/ 1272209 w 1417982"/>
              <a:gd name="connsiteY46" fmla="*/ 2040834 h 4518991"/>
              <a:gd name="connsiteX47" fmla="*/ 1258956 w 1417982"/>
              <a:gd name="connsiteY47" fmla="*/ 1881808 h 4518991"/>
              <a:gd name="connsiteX48" fmla="*/ 1205948 w 1417982"/>
              <a:gd name="connsiteY48" fmla="*/ 1722782 h 4518991"/>
              <a:gd name="connsiteX49" fmla="*/ 1205948 w 1417982"/>
              <a:gd name="connsiteY49" fmla="*/ 1457739 h 4518991"/>
              <a:gd name="connsiteX50" fmla="*/ 1179443 w 1417982"/>
              <a:gd name="connsiteY50" fmla="*/ 1258956 h 4518991"/>
              <a:gd name="connsiteX51" fmla="*/ 1152939 w 1417982"/>
              <a:gd name="connsiteY51" fmla="*/ 1086678 h 4518991"/>
              <a:gd name="connsiteX52" fmla="*/ 1166191 w 1417982"/>
              <a:gd name="connsiteY52" fmla="*/ 848139 h 4518991"/>
              <a:gd name="connsiteX53" fmla="*/ 1152939 w 1417982"/>
              <a:gd name="connsiteY53" fmla="*/ 675860 h 4518991"/>
              <a:gd name="connsiteX54" fmla="*/ 1113182 w 1417982"/>
              <a:gd name="connsiteY54" fmla="*/ 437321 h 4518991"/>
              <a:gd name="connsiteX55" fmla="*/ 1099930 w 1417982"/>
              <a:gd name="connsiteY55" fmla="*/ 291547 h 4518991"/>
              <a:gd name="connsiteX56" fmla="*/ 1152939 w 1417982"/>
              <a:gd name="connsiteY56" fmla="*/ 92765 h 4518991"/>
              <a:gd name="connsiteX57" fmla="*/ 1139687 w 1417982"/>
              <a:gd name="connsiteY57" fmla="*/ 0 h 4518991"/>
              <a:gd name="connsiteX58" fmla="*/ 848139 w 1417982"/>
              <a:gd name="connsiteY58" fmla="*/ 53008 h 4518991"/>
              <a:gd name="connsiteX59" fmla="*/ 278295 w 1417982"/>
              <a:gd name="connsiteY59" fmla="*/ 39756 h 4518991"/>
              <a:gd name="connsiteX60" fmla="*/ 53009 w 1417982"/>
              <a:gd name="connsiteY60"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166191 w 1417982"/>
              <a:gd name="connsiteY42" fmla="*/ 2769704 h 4518991"/>
              <a:gd name="connsiteX43" fmla="*/ 1227585 w 1417982"/>
              <a:gd name="connsiteY43" fmla="*/ 2656553 h 4518991"/>
              <a:gd name="connsiteX44" fmla="*/ 1311965 w 1417982"/>
              <a:gd name="connsiteY44" fmla="*/ 2517913 h 4518991"/>
              <a:gd name="connsiteX45" fmla="*/ 1258956 w 1417982"/>
              <a:gd name="connsiteY45" fmla="*/ 2305878 h 4518991"/>
              <a:gd name="connsiteX46" fmla="*/ 1245704 w 1417982"/>
              <a:gd name="connsiteY46" fmla="*/ 2146852 h 4518991"/>
              <a:gd name="connsiteX47" fmla="*/ 1272209 w 1417982"/>
              <a:gd name="connsiteY47" fmla="*/ 2040834 h 4518991"/>
              <a:gd name="connsiteX48" fmla="*/ 1258956 w 1417982"/>
              <a:gd name="connsiteY48" fmla="*/ 1881808 h 4518991"/>
              <a:gd name="connsiteX49" fmla="*/ 1205948 w 1417982"/>
              <a:gd name="connsiteY49" fmla="*/ 1722782 h 4518991"/>
              <a:gd name="connsiteX50" fmla="*/ 1205948 w 1417982"/>
              <a:gd name="connsiteY50" fmla="*/ 1457739 h 4518991"/>
              <a:gd name="connsiteX51" fmla="*/ 1179443 w 1417982"/>
              <a:gd name="connsiteY51" fmla="*/ 1258956 h 4518991"/>
              <a:gd name="connsiteX52" fmla="*/ 1152939 w 1417982"/>
              <a:gd name="connsiteY52" fmla="*/ 1086678 h 4518991"/>
              <a:gd name="connsiteX53" fmla="*/ 1166191 w 1417982"/>
              <a:gd name="connsiteY53" fmla="*/ 848139 h 4518991"/>
              <a:gd name="connsiteX54" fmla="*/ 1152939 w 1417982"/>
              <a:gd name="connsiteY54" fmla="*/ 675860 h 4518991"/>
              <a:gd name="connsiteX55" fmla="*/ 1113182 w 1417982"/>
              <a:gd name="connsiteY55" fmla="*/ 437321 h 4518991"/>
              <a:gd name="connsiteX56" fmla="*/ 1099930 w 1417982"/>
              <a:gd name="connsiteY56" fmla="*/ 291547 h 4518991"/>
              <a:gd name="connsiteX57" fmla="*/ 1152939 w 1417982"/>
              <a:gd name="connsiteY57" fmla="*/ 92765 h 4518991"/>
              <a:gd name="connsiteX58" fmla="*/ 1139687 w 1417982"/>
              <a:gd name="connsiteY58" fmla="*/ 0 h 4518991"/>
              <a:gd name="connsiteX59" fmla="*/ 848139 w 1417982"/>
              <a:gd name="connsiteY59" fmla="*/ 53008 h 4518991"/>
              <a:gd name="connsiteX60" fmla="*/ 278295 w 1417982"/>
              <a:gd name="connsiteY60" fmla="*/ 39756 h 4518991"/>
              <a:gd name="connsiteX61" fmla="*/ 53009 w 1417982"/>
              <a:gd name="connsiteY61"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166191 w 1417982"/>
              <a:gd name="connsiteY43" fmla="*/ 2769704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166191 w 1417982"/>
              <a:gd name="connsiteY43" fmla="*/ 2769704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166191 w 1417982"/>
              <a:gd name="connsiteY43" fmla="*/ 2769704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166191 w 1417982"/>
              <a:gd name="connsiteY43" fmla="*/ 2769704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166191 w 1417982"/>
              <a:gd name="connsiteY43" fmla="*/ 2769704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166191 w 1417982"/>
              <a:gd name="connsiteY43" fmla="*/ 2769704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166191 w 1417982"/>
              <a:gd name="connsiteY43" fmla="*/ 2769704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166191 w 1417982"/>
              <a:gd name="connsiteY43" fmla="*/ 2769704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166191 w 1417982"/>
              <a:gd name="connsiteY43" fmla="*/ 2769704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206398 w 1417982"/>
              <a:gd name="connsiteY43" fmla="*/ 2757004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225318 w 1417982"/>
              <a:gd name="connsiteY43" fmla="*/ 2751028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225318 w 1417982"/>
              <a:gd name="connsiteY43" fmla="*/ 2751028 h 4518991"/>
              <a:gd name="connsiteX44" fmla="*/ 1251237 w 1417982"/>
              <a:gd name="connsiteY44" fmla="*/ 2668506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225318 w 1417982"/>
              <a:gd name="connsiteY43" fmla="*/ 2751028 h 4518991"/>
              <a:gd name="connsiteX44" fmla="*/ 1251237 w 1417982"/>
              <a:gd name="connsiteY44" fmla="*/ 2668506 h 4518991"/>
              <a:gd name="connsiteX45" fmla="*/ 1288314 w 1417982"/>
              <a:gd name="connsiteY45" fmla="*/ 2511937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225318 w 1417982"/>
              <a:gd name="connsiteY43" fmla="*/ 2751028 h 4518991"/>
              <a:gd name="connsiteX44" fmla="*/ 1251237 w 1417982"/>
              <a:gd name="connsiteY44" fmla="*/ 2668506 h 4518991"/>
              <a:gd name="connsiteX45" fmla="*/ 1288314 w 1417982"/>
              <a:gd name="connsiteY45" fmla="*/ 2511937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225318 w 1417982"/>
              <a:gd name="connsiteY43" fmla="*/ 2751028 h 4518991"/>
              <a:gd name="connsiteX44" fmla="*/ 1251237 w 1417982"/>
              <a:gd name="connsiteY44" fmla="*/ 2668506 h 4518991"/>
              <a:gd name="connsiteX45" fmla="*/ 1288314 w 1417982"/>
              <a:gd name="connsiteY45" fmla="*/ 2511937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417982" h="4518991">
                <a:moveTo>
                  <a:pt x="53009" y="106017"/>
                </a:moveTo>
                <a:lnTo>
                  <a:pt x="0" y="357808"/>
                </a:lnTo>
                <a:lnTo>
                  <a:pt x="159026" y="516834"/>
                </a:lnTo>
                <a:lnTo>
                  <a:pt x="66261" y="583095"/>
                </a:lnTo>
                <a:lnTo>
                  <a:pt x="79513" y="622852"/>
                </a:lnTo>
                <a:lnTo>
                  <a:pt x="185530" y="728869"/>
                </a:lnTo>
                <a:lnTo>
                  <a:pt x="212035" y="861391"/>
                </a:lnTo>
                <a:lnTo>
                  <a:pt x="159026" y="1020417"/>
                </a:lnTo>
                <a:lnTo>
                  <a:pt x="225287" y="1139687"/>
                </a:lnTo>
                <a:lnTo>
                  <a:pt x="238539" y="1338469"/>
                </a:lnTo>
                <a:cubicBezTo>
                  <a:pt x="210783" y="1465274"/>
                  <a:pt x="220870" y="1568174"/>
                  <a:pt x="212035" y="1683026"/>
                </a:cubicBezTo>
                <a:lnTo>
                  <a:pt x="212035" y="1828800"/>
                </a:lnTo>
                <a:lnTo>
                  <a:pt x="278295" y="1987826"/>
                </a:lnTo>
                <a:lnTo>
                  <a:pt x="278295" y="2120347"/>
                </a:lnTo>
                <a:lnTo>
                  <a:pt x="251791" y="2252869"/>
                </a:lnTo>
                <a:lnTo>
                  <a:pt x="251791" y="2398643"/>
                </a:lnTo>
                <a:lnTo>
                  <a:pt x="251791" y="2597426"/>
                </a:lnTo>
                <a:lnTo>
                  <a:pt x="279299" y="2759946"/>
                </a:lnTo>
                <a:cubicBezTo>
                  <a:pt x="245067" y="2801033"/>
                  <a:pt x="287465" y="2863634"/>
                  <a:pt x="291548" y="2915478"/>
                </a:cubicBezTo>
                <a:lnTo>
                  <a:pt x="309100" y="3039645"/>
                </a:lnTo>
                <a:cubicBezTo>
                  <a:pt x="264454" y="3085642"/>
                  <a:pt x="270894" y="3142398"/>
                  <a:pt x="251791" y="3193774"/>
                </a:cubicBezTo>
                <a:cubicBezTo>
                  <a:pt x="294522" y="3231607"/>
                  <a:pt x="260626" y="3290956"/>
                  <a:pt x="265043" y="3339547"/>
                </a:cubicBezTo>
                <a:cubicBezTo>
                  <a:pt x="231145" y="3400429"/>
                  <a:pt x="273878" y="3472069"/>
                  <a:pt x="278295" y="3538330"/>
                </a:cubicBezTo>
                <a:cubicBezTo>
                  <a:pt x="253394" y="3596717"/>
                  <a:pt x="360464" y="3649726"/>
                  <a:pt x="331304" y="3697356"/>
                </a:cubicBezTo>
                <a:cubicBezTo>
                  <a:pt x="314276" y="3730772"/>
                  <a:pt x="331304" y="3785704"/>
                  <a:pt x="331304" y="3829878"/>
                </a:cubicBezTo>
                <a:lnTo>
                  <a:pt x="278295" y="3988904"/>
                </a:lnTo>
                <a:lnTo>
                  <a:pt x="278295" y="4147930"/>
                </a:lnTo>
                <a:lnTo>
                  <a:pt x="291548" y="4373217"/>
                </a:lnTo>
                <a:lnTo>
                  <a:pt x="331304" y="4426226"/>
                </a:lnTo>
                <a:lnTo>
                  <a:pt x="424069" y="4452730"/>
                </a:lnTo>
                <a:lnTo>
                  <a:pt x="834887" y="4492487"/>
                </a:lnTo>
                <a:lnTo>
                  <a:pt x="1086678" y="4479234"/>
                </a:lnTo>
                <a:lnTo>
                  <a:pt x="1325217" y="4505739"/>
                </a:lnTo>
                <a:lnTo>
                  <a:pt x="1364974" y="4518991"/>
                </a:lnTo>
                <a:lnTo>
                  <a:pt x="1417982" y="4161182"/>
                </a:lnTo>
                <a:lnTo>
                  <a:pt x="1378226" y="4055165"/>
                </a:lnTo>
                <a:lnTo>
                  <a:pt x="1417982" y="3962400"/>
                </a:lnTo>
                <a:lnTo>
                  <a:pt x="1338469" y="3843130"/>
                </a:lnTo>
                <a:lnTo>
                  <a:pt x="1311965" y="3617843"/>
                </a:lnTo>
                <a:lnTo>
                  <a:pt x="1325217" y="3511826"/>
                </a:lnTo>
                <a:lnTo>
                  <a:pt x="1325217" y="3286539"/>
                </a:lnTo>
                <a:cubicBezTo>
                  <a:pt x="1325217" y="3207026"/>
                  <a:pt x="1278310" y="3123280"/>
                  <a:pt x="1325217" y="3048000"/>
                </a:cubicBezTo>
                <a:cubicBezTo>
                  <a:pt x="1322828" y="2982428"/>
                  <a:pt x="1250077" y="2933791"/>
                  <a:pt x="1227585" y="2876686"/>
                </a:cubicBezTo>
                <a:cubicBezTo>
                  <a:pt x="1277482" y="2819858"/>
                  <a:pt x="1245783" y="2786689"/>
                  <a:pt x="1225318" y="2751028"/>
                </a:cubicBezTo>
                <a:cubicBezTo>
                  <a:pt x="1296041" y="2734478"/>
                  <a:pt x="1230772" y="2706223"/>
                  <a:pt x="1251237" y="2668506"/>
                </a:cubicBezTo>
                <a:cubicBezTo>
                  <a:pt x="1279364" y="2622293"/>
                  <a:pt x="1283641" y="2604716"/>
                  <a:pt x="1288314" y="2511937"/>
                </a:cubicBezTo>
                <a:cubicBezTo>
                  <a:pt x="1243839" y="2441259"/>
                  <a:pt x="1276626" y="2376556"/>
                  <a:pt x="1258956" y="2305878"/>
                </a:cubicBezTo>
                <a:lnTo>
                  <a:pt x="1245704" y="2146852"/>
                </a:lnTo>
                <a:lnTo>
                  <a:pt x="1272209" y="2040834"/>
                </a:lnTo>
                <a:lnTo>
                  <a:pt x="1258956" y="1881808"/>
                </a:lnTo>
                <a:lnTo>
                  <a:pt x="1205948" y="1722782"/>
                </a:lnTo>
                <a:lnTo>
                  <a:pt x="1205948" y="1457739"/>
                </a:lnTo>
                <a:lnTo>
                  <a:pt x="1179443" y="1258956"/>
                </a:lnTo>
                <a:lnTo>
                  <a:pt x="1152939" y="1086678"/>
                </a:lnTo>
                <a:lnTo>
                  <a:pt x="1166191" y="848139"/>
                </a:lnTo>
                <a:lnTo>
                  <a:pt x="1152939" y="675860"/>
                </a:lnTo>
                <a:lnTo>
                  <a:pt x="1113182" y="437321"/>
                </a:lnTo>
                <a:lnTo>
                  <a:pt x="1099930" y="291547"/>
                </a:lnTo>
                <a:lnTo>
                  <a:pt x="1152939" y="92765"/>
                </a:lnTo>
                <a:lnTo>
                  <a:pt x="1139687" y="0"/>
                </a:lnTo>
                <a:lnTo>
                  <a:pt x="848139" y="53008"/>
                </a:lnTo>
                <a:lnTo>
                  <a:pt x="278295" y="39756"/>
                </a:lnTo>
                <a:lnTo>
                  <a:pt x="53009" y="106017"/>
                </a:lnTo>
                <a:close/>
              </a:path>
            </a:pathLst>
          </a:custGeom>
          <a:solidFill>
            <a:srgbClr val="EE265D"/>
          </a:solidFill>
          <a:ln w="28575">
            <a:solidFill>
              <a:schemeClr val="bg1"/>
            </a:solidFill>
          </a:ln>
          <a:effectLst>
            <a:innerShdw blurRad="63500" dist="50800" dir="27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5" name="Group 4">
            <a:extLst>
              <a:ext uri="{FF2B5EF4-FFF2-40B4-BE49-F238E27FC236}">
                <a16:creationId xmlns:a16="http://schemas.microsoft.com/office/drawing/2014/main" id="{E7ED254D-C72F-D875-A833-6E9274DC8BCA}"/>
              </a:ext>
            </a:extLst>
          </p:cNvPr>
          <p:cNvGrpSpPr/>
          <p:nvPr/>
        </p:nvGrpSpPr>
        <p:grpSpPr>
          <a:xfrm rot="-5220000">
            <a:off x="7460761" y="2563210"/>
            <a:ext cx="1932746" cy="1117099"/>
            <a:chOff x="1657932" y="4247536"/>
            <a:chExt cx="1561987" cy="634181"/>
          </a:xfrm>
          <a:effectLst>
            <a:outerShdw blurRad="50800" dist="38100" dir="5400000" algn="t" rotWithShape="0">
              <a:prstClr val="black">
                <a:alpha val="40000"/>
              </a:prstClr>
            </a:outerShdw>
          </a:effectLst>
        </p:grpSpPr>
        <p:sp>
          <p:nvSpPr>
            <p:cNvPr id="6" name="Freeform: Shape 5">
              <a:extLst>
                <a:ext uri="{FF2B5EF4-FFF2-40B4-BE49-F238E27FC236}">
                  <a16:creationId xmlns:a16="http://schemas.microsoft.com/office/drawing/2014/main" id="{34836B09-F580-B803-3130-C37A54590F9A}"/>
                </a:ext>
              </a:extLst>
            </p:cNvPr>
            <p:cNvSpPr/>
            <p:nvPr/>
          </p:nvSpPr>
          <p:spPr>
            <a:xfrm>
              <a:off x="2236623" y="4486415"/>
              <a:ext cx="983296" cy="385204"/>
            </a:xfrm>
            <a:custGeom>
              <a:avLst/>
              <a:gdLst>
                <a:gd name="connsiteX0" fmla="*/ 162232 w 1297858"/>
                <a:gd name="connsiteY0" fmla="*/ 0 h 634181"/>
                <a:gd name="connsiteX1" fmla="*/ 88490 w 1297858"/>
                <a:gd name="connsiteY1" fmla="*/ 147484 h 634181"/>
                <a:gd name="connsiteX2" fmla="*/ 88490 w 1297858"/>
                <a:gd name="connsiteY2" fmla="*/ 147484 h 634181"/>
                <a:gd name="connsiteX3" fmla="*/ 44245 w 1297858"/>
                <a:gd name="connsiteY3" fmla="*/ 353962 h 634181"/>
                <a:gd name="connsiteX4" fmla="*/ 0 w 1297858"/>
                <a:gd name="connsiteY4" fmla="*/ 575187 h 634181"/>
                <a:gd name="connsiteX5" fmla="*/ 973393 w 1297858"/>
                <a:gd name="connsiteY5" fmla="*/ 619433 h 634181"/>
                <a:gd name="connsiteX6" fmla="*/ 1297858 w 1297858"/>
                <a:gd name="connsiteY6" fmla="*/ 634181 h 634181"/>
                <a:gd name="connsiteX7" fmla="*/ 1165122 w 1297858"/>
                <a:gd name="connsiteY7" fmla="*/ 575187 h 634181"/>
                <a:gd name="connsiteX8" fmla="*/ 1165122 w 1297858"/>
                <a:gd name="connsiteY8" fmla="*/ 412955 h 634181"/>
                <a:gd name="connsiteX9" fmla="*/ 1165122 w 1297858"/>
                <a:gd name="connsiteY9" fmla="*/ 221226 h 634181"/>
                <a:gd name="connsiteX10" fmla="*/ 1194619 w 1297858"/>
                <a:gd name="connsiteY10" fmla="*/ 147484 h 634181"/>
                <a:gd name="connsiteX11" fmla="*/ 1047135 w 1297858"/>
                <a:gd name="connsiteY11" fmla="*/ 117987 h 634181"/>
                <a:gd name="connsiteX12" fmla="*/ 796412 w 1297858"/>
                <a:gd name="connsiteY12" fmla="*/ 73742 h 634181"/>
                <a:gd name="connsiteX13" fmla="*/ 457200 w 1297858"/>
                <a:gd name="connsiteY13" fmla="*/ 88491 h 634181"/>
                <a:gd name="connsiteX14" fmla="*/ 191729 w 1297858"/>
                <a:gd name="connsiteY14" fmla="*/ 44245 h 634181"/>
                <a:gd name="connsiteX15" fmla="*/ 162232 w 1297858"/>
                <a:gd name="connsiteY15" fmla="*/ 0 h 634181"/>
                <a:gd name="connsiteX0" fmla="*/ 162232 w 1212717"/>
                <a:gd name="connsiteY0" fmla="*/ 0 h 689564"/>
                <a:gd name="connsiteX1" fmla="*/ 88490 w 1212717"/>
                <a:gd name="connsiteY1" fmla="*/ 147484 h 689564"/>
                <a:gd name="connsiteX2" fmla="*/ 88490 w 1212717"/>
                <a:gd name="connsiteY2" fmla="*/ 147484 h 689564"/>
                <a:gd name="connsiteX3" fmla="*/ 44245 w 1212717"/>
                <a:gd name="connsiteY3" fmla="*/ 353962 h 689564"/>
                <a:gd name="connsiteX4" fmla="*/ 0 w 1212717"/>
                <a:gd name="connsiteY4" fmla="*/ 575187 h 689564"/>
                <a:gd name="connsiteX5" fmla="*/ 973393 w 1212717"/>
                <a:gd name="connsiteY5" fmla="*/ 619433 h 689564"/>
                <a:gd name="connsiteX6" fmla="*/ 1212717 w 1212717"/>
                <a:gd name="connsiteY6" fmla="*/ 689564 h 689564"/>
                <a:gd name="connsiteX7" fmla="*/ 1165122 w 1212717"/>
                <a:gd name="connsiteY7" fmla="*/ 575187 h 689564"/>
                <a:gd name="connsiteX8" fmla="*/ 1165122 w 1212717"/>
                <a:gd name="connsiteY8" fmla="*/ 412955 h 689564"/>
                <a:gd name="connsiteX9" fmla="*/ 1165122 w 1212717"/>
                <a:gd name="connsiteY9" fmla="*/ 221226 h 689564"/>
                <a:gd name="connsiteX10" fmla="*/ 1194619 w 1212717"/>
                <a:gd name="connsiteY10" fmla="*/ 147484 h 689564"/>
                <a:gd name="connsiteX11" fmla="*/ 1047135 w 1212717"/>
                <a:gd name="connsiteY11" fmla="*/ 117987 h 689564"/>
                <a:gd name="connsiteX12" fmla="*/ 796412 w 1212717"/>
                <a:gd name="connsiteY12" fmla="*/ 73742 h 689564"/>
                <a:gd name="connsiteX13" fmla="*/ 457200 w 1212717"/>
                <a:gd name="connsiteY13" fmla="*/ 88491 h 689564"/>
                <a:gd name="connsiteX14" fmla="*/ 191729 w 1212717"/>
                <a:gd name="connsiteY14" fmla="*/ 44245 h 689564"/>
                <a:gd name="connsiteX15" fmla="*/ 162232 w 1212717"/>
                <a:gd name="connsiteY15" fmla="*/ 0 h 689564"/>
                <a:gd name="connsiteX0" fmla="*/ 162232 w 1207396"/>
                <a:gd name="connsiteY0" fmla="*/ 0 h 619844"/>
                <a:gd name="connsiteX1" fmla="*/ 88490 w 1207396"/>
                <a:gd name="connsiteY1" fmla="*/ 147484 h 619844"/>
                <a:gd name="connsiteX2" fmla="*/ 88490 w 1207396"/>
                <a:gd name="connsiteY2" fmla="*/ 147484 h 619844"/>
                <a:gd name="connsiteX3" fmla="*/ 44245 w 1207396"/>
                <a:gd name="connsiteY3" fmla="*/ 353962 h 619844"/>
                <a:gd name="connsiteX4" fmla="*/ 0 w 1207396"/>
                <a:gd name="connsiteY4" fmla="*/ 575187 h 619844"/>
                <a:gd name="connsiteX5" fmla="*/ 973393 w 1207396"/>
                <a:gd name="connsiteY5" fmla="*/ 619433 h 619844"/>
                <a:gd name="connsiteX6" fmla="*/ 1207396 w 1207396"/>
                <a:gd name="connsiteY6" fmla="*/ 548031 h 619844"/>
                <a:gd name="connsiteX7" fmla="*/ 1165122 w 1207396"/>
                <a:gd name="connsiteY7" fmla="*/ 575187 h 619844"/>
                <a:gd name="connsiteX8" fmla="*/ 1165122 w 1207396"/>
                <a:gd name="connsiteY8" fmla="*/ 412955 h 619844"/>
                <a:gd name="connsiteX9" fmla="*/ 1165122 w 1207396"/>
                <a:gd name="connsiteY9" fmla="*/ 221226 h 619844"/>
                <a:gd name="connsiteX10" fmla="*/ 1194619 w 1207396"/>
                <a:gd name="connsiteY10" fmla="*/ 147484 h 619844"/>
                <a:gd name="connsiteX11" fmla="*/ 1047135 w 1207396"/>
                <a:gd name="connsiteY11" fmla="*/ 117987 h 619844"/>
                <a:gd name="connsiteX12" fmla="*/ 796412 w 1207396"/>
                <a:gd name="connsiteY12" fmla="*/ 73742 h 619844"/>
                <a:gd name="connsiteX13" fmla="*/ 457200 w 1207396"/>
                <a:gd name="connsiteY13" fmla="*/ 88491 h 619844"/>
                <a:gd name="connsiteX14" fmla="*/ 191729 w 1207396"/>
                <a:gd name="connsiteY14" fmla="*/ 44245 h 619844"/>
                <a:gd name="connsiteX15" fmla="*/ 162232 w 1207396"/>
                <a:gd name="connsiteY15" fmla="*/ 0 h 619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07396" h="619844">
                  <a:moveTo>
                    <a:pt x="162232" y="0"/>
                  </a:moveTo>
                  <a:lnTo>
                    <a:pt x="88490" y="147484"/>
                  </a:lnTo>
                  <a:lnTo>
                    <a:pt x="88490" y="147484"/>
                  </a:lnTo>
                  <a:lnTo>
                    <a:pt x="44245" y="353962"/>
                  </a:lnTo>
                  <a:lnTo>
                    <a:pt x="0" y="575187"/>
                  </a:lnTo>
                  <a:cubicBezTo>
                    <a:pt x="324464" y="589936"/>
                    <a:pt x="772160" y="623959"/>
                    <a:pt x="973393" y="619433"/>
                  </a:cubicBezTo>
                  <a:cubicBezTo>
                    <a:pt x="1174626" y="614907"/>
                    <a:pt x="1127621" y="524654"/>
                    <a:pt x="1207396" y="548031"/>
                  </a:cubicBezTo>
                  <a:lnTo>
                    <a:pt x="1165122" y="575187"/>
                  </a:lnTo>
                  <a:lnTo>
                    <a:pt x="1165122" y="412955"/>
                  </a:lnTo>
                  <a:lnTo>
                    <a:pt x="1165122" y="221226"/>
                  </a:lnTo>
                  <a:lnTo>
                    <a:pt x="1194619" y="147484"/>
                  </a:lnTo>
                  <a:lnTo>
                    <a:pt x="1047135" y="117987"/>
                  </a:lnTo>
                  <a:lnTo>
                    <a:pt x="796412" y="73742"/>
                  </a:lnTo>
                  <a:lnTo>
                    <a:pt x="457200" y="88491"/>
                  </a:lnTo>
                  <a:lnTo>
                    <a:pt x="191729" y="44245"/>
                  </a:lnTo>
                  <a:lnTo>
                    <a:pt x="162232" y="0"/>
                  </a:lnTo>
                  <a:close/>
                </a:path>
              </a:pathLst>
            </a:custGeom>
            <a:gradFill>
              <a:gsLst>
                <a:gs pos="8000">
                  <a:srgbClr val="F3F3F3"/>
                </a:gs>
                <a:gs pos="62000">
                  <a:schemeClr val="bg1"/>
                </a:gs>
                <a:gs pos="100000">
                  <a:schemeClr val="bg1">
                    <a:lumMod val="6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Freeform: Shape 6">
              <a:extLst>
                <a:ext uri="{FF2B5EF4-FFF2-40B4-BE49-F238E27FC236}">
                  <a16:creationId xmlns:a16="http://schemas.microsoft.com/office/drawing/2014/main" id="{13D2BDB8-1D0C-09B9-0A2E-9356E9DD6884}"/>
                </a:ext>
              </a:extLst>
            </p:cNvPr>
            <p:cNvSpPr/>
            <p:nvPr/>
          </p:nvSpPr>
          <p:spPr>
            <a:xfrm>
              <a:off x="1657932" y="4247536"/>
              <a:ext cx="1297858" cy="634181"/>
            </a:xfrm>
            <a:custGeom>
              <a:avLst/>
              <a:gdLst>
                <a:gd name="connsiteX0" fmla="*/ 162232 w 1297858"/>
                <a:gd name="connsiteY0" fmla="*/ 0 h 634181"/>
                <a:gd name="connsiteX1" fmla="*/ 88490 w 1297858"/>
                <a:gd name="connsiteY1" fmla="*/ 147484 h 634181"/>
                <a:gd name="connsiteX2" fmla="*/ 88490 w 1297858"/>
                <a:gd name="connsiteY2" fmla="*/ 147484 h 634181"/>
                <a:gd name="connsiteX3" fmla="*/ 44245 w 1297858"/>
                <a:gd name="connsiteY3" fmla="*/ 353962 h 634181"/>
                <a:gd name="connsiteX4" fmla="*/ 0 w 1297858"/>
                <a:gd name="connsiteY4" fmla="*/ 575187 h 634181"/>
                <a:gd name="connsiteX5" fmla="*/ 973393 w 1297858"/>
                <a:gd name="connsiteY5" fmla="*/ 619433 h 634181"/>
                <a:gd name="connsiteX6" fmla="*/ 1297858 w 1297858"/>
                <a:gd name="connsiteY6" fmla="*/ 634181 h 634181"/>
                <a:gd name="connsiteX7" fmla="*/ 1165122 w 1297858"/>
                <a:gd name="connsiteY7" fmla="*/ 575187 h 634181"/>
                <a:gd name="connsiteX8" fmla="*/ 1165122 w 1297858"/>
                <a:gd name="connsiteY8" fmla="*/ 412955 h 634181"/>
                <a:gd name="connsiteX9" fmla="*/ 1165122 w 1297858"/>
                <a:gd name="connsiteY9" fmla="*/ 221226 h 634181"/>
                <a:gd name="connsiteX10" fmla="*/ 1194619 w 1297858"/>
                <a:gd name="connsiteY10" fmla="*/ 147484 h 634181"/>
                <a:gd name="connsiteX11" fmla="*/ 1047135 w 1297858"/>
                <a:gd name="connsiteY11" fmla="*/ 117987 h 634181"/>
                <a:gd name="connsiteX12" fmla="*/ 796412 w 1297858"/>
                <a:gd name="connsiteY12" fmla="*/ 73742 h 634181"/>
                <a:gd name="connsiteX13" fmla="*/ 457200 w 1297858"/>
                <a:gd name="connsiteY13" fmla="*/ 88491 h 634181"/>
                <a:gd name="connsiteX14" fmla="*/ 191729 w 1297858"/>
                <a:gd name="connsiteY14" fmla="*/ 44245 h 634181"/>
                <a:gd name="connsiteX15" fmla="*/ 162232 w 1297858"/>
                <a:gd name="connsiteY15" fmla="*/ 0 h 634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97858" h="634181">
                  <a:moveTo>
                    <a:pt x="162232" y="0"/>
                  </a:moveTo>
                  <a:lnTo>
                    <a:pt x="88490" y="147484"/>
                  </a:lnTo>
                  <a:lnTo>
                    <a:pt x="88490" y="147484"/>
                  </a:lnTo>
                  <a:lnTo>
                    <a:pt x="44245" y="353962"/>
                  </a:lnTo>
                  <a:lnTo>
                    <a:pt x="0" y="575187"/>
                  </a:lnTo>
                  <a:lnTo>
                    <a:pt x="973393" y="619433"/>
                  </a:lnTo>
                  <a:lnTo>
                    <a:pt x="1297858" y="634181"/>
                  </a:lnTo>
                  <a:lnTo>
                    <a:pt x="1165122" y="575187"/>
                  </a:lnTo>
                  <a:lnTo>
                    <a:pt x="1165122" y="412955"/>
                  </a:lnTo>
                  <a:lnTo>
                    <a:pt x="1165122" y="221226"/>
                  </a:lnTo>
                  <a:lnTo>
                    <a:pt x="1194619" y="147484"/>
                  </a:lnTo>
                  <a:lnTo>
                    <a:pt x="1047135" y="117987"/>
                  </a:lnTo>
                  <a:lnTo>
                    <a:pt x="796412" y="73742"/>
                  </a:lnTo>
                  <a:lnTo>
                    <a:pt x="457200" y="88491"/>
                  </a:lnTo>
                  <a:lnTo>
                    <a:pt x="191729" y="44245"/>
                  </a:lnTo>
                  <a:lnTo>
                    <a:pt x="162232" y="0"/>
                  </a:lnTo>
                  <a:close/>
                </a:path>
              </a:pathLst>
            </a:custGeom>
            <a:gradFill>
              <a:gsLst>
                <a:gs pos="8000">
                  <a:schemeClr val="bg1">
                    <a:lumMod val="50000"/>
                  </a:schemeClr>
                </a:gs>
                <a:gs pos="25000">
                  <a:srgbClr val="F3F3F3"/>
                </a:gs>
                <a:gs pos="62000">
                  <a:schemeClr val="bg1"/>
                </a:gs>
                <a:gs pos="100000">
                  <a:schemeClr val="bg1">
                    <a:lumMod val="65000"/>
                  </a:schemeClr>
                </a:gs>
              </a:gsLst>
              <a:lin ang="5400000" scaled="1"/>
            </a:gradFill>
            <a:ln>
              <a:noFill/>
            </a:ln>
            <a:effectLst>
              <a:outerShdw blurRad="177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8" name="TextBox 7">
            <a:extLst>
              <a:ext uri="{FF2B5EF4-FFF2-40B4-BE49-F238E27FC236}">
                <a16:creationId xmlns:a16="http://schemas.microsoft.com/office/drawing/2014/main" id="{4DC5D2A8-EA72-8075-80E3-B50CA4C1BB18}"/>
              </a:ext>
            </a:extLst>
          </p:cNvPr>
          <p:cNvSpPr txBox="1"/>
          <p:nvPr/>
        </p:nvSpPr>
        <p:spPr>
          <a:xfrm>
            <a:off x="214722" y="2774770"/>
            <a:ext cx="653143" cy="923330"/>
          </a:xfrm>
          <a:prstGeom prst="rect">
            <a:avLst/>
          </a:prstGeom>
          <a:noFill/>
        </p:spPr>
        <p:txBody>
          <a:bodyPr wrap="square" rtlCol="0">
            <a:spAutoFit/>
          </a:bodyPr>
          <a:lstStyle>
            <a:defPPr>
              <a:defRPr lang="en-US"/>
            </a:defPPr>
            <a:lvl1pPr algn="ctr">
              <a:defRPr sz="5400" b="1">
                <a:solidFill>
                  <a:schemeClr val="bg1"/>
                </a:solidFill>
                <a:latin typeface="MV Boli" panose="02000500030200090000" pitchFamily="2" charset="0"/>
                <a:ea typeface="Open Sans" panose="020B0606030504020204" pitchFamily="34" charset="0"/>
                <a:cs typeface="MV Boli" panose="02000500030200090000" pitchFamily="2" charset="0"/>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dirty="0">
                <a:solidFill>
                  <a:prstClr val="white"/>
                </a:solidFill>
              </a:rPr>
              <a:t>3</a:t>
            </a:r>
            <a:endParaRPr kumimoji="0" lang="en-US" sz="5400" b="1" i="0" u="none" strike="noStrike" kern="1200" cap="none" spc="0" normalizeH="0" baseline="0" noProof="0" dirty="0">
              <a:ln>
                <a:noFill/>
              </a:ln>
              <a:solidFill>
                <a:prstClr val="white"/>
              </a:solidFill>
              <a:effectLst/>
              <a:uLnTx/>
              <a:uFillTx/>
              <a:latin typeface="MV Boli" panose="02000500030200090000" pitchFamily="2" charset="0"/>
              <a:ea typeface="Open Sans" panose="020B0606030504020204" pitchFamily="34" charset="0"/>
              <a:cs typeface="MV Boli" panose="02000500030200090000" pitchFamily="2" charset="0"/>
            </a:endParaRPr>
          </a:p>
        </p:txBody>
      </p:sp>
      <p:sp>
        <p:nvSpPr>
          <p:cNvPr id="9" name="TextBox 8">
            <a:extLst>
              <a:ext uri="{FF2B5EF4-FFF2-40B4-BE49-F238E27FC236}">
                <a16:creationId xmlns:a16="http://schemas.microsoft.com/office/drawing/2014/main" id="{608152C3-5C1D-016E-BC64-8DD6F22D7195}"/>
              </a:ext>
            </a:extLst>
          </p:cNvPr>
          <p:cNvSpPr txBox="1"/>
          <p:nvPr/>
        </p:nvSpPr>
        <p:spPr>
          <a:xfrm rot="60000">
            <a:off x="1136466" y="2877748"/>
            <a:ext cx="6683589" cy="584775"/>
          </a:xfrm>
          <a:prstGeom prst="rect">
            <a:avLst/>
          </a:prstGeom>
          <a:noFill/>
        </p:spPr>
        <p:txBody>
          <a:bodyPr wrap="square" rtlCol="0">
            <a:spAutoFit/>
          </a:bodyPr>
          <a:lstStyle/>
          <a:p>
            <a:pPr lvl="0" algn="ctr">
              <a:defRPr/>
            </a:pPr>
            <a:r>
              <a:rPr lang="en-US" sz="3200" b="1" dirty="0">
                <a:solidFill>
                  <a:prstClr val="white"/>
                </a:solidFill>
                <a:latin typeface="MV Boli" panose="02000500030200090000" pitchFamily="2" charset="0"/>
                <a:ea typeface="Open Sans" panose="020B0606030504020204" pitchFamily="34" charset="0"/>
                <a:cs typeface="MV Boli" panose="02000500030200090000" pitchFamily="2" charset="0"/>
              </a:rPr>
              <a:t>Introduction to Schemas</a:t>
            </a:r>
          </a:p>
        </p:txBody>
      </p:sp>
    </p:spTree>
    <p:extLst>
      <p:ext uri="{BB962C8B-B14F-4D97-AF65-F5344CB8AC3E}">
        <p14:creationId xmlns:p14="http://schemas.microsoft.com/office/powerpoint/2010/main" val="3619785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2000" fill="hold"/>
                                        <p:tgtEl>
                                          <p:spTgt spid="5"/>
                                        </p:tgtEl>
                                        <p:attrNameLst>
                                          <p:attrName>ppt_x</p:attrName>
                                        </p:attrNameLst>
                                      </p:cBhvr>
                                      <p:tavLst>
                                        <p:tav tm="0">
                                          <p:val>
                                            <p:strVal val="0-#ppt_w/2"/>
                                          </p:val>
                                        </p:tav>
                                        <p:tav tm="100000">
                                          <p:val>
                                            <p:strVal val="#ppt_x"/>
                                          </p:val>
                                        </p:tav>
                                      </p:tavLst>
                                    </p:anim>
                                    <p:anim calcmode="lin" valueType="num">
                                      <p:cBhvr additive="base">
                                        <p:cTn id="8" dur="2000" fill="hold"/>
                                        <p:tgtEl>
                                          <p:spTgt spid="5"/>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2250"/>
                                        <p:tgtEl>
                                          <p:spTgt spid="4"/>
                                        </p:tgtEl>
                                      </p:cBhvr>
                                    </p:animEffect>
                                  </p:childTnLst>
                                </p:cTn>
                              </p:par>
                            </p:childTnLst>
                          </p:cTn>
                        </p:par>
                        <p:par>
                          <p:cTn id="12" fill="hold">
                            <p:stCondLst>
                              <p:cond delay="2250"/>
                            </p:stCondLst>
                            <p:childTnLst>
                              <p:par>
                                <p:cTn id="13" presetID="53" presetClass="entr" presetSubtype="16"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p:cTn id="15" dur="500" fill="hold"/>
                                        <p:tgtEl>
                                          <p:spTgt spid="8"/>
                                        </p:tgtEl>
                                        <p:attrNameLst>
                                          <p:attrName>ppt_w</p:attrName>
                                        </p:attrNameLst>
                                      </p:cBhvr>
                                      <p:tavLst>
                                        <p:tav tm="0">
                                          <p:val>
                                            <p:fltVal val="0"/>
                                          </p:val>
                                        </p:tav>
                                        <p:tav tm="100000">
                                          <p:val>
                                            <p:strVal val="#ppt_w"/>
                                          </p:val>
                                        </p:tav>
                                      </p:tavLst>
                                    </p:anim>
                                    <p:anim calcmode="lin" valueType="num">
                                      <p:cBhvr>
                                        <p:cTn id="16" dur="500" fill="hold"/>
                                        <p:tgtEl>
                                          <p:spTgt spid="8"/>
                                        </p:tgtEl>
                                        <p:attrNameLst>
                                          <p:attrName>ppt_h</p:attrName>
                                        </p:attrNameLst>
                                      </p:cBhvr>
                                      <p:tavLst>
                                        <p:tav tm="0">
                                          <p:val>
                                            <p:fltVal val="0"/>
                                          </p:val>
                                        </p:tav>
                                        <p:tav tm="100000">
                                          <p:val>
                                            <p:strVal val="#ppt_h"/>
                                          </p:val>
                                        </p:tav>
                                      </p:tavLst>
                                    </p:anim>
                                    <p:animEffect transition="in" filter="fade">
                                      <p:cBhvr>
                                        <p:cTn id="17" dur="500"/>
                                        <p:tgtEl>
                                          <p:spTgt spid="8"/>
                                        </p:tgtEl>
                                      </p:cBhvr>
                                    </p:animEffect>
                                  </p:childTnLst>
                                </p:cTn>
                              </p:par>
                              <p:par>
                                <p:cTn id="18" presetID="53" presetClass="entr" presetSubtype="16" fill="hold" grpId="0" nodeType="withEffect">
                                  <p:stCondLst>
                                    <p:cond delay="0"/>
                                  </p:stCondLst>
                                  <p:childTnLst>
                                    <p:set>
                                      <p:cBhvr>
                                        <p:cTn id="19" dur="1" fill="hold">
                                          <p:stCondLst>
                                            <p:cond delay="0"/>
                                          </p:stCondLst>
                                        </p:cTn>
                                        <p:tgtEl>
                                          <p:spTgt spid="9"/>
                                        </p:tgtEl>
                                        <p:attrNameLst>
                                          <p:attrName>style.visibility</p:attrName>
                                        </p:attrNameLst>
                                      </p:cBhvr>
                                      <p:to>
                                        <p:strVal val="visible"/>
                                      </p:to>
                                    </p:set>
                                    <p:anim calcmode="lin" valueType="num">
                                      <p:cBhvr>
                                        <p:cTn id="20" dur="500" fill="hold"/>
                                        <p:tgtEl>
                                          <p:spTgt spid="9"/>
                                        </p:tgtEl>
                                        <p:attrNameLst>
                                          <p:attrName>ppt_w</p:attrName>
                                        </p:attrNameLst>
                                      </p:cBhvr>
                                      <p:tavLst>
                                        <p:tav tm="0">
                                          <p:val>
                                            <p:fltVal val="0"/>
                                          </p:val>
                                        </p:tav>
                                        <p:tav tm="100000">
                                          <p:val>
                                            <p:strVal val="#ppt_w"/>
                                          </p:val>
                                        </p:tav>
                                      </p:tavLst>
                                    </p:anim>
                                    <p:anim calcmode="lin" valueType="num">
                                      <p:cBhvr>
                                        <p:cTn id="21" dur="500" fill="hold"/>
                                        <p:tgtEl>
                                          <p:spTgt spid="9"/>
                                        </p:tgtEl>
                                        <p:attrNameLst>
                                          <p:attrName>ppt_h</p:attrName>
                                        </p:attrNameLst>
                                      </p:cBhvr>
                                      <p:tavLst>
                                        <p:tav tm="0">
                                          <p:val>
                                            <p:fltVal val="0"/>
                                          </p:val>
                                        </p:tav>
                                        <p:tav tm="100000">
                                          <p:val>
                                            <p:strVal val="#ppt_h"/>
                                          </p:val>
                                        </p:tav>
                                      </p:tavLst>
                                    </p:anim>
                                    <p:animEffect transition="in" filter="fade">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p:bldP spid="9"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D6A28CB-FD57-700E-BF68-031C675F2452}"/>
              </a:ext>
            </a:extLst>
          </p:cNvPr>
          <p:cNvSpPr txBox="1"/>
          <p:nvPr/>
        </p:nvSpPr>
        <p:spPr>
          <a:xfrm>
            <a:off x="-110837" y="324455"/>
            <a:ext cx="6096000" cy="769441"/>
          </a:xfrm>
          <a:prstGeom prst="rect">
            <a:avLst/>
          </a:prstGeom>
          <a:noFill/>
        </p:spPr>
        <p:txBody>
          <a:bodyPr wrap="square" lIns="91440" tIns="45720" rIns="91440" bIns="45720">
            <a:spAutoFit/>
          </a:bodyPr>
          <a:lstStyle>
            <a:defPPr>
              <a:defRPr lang="en-US"/>
            </a:defPPr>
            <a:lvl1pPr algn="ctr">
              <a:defRPr sz="4400">
                <a:ln w="0"/>
                <a:effectLst>
                  <a:outerShdw blurRad="38100" dist="38100" dir="2700000" algn="tl">
                    <a:srgbClr val="000000">
                      <a:alpha val="43137"/>
                    </a:srgbClr>
                  </a:outerShdw>
                </a:effectLst>
              </a:defRPr>
            </a:lvl1pPr>
          </a:lstStyle>
          <a:p>
            <a:r>
              <a:rPr lang="en-US" dirty="0"/>
              <a:t>What is a Schema?</a:t>
            </a:r>
          </a:p>
        </p:txBody>
      </p:sp>
      <p:sp>
        <p:nvSpPr>
          <p:cNvPr id="5" name="TextBox 4">
            <a:extLst>
              <a:ext uri="{FF2B5EF4-FFF2-40B4-BE49-F238E27FC236}">
                <a16:creationId xmlns:a16="http://schemas.microsoft.com/office/drawing/2014/main" id="{36924394-7E22-B7E9-D8AE-71FA53B5D5C2}"/>
              </a:ext>
            </a:extLst>
          </p:cNvPr>
          <p:cNvSpPr txBox="1"/>
          <p:nvPr/>
        </p:nvSpPr>
        <p:spPr>
          <a:xfrm>
            <a:off x="1260763" y="1487840"/>
            <a:ext cx="8811491" cy="1247970"/>
          </a:xfrm>
          <a:prstGeom prst="rect">
            <a:avLst/>
          </a:prstGeom>
          <a:noFill/>
        </p:spPr>
        <p:txBody>
          <a:bodyPr wrap="square">
            <a:spAutoFit/>
          </a:bodyPr>
          <a:lstStyle/>
          <a:p>
            <a:pPr marL="342900" lvl="0" indent="-342900" rtl="0">
              <a:lnSpc>
                <a:spcPct val="107000"/>
              </a:lnSpc>
              <a:spcAft>
                <a:spcPts val="800"/>
              </a:spcAft>
              <a:buFont typeface="Symbol" panose="05050102010706020507" pitchFamily="18" charset="2"/>
              <a:buChar char=""/>
            </a:pPr>
            <a:r>
              <a:rPr lang="en-US" sz="2400" dirty="0">
                <a:solidFill>
                  <a:srgbClr val="333333"/>
                </a:solidFill>
                <a:effectLst/>
                <a:latin typeface="Arial" panose="020B0604020202020204" pitchFamily="34" charset="0"/>
                <a:ea typeface="Times New Roman" panose="02020603050405020304" pitchFamily="18" charset="0"/>
                <a:cs typeface="Arial" panose="020B0604020202020204" pitchFamily="34" charset="0"/>
              </a:rPr>
              <a:t>In the context of Power BI, a schema is a logical blueprint that defines the structure, organization, and relationships of tables.</a:t>
            </a:r>
            <a:endParaRPr lang="en-US" sz="2000" dirty="0">
              <a:effectLst/>
              <a:latin typeface="Verdana" panose="020B0604030504040204" pitchFamily="34" charset="0"/>
              <a:ea typeface="Calibri" panose="020F0502020204030204" pitchFamily="34" charset="0"/>
              <a:cs typeface="Arial" panose="020B0604020202020204" pitchFamily="34" charset="0"/>
            </a:endParaRPr>
          </a:p>
        </p:txBody>
      </p:sp>
      <p:pic>
        <p:nvPicPr>
          <p:cNvPr id="1026" name="Picture 2" descr="Easy House Blueprint Software | CAD Pro">
            <a:extLst>
              <a:ext uri="{FF2B5EF4-FFF2-40B4-BE49-F238E27FC236}">
                <a16:creationId xmlns:a16="http://schemas.microsoft.com/office/drawing/2014/main" id="{2C92663A-4FEE-B20F-FCAB-F0E02060A4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71349" y="2696230"/>
            <a:ext cx="3645216" cy="32077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742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94CD004-F979-937A-B9F3-5E4A9866D83C}"/>
              </a:ext>
            </a:extLst>
          </p:cNvPr>
          <p:cNvPicPr>
            <a:picLocks noChangeAspect="1"/>
          </p:cNvPicPr>
          <p:nvPr/>
        </p:nvPicPr>
        <p:blipFill>
          <a:blip r:embed="rId2"/>
          <a:stretch>
            <a:fillRect/>
          </a:stretch>
        </p:blipFill>
        <p:spPr>
          <a:xfrm>
            <a:off x="1952046" y="1014075"/>
            <a:ext cx="8287907" cy="4829849"/>
          </a:xfrm>
          <a:prstGeom prst="rect">
            <a:avLst/>
          </a:prstGeom>
        </p:spPr>
      </p:pic>
      <p:sp>
        <p:nvSpPr>
          <p:cNvPr id="6" name="TextBox 5">
            <a:extLst>
              <a:ext uri="{FF2B5EF4-FFF2-40B4-BE49-F238E27FC236}">
                <a16:creationId xmlns:a16="http://schemas.microsoft.com/office/drawing/2014/main" id="{715D063D-8884-68FF-4E30-EFD783F95E2C}"/>
              </a:ext>
            </a:extLst>
          </p:cNvPr>
          <p:cNvSpPr txBox="1"/>
          <p:nvPr/>
        </p:nvSpPr>
        <p:spPr>
          <a:xfrm>
            <a:off x="0" y="170746"/>
            <a:ext cx="12192000" cy="769441"/>
          </a:xfrm>
          <a:prstGeom prst="rect">
            <a:avLst/>
          </a:prstGeom>
          <a:noFill/>
        </p:spPr>
        <p:txBody>
          <a:bodyPr wrap="square" lIns="91440" tIns="45720" rIns="91440" bIns="45720">
            <a:spAutoFit/>
          </a:bodyPr>
          <a:lstStyle>
            <a:defPPr>
              <a:defRPr lang="en-US"/>
            </a:defPPr>
            <a:lvl1pPr algn="ctr">
              <a:defRPr sz="4400">
                <a:ln w="0"/>
                <a:effectLst>
                  <a:outerShdw blurRad="38100" dist="38100" dir="2700000" algn="tl">
                    <a:srgbClr val="000000">
                      <a:alpha val="43137"/>
                    </a:srgbClr>
                  </a:outerShdw>
                </a:effectLst>
              </a:defRPr>
            </a:lvl1pPr>
          </a:lstStyle>
          <a:p>
            <a:r>
              <a:rPr lang="en-US" dirty="0"/>
              <a:t>Company Schema</a:t>
            </a:r>
          </a:p>
        </p:txBody>
      </p:sp>
    </p:spTree>
    <p:extLst>
      <p:ext uri="{BB962C8B-B14F-4D97-AF65-F5344CB8AC3E}">
        <p14:creationId xmlns:p14="http://schemas.microsoft.com/office/powerpoint/2010/main" val="41550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20169B3-A533-979D-B606-98C9E0A45C03}"/>
              </a:ext>
            </a:extLst>
          </p:cNvPr>
          <p:cNvPicPr>
            <a:picLocks noChangeAspect="1"/>
          </p:cNvPicPr>
          <p:nvPr/>
        </p:nvPicPr>
        <p:blipFill>
          <a:blip r:embed="rId2"/>
          <a:stretch>
            <a:fillRect/>
          </a:stretch>
        </p:blipFill>
        <p:spPr>
          <a:xfrm>
            <a:off x="1215036" y="152067"/>
            <a:ext cx="10976964" cy="6209628"/>
          </a:xfrm>
          <a:prstGeom prst="rect">
            <a:avLst/>
          </a:prstGeom>
        </p:spPr>
      </p:pic>
    </p:spTree>
    <p:extLst>
      <p:ext uri="{BB962C8B-B14F-4D97-AF65-F5344CB8AC3E}">
        <p14:creationId xmlns:p14="http://schemas.microsoft.com/office/powerpoint/2010/main" val="2960782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D721BCE-036A-806A-DD8A-9D953169AB6E}"/>
              </a:ext>
            </a:extLst>
          </p:cNvPr>
          <p:cNvPicPr>
            <a:picLocks noChangeAspect="1"/>
          </p:cNvPicPr>
          <p:nvPr/>
        </p:nvPicPr>
        <p:blipFill>
          <a:blip r:embed="rId2"/>
          <a:stretch>
            <a:fillRect/>
          </a:stretch>
        </p:blipFill>
        <p:spPr>
          <a:xfrm>
            <a:off x="0" y="0"/>
            <a:ext cx="11166764" cy="6232001"/>
          </a:xfrm>
          <a:prstGeom prst="rect">
            <a:avLst/>
          </a:prstGeom>
        </p:spPr>
      </p:pic>
      <p:sp>
        <p:nvSpPr>
          <p:cNvPr id="4" name="Rectangle 3">
            <a:extLst>
              <a:ext uri="{FF2B5EF4-FFF2-40B4-BE49-F238E27FC236}">
                <a16:creationId xmlns:a16="http://schemas.microsoft.com/office/drawing/2014/main" id="{32B718AC-4B3A-D4C5-717D-7D2F200F4521}"/>
              </a:ext>
            </a:extLst>
          </p:cNvPr>
          <p:cNvSpPr/>
          <p:nvPr/>
        </p:nvSpPr>
        <p:spPr>
          <a:xfrm>
            <a:off x="11166764" y="0"/>
            <a:ext cx="1025236" cy="6234545"/>
          </a:xfrm>
          <a:prstGeom prst="rect">
            <a:avLst/>
          </a:prstGeom>
          <a:solidFill>
            <a:srgbClr val="061E2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65647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7B0FE8C-B31E-C10C-E100-C2C81557DC81}"/>
              </a:ext>
            </a:extLst>
          </p:cNvPr>
          <p:cNvPicPr>
            <a:picLocks noChangeAspect="1"/>
          </p:cNvPicPr>
          <p:nvPr/>
        </p:nvPicPr>
        <p:blipFill>
          <a:blip r:embed="rId2"/>
          <a:stretch>
            <a:fillRect/>
          </a:stretch>
        </p:blipFill>
        <p:spPr>
          <a:xfrm>
            <a:off x="694571" y="1738076"/>
            <a:ext cx="10802858" cy="3381847"/>
          </a:xfrm>
          <a:prstGeom prst="rect">
            <a:avLst/>
          </a:prstGeom>
        </p:spPr>
      </p:pic>
      <p:sp>
        <p:nvSpPr>
          <p:cNvPr id="4" name="TextBox 3">
            <a:extLst>
              <a:ext uri="{FF2B5EF4-FFF2-40B4-BE49-F238E27FC236}">
                <a16:creationId xmlns:a16="http://schemas.microsoft.com/office/drawing/2014/main" id="{01F3697D-2FBA-6788-35B5-6AF7E6C63274}"/>
              </a:ext>
            </a:extLst>
          </p:cNvPr>
          <p:cNvSpPr txBox="1"/>
          <p:nvPr/>
        </p:nvSpPr>
        <p:spPr>
          <a:xfrm>
            <a:off x="0" y="244634"/>
            <a:ext cx="12192000" cy="769441"/>
          </a:xfrm>
          <a:prstGeom prst="rect">
            <a:avLst/>
          </a:prstGeom>
          <a:noFill/>
        </p:spPr>
        <p:txBody>
          <a:bodyPr wrap="square" lIns="91440" tIns="45720" rIns="91440" bIns="45720">
            <a:spAutoFit/>
          </a:bodyPr>
          <a:lstStyle>
            <a:defPPr>
              <a:defRPr lang="en-US"/>
            </a:defPPr>
            <a:lvl1pPr algn="ctr">
              <a:defRPr sz="4400">
                <a:ln w="0"/>
                <a:effectLst>
                  <a:outerShdw blurRad="38100" dist="38100" dir="2700000" algn="tl">
                    <a:srgbClr val="000000">
                      <a:alpha val="43137"/>
                    </a:srgbClr>
                  </a:outerShdw>
                </a:effectLst>
              </a:defRPr>
            </a:lvl1pPr>
          </a:lstStyle>
          <a:p>
            <a:r>
              <a:rPr lang="en-US" dirty="0"/>
              <a:t>Types of  Schema</a:t>
            </a:r>
          </a:p>
        </p:txBody>
      </p:sp>
    </p:spTree>
    <p:extLst>
      <p:ext uri="{BB962C8B-B14F-4D97-AF65-F5344CB8AC3E}">
        <p14:creationId xmlns:p14="http://schemas.microsoft.com/office/powerpoint/2010/main" val="525339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F1261CD-9981-0965-3B9D-BE6BDA0317CC}"/>
              </a:ext>
            </a:extLst>
          </p:cNvPr>
          <p:cNvPicPr>
            <a:picLocks noChangeAspect="1"/>
          </p:cNvPicPr>
          <p:nvPr/>
        </p:nvPicPr>
        <p:blipFill>
          <a:blip r:embed="rId2"/>
          <a:stretch>
            <a:fillRect/>
          </a:stretch>
        </p:blipFill>
        <p:spPr>
          <a:xfrm>
            <a:off x="1078240" y="10209"/>
            <a:ext cx="11108396" cy="6215100"/>
          </a:xfrm>
          <a:prstGeom prst="rect">
            <a:avLst/>
          </a:prstGeom>
        </p:spPr>
      </p:pic>
    </p:spTree>
    <p:extLst>
      <p:ext uri="{BB962C8B-B14F-4D97-AF65-F5344CB8AC3E}">
        <p14:creationId xmlns:p14="http://schemas.microsoft.com/office/powerpoint/2010/main" val="1343722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98AF2C9-94E7-97FD-4E53-92239F265792}"/>
              </a:ext>
            </a:extLst>
          </p:cNvPr>
          <p:cNvPicPr>
            <a:picLocks noChangeAspect="1"/>
          </p:cNvPicPr>
          <p:nvPr/>
        </p:nvPicPr>
        <p:blipFill>
          <a:blip r:embed="rId2"/>
          <a:stretch>
            <a:fillRect/>
          </a:stretch>
        </p:blipFill>
        <p:spPr>
          <a:xfrm>
            <a:off x="1930400" y="94784"/>
            <a:ext cx="9333633" cy="6021699"/>
          </a:xfrm>
          <a:prstGeom prst="rect">
            <a:avLst/>
          </a:prstGeom>
        </p:spPr>
      </p:pic>
    </p:spTree>
    <p:extLst>
      <p:ext uri="{BB962C8B-B14F-4D97-AF65-F5344CB8AC3E}">
        <p14:creationId xmlns:p14="http://schemas.microsoft.com/office/powerpoint/2010/main" val="3888704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65FBDC19-E50F-18B6-2A96-FD019615A7D2}"/>
              </a:ext>
            </a:extLst>
          </p:cNvPr>
          <p:cNvSpPr/>
          <p:nvPr/>
        </p:nvSpPr>
        <p:spPr>
          <a:xfrm rot="-5220000">
            <a:off x="3118153" y="-974217"/>
            <a:ext cx="1791582" cy="8433916"/>
          </a:xfrm>
          <a:custGeom>
            <a:avLst/>
            <a:gdLst>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91548 w 1417982"/>
              <a:gd name="connsiteY17" fmla="*/ 2915478 h 4518991"/>
              <a:gd name="connsiteX18" fmla="*/ 251791 w 1417982"/>
              <a:gd name="connsiteY18" fmla="*/ 3193774 h 4518991"/>
              <a:gd name="connsiteX19" fmla="*/ 265043 w 1417982"/>
              <a:gd name="connsiteY19" fmla="*/ 3339547 h 4518991"/>
              <a:gd name="connsiteX20" fmla="*/ 278295 w 1417982"/>
              <a:gd name="connsiteY20" fmla="*/ 3538330 h 4518991"/>
              <a:gd name="connsiteX21" fmla="*/ 331304 w 1417982"/>
              <a:gd name="connsiteY21" fmla="*/ 3697356 h 4518991"/>
              <a:gd name="connsiteX22" fmla="*/ 331304 w 1417982"/>
              <a:gd name="connsiteY22" fmla="*/ 3829878 h 4518991"/>
              <a:gd name="connsiteX23" fmla="*/ 278295 w 1417982"/>
              <a:gd name="connsiteY23" fmla="*/ 3988904 h 4518991"/>
              <a:gd name="connsiteX24" fmla="*/ 278295 w 1417982"/>
              <a:gd name="connsiteY24" fmla="*/ 4147930 h 4518991"/>
              <a:gd name="connsiteX25" fmla="*/ 291548 w 1417982"/>
              <a:gd name="connsiteY25" fmla="*/ 4373217 h 4518991"/>
              <a:gd name="connsiteX26" fmla="*/ 331304 w 1417982"/>
              <a:gd name="connsiteY26" fmla="*/ 4426226 h 4518991"/>
              <a:gd name="connsiteX27" fmla="*/ 424069 w 1417982"/>
              <a:gd name="connsiteY27" fmla="*/ 4452730 h 4518991"/>
              <a:gd name="connsiteX28" fmla="*/ 834887 w 1417982"/>
              <a:gd name="connsiteY28" fmla="*/ 4492487 h 4518991"/>
              <a:gd name="connsiteX29" fmla="*/ 1086678 w 1417982"/>
              <a:gd name="connsiteY29" fmla="*/ 4479234 h 4518991"/>
              <a:gd name="connsiteX30" fmla="*/ 1325217 w 1417982"/>
              <a:gd name="connsiteY30" fmla="*/ 4505739 h 4518991"/>
              <a:gd name="connsiteX31" fmla="*/ 1364974 w 1417982"/>
              <a:gd name="connsiteY31" fmla="*/ 4518991 h 4518991"/>
              <a:gd name="connsiteX32" fmla="*/ 1417982 w 1417982"/>
              <a:gd name="connsiteY32" fmla="*/ 4161182 h 4518991"/>
              <a:gd name="connsiteX33" fmla="*/ 1378226 w 1417982"/>
              <a:gd name="connsiteY33" fmla="*/ 4055165 h 4518991"/>
              <a:gd name="connsiteX34" fmla="*/ 1417982 w 1417982"/>
              <a:gd name="connsiteY34" fmla="*/ 3962400 h 4518991"/>
              <a:gd name="connsiteX35" fmla="*/ 1338469 w 1417982"/>
              <a:gd name="connsiteY35" fmla="*/ 3843130 h 4518991"/>
              <a:gd name="connsiteX36" fmla="*/ 1311965 w 1417982"/>
              <a:gd name="connsiteY36" fmla="*/ 3617843 h 4518991"/>
              <a:gd name="connsiteX37" fmla="*/ 1325217 w 1417982"/>
              <a:gd name="connsiteY37" fmla="*/ 3511826 h 4518991"/>
              <a:gd name="connsiteX38" fmla="*/ 1325217 w 1417982"/>
              <a:gd name="connsiteY38" fmla="*/ 3286539 h 4518991"/>
              <a:gd name="connsiteX39" fmla="*/ 1325217 w 1417982"/>
              <a:gd name="connsiteY39" fmla="*/ 3048000 h 4518991"/>
              <a:gd name="connsiteX40" fmla="*/ 1166191 w 1417982"/>
              <a:gd name="connsiteY40" fmla="*/ 2769704 h 4518991"/>
              <a:gd name="connsiteX41" fmla="*/ 1311965 w 1417982"/>
              <a:gd name="connsiteY41" fmla="*/ 2517913 h 4518991"/>
              <a:gd name="connsiteX42" fmla="*/ 1258956 w 1417982"/>
              <a:gd name="connsiteY42" fmla="*/ 2305878 h 4518991"/>
              <a:gd name="connsiteX43" fmla="*/ 1245704 w 1417982"/>
              <a:gd name="connsiteY43" fmla="*/ 2146852 h 4518991"/>
              <a:gd name="connsiteX44" fmla="*/ 1272209 w 1417982"/>
              <a:gd name="connsiteY44" fmla="*/ 2040834 h 4518991"/>
              <a:gd name="connsiteX45" fmla="*/ 1258956 w 1417982"/>
              <a:gd name="connsiteY45" fmla="*/ 1881808 h 4518991"/>
              <a:gd name="connsiteX46" fmla="*/ 1205948 w 1417982"/>
              <a:gd name="connsiteY46" fmla="*/ 1722782 h 4518991"/>
              <a:gd name="connsiteX47" fmla="*/ 1205948 w 1417982"/>
              <a:gd name="connsiteY47" fmla="*/ 1457739 h 4518991"/>
              <a:gd name="connsiteX48" fmla="*/ 1179443 w 1417982"/>
              <a:gd name="connsiteY48" fmla="*/ 1258956 h 4518991"/>
              <a:gd name="connsiteX49" fmla="*/ 1152939 w 1417982"/>
              <a:gd name="connsiteY49" fmla="*/ 1086678 h 4518991"/>
              <a:gd name="connsiteX50" fmla="*/ 1166191 w 1417982"/>
              <a:gd name="connsiteY50" fmla="*/ 848139 h 4518991"/>
              <a:gd name="connsiteX51" fmla="*/ 1152939 w 1417982"/>
              <a:gd name="connsiteY51" fmla="*/ 675860 h 4518991"/>
              <a:gd name="connsiteX52" fmla="*/ 1113182 w 1417982"/>
              <a:gd name="connsiteY52" fmla="*/ 437321 h 4518991"/>
              <a:gd name="connsiteX53" fmla="*/ 1099930 w 1417982"/>
              <a:gd name="connsiteY53" fmla="*/ 291547 h 4518991"/>
              <a:gd name="connsiteX54" fmla="*/ 1152939 w 1417982"/>
              <a:gd name="connsiteY54" fmla="*/ 92765 h 4518991"/>
              <a:gd name="connsiteX55" fmla="*/ 1139687 w 1417982"/>
              <a:gd name="connsiteY55" fmla="*/ 0 h 4518991"/>
              <a:gd name="connsiteX56" fmla="*/ 848139 w 1417982"/>
              <a:gd name="connsiteY56" fmla="*/ 53008 h 4518991"/>
              <a:gd name="connsiteX57" fmla="*/ 278295 w 1417982"/>
              <a:gd name="connsiteY57" fmla="*/ 39756 h 4518991"/>
              <a:gd name="connsiteX58" fmla="*/ 53009 w 1417982"/>
              <a:gd name="connsiteY58"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91548 w 1417982"/>
              <a:gd name="connsiteY17" fmla="*/ 2915478 h 4518991"/>
              <a:gd name="connsiteX18" fmla="*/ 262271 w 1417982"/>
              <a:gd name="connsiteY18" fmla="*/ 3034266 h 4518991"/>
              <a:gd name="connsiteX19" fmla="*/ 251791 w 1417982"/>
              <a:gd name="connsiteY19" fmla="*/ 3193774 h 4518991"/>
              <a:gd name="connsiteX20" fmla="*/ 265043 w 1417982"/>
              <a:gd name="connsiteY20" fmla="*/ 3339547 h 4518991"/>
              <a:gd name="connsiteX21" fmla="*/ 278295 w 1417982"/>
              <a:gd name="connsiteY21" fmla="*/ 3538330 h 4518991"/>
              <a:gd name="connsiteX22" fmla="*/ 331304 w 1417982"/>
              <a:gd name="connsiteY22" fmla="*/ 3697356 h 4518991"/>
              <a:gd name="connsiteX23" fmla="*/ 331304 w 1417982"/>
              <a:gd name="connsiteY23" fmla="*/ 3829878 h 4518991"/>
              <a:gd name="connsiteX24" fmla="*/ 278295 w 1417982"/>
              <a:gd name="connsiteY24" fmla="*/ 3988904 h 4518991"/>
              <a:gd name="connsiteX25" fmla="*/ 278295 w 1417982"/>
              <a:gd name="connsiteY25" fmla="*/ 4147930 h 4518991"/>
              <a:gd name="connsiteX26" fmla="*/ 291548 w 1417982"/>
              <a:gd name="connsiteY26" fmla="*/ 4373217 h 4518991"/>
              <a:gd name="connsiteX27" fmla="*/ 331304 w 1417982"/>
              <a:gd name="connsiteY27" fmla="*/ 4426226 h 4518991"/>
              <a:gd name="connsiteX28" fmla="*/ 424069 w 1417982"/>
              <a:gd name="connsiteY28" fmla="*/ 4452730 h 4518991"/>
              <a:gd name="connsiteX29" fmla="*/ 834887 w 1417982"/>
              <a:gd name="connsiteY29" fmla="*/ 4492487 h 4518991"/>
              <a:gd name="connsiteX30" fmla="*/ 1086678 w 1417982"/>
              <a:gd name="connsiteY30" fmla="*/ 4479234 h 4518991"/>
              <a:gd name="connsiteX31" fmla="*/ 1325217 w 1417982"/>
              <a:gd name="connsiteY31" fmla="*/ 4505739 h 4518991"/>
              <a:gd name="connsiteX32" fmla="*/ 1364974 w 1417982"/>
              <a:gd name="connsiteY32" fmla="*/ 4518991 h 4518991"/>
              <a:gd name="connsiteX33" fmla="*/ 1417982 w 1417982"/>
              <a:gd name="connsiteY33" fmla="*/ 4161182 h 4518991"/>
              <a:gd name="connsiteX34" fmla="*/ 1378226 w 1417982"/>
              <a:gd name="connsiteY34" fmla="*/ 4055165 h 4518991"/>
              <a:gd name="connsiteX35" fmla="*/ 1417982 w 1417982"/>
              <a:gd name="connsiteY35" fmla="*/ 3962400 h 4518991"/>
              <a:gd name="connsiteX36" fmla="*/ 1338469 w 1417982"/>
              <a:gd name="connsiteY36" fmla="*/ 3843130 h 4518991"/>
              <a:gd name="connsiteX37" fmla="*/ 1311965 w 1417982"/>
              <a:gd name="connsiteY37" fmla="*/ 3617843 h 4518991"/>
              <a:gd name="connsiteX38" fmla="*/ 1325217 w 1417982"/>
              <a:gd name="connsiteY38" fmla="*/ 3511826 h 4518991"/>
              <a:gd name="connsiteX39" fmla="*/ 1325217 w 1417982"/>
              <a:gd name="connsiteY39" fmla="*/ 3286539 h 4518991"/>
              <a:gd name="connsiteX40" fmla="*/ 1325217 w 1417982"/>
              <a:gd name="connsiteY40" fmla="*/ 3048000 h 4518991"/>
              <a:gd name="connsiteX41" fmla="*/ 1166191 w 1417982"/>
              <a:gd name="connsiteY41" fmla="*/ 2769704 h 4518991"/>
              <a:gd name="connsiteX42" fmla="*/ 1311965 w 1417982"/>
              <a:gd name="connsiteY42" fmla="*/ 2517913 h 4518991"/>
              <a:gd name="connsiteX43" fmla="*/ 1258956 w 1417982"/>
              <a:gd name="connsiteY43" fmla="*/ 2305878 h 4518991"/>
              <a:gd name="connsiteX44" fmla="*/ 1245704 w 1417982"/>
              <a:gd name="connsiteY44" fmla="*/ 2146852 h 4518991"/>
              <a:gd name="connsiteX45" fmla="*/ 1272209 w 1417982"/>
              <a:gd name="connsiteY45" fmla="*/ 2040834 h 4518991"/>
              <a:gd name="connsiteX46" fmla="*/ 1258956 w 1417982"/>
              <a:gd name="connsiteY46" fmla="*/ 1881808 h 4518991"/>
              <a:gd name="connsiteX47" fmla="*/ 1205948 w 1417982"/>
              <a:gd name="connsiteY47" fmla="*/ 1722782 h 4518991"/>
              <a:gd name="connsiteX48" fmla="*/ 1205948 w 1417982"/>
              <a:gd name="connsiteY48" fmla="*/ 1457739 h 4518991"/>
              <a:gd name="connsiteX49" fmla="*/ 1179443 w 1417982"/>
              <a:gd name="connsiteY49" fmla="*/ 1258956 h 4518991"/>
              <a:gd name="connsiteX50" fmla="*/ 1152939 w 1417982"/>
              <a:gd name="connsiteY50" fmla="*/ 1086678 h 4518991"/>
              <a:gd name="connsiteX51" fmla="*/ 1166191 w 1417982"/>
              <a:gd name="connsiteY51" fmla="*/ 848139 h 4518991"/>
              <a:gd name="connsiteX52" fmla="*/ 1152939 w 1417982"/>
              <a:gd name="connsiteY52" fmla="*/ 675860 h 4518991"/>
              <a:gd name="connsiteX53" fmla="*/ 1113182 w 1417982"/>
              <a:gd name="connsiteY53" fmla="*/ 437321 h 4518991"/>
              <a:gd name="connsiteX54" fmla="*/ 1099930 w 1417982"/>
              <a:gd name="connsiteY54" fmla="*/ 291547 h 4518991"/>
              <a:gd name="connsiteX55" fmla="*/ 1152939 w 1417982"/>
              <a:gd name="connsiteY55" fmla="*/ 92765 h 4518991"/>
              <a:gd name="connsiteX56" fmla="*/ 1139687 w 1417982"/>
              <a:gd name="connsiteY56" fmla="*/ 0 h 4518991"/>
              <a:gd name="connsiteX57" fmla="*/ 848139 w 1417982"/>
              <a:gd name="connsiteY57" fmla="*/ 53008 h 4518991"/>
              <a:gd name="connsiteX58" fmla="*/ 278295 w 1417982"/>
              <a:gd name="connsiteY58" fmla="*/ 39756 h 4518991"/>
              <a:gd name="connsiteX59" fmla="*/ 53009 w 1417982"/>
              <a:gd name="connsiteY59"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91548 w 1417982"/>
              <a:gd name="connsiteY17" fmla="*/ 2915478 h 4518991"/>
              <a:gd name="connsiteX18" fmla="*/ 309100 w 1417982"/>
              <a:gd name="connsiteY18" fmla="*/ 3039645 h 4518991"/>
              <a:gd name="connsiteX19" fmla="*/ 251791 w 1417982"/>
              <a:gd name="connsiteY19" fmla="*/ 3193774 h 4518991"/>
              <a:gd name="connsiteX20" fmla="*/ 265043 w 1417982"/>
              <a:gd name="connsiteY20" fmla="*/ 3339547 h 4518991"/>
              <a:gd name="connsiteX21" fmla="*/ 278295 w 1417982"/>
              <a:gd name="connsiteY21" fmla="*/ 3538330 h 4518991"/>
              <a:gd name="connsiteX22" fmla="*/ 331304 w 1417982"/>
              <a:gd name="connsiteY22" fmla="*/ 3697356 h 4518991"/>
              <a:gd name="connsiteX23" fmla="*/ 331304 w 1417982"/>
              <a:gd name="connsiteY23" fmla="*/ 3829878 h 4518991"/>
              <a:gd name="connsiteX24" fmla="*/ 278295 w 1417982"/>
              <a:gd name="connsiteY24" fmla="*/ 3988904 h 4518991"/>
              <a:gd name="connsiteX25" fmla="*/ 278295 w 1417982"/>
              <a:gd name="connsiteY25" fmla="*/ 4147930 h 4518991"/>
              <a:gd name="connsiteX26" fmla="*/ 291548 w 1417982"/>
              <a:gd name="connsiteY26" fmla="*/ 4373217 h 4518991"/>
              <a:gd name="connsiteX27" fmla="*/ 331304 w 1417982"/>
              <a:gd name="connsiteY27" fmla="*/ 4426226 h 4518991"/>
              <a:gd name="connsiteX28" fmla="*/ 424069 w 1417982"/>
              <a:gd name="connsiteY28" fmla="*/ 4452730 h 4518991"/>
              <a:gd name="connsiteX29" fmla="*/ 834887 w 1417982"/>
              <a:gd name="connsiteY29" fmla="*/ 4492487 h 4518991"/>
              <a:gd name="connsiteX30" fmla="*/ 1086678 w 1417982"/>
              <a:gd name="connsiteY30" fmla="*/ 4479234 h 4518991"/>
              <a:gd name="connsiteX31" fmla="*/ 1325217 w 1417982"/>
              <a:gd name="connsiteY31" fmla="*/ 4505739 h 4518991"/>
              <a:gd name="connsiteX32" fmla="*/ 1364974 w 1417982"/>
              <a:gd name="connsiteY32" fmla="*/ 4518991 h 4518991"/>
              <a:gd name="connsiteX33" fmla="*/ 1417982 w 1417982"/>
              <a:gd name="connsiteY33" fmla="*/ 4161182 h 4518991"/>
              <a:gd name="connsiteX34" fmla="*/ 1378226 w 1417982"/>
              <a:gd name="connsiteY34" fmla="*/ 4055165 h 4518991"/>
              <a:gd name="connsiteX35" fmla="*/ 1417982 w 1417982"/>
              <a:gd name="connsiteY35" fmla="*/ 3962400 h 4518991"/>
              <a:gd name="connsiteX36" fmla="*/ 1338469 w 1417982"/>
              <a:gd name="connsiteY36" fmla="*/ 3843130 h 4518991"/>
              <a:gd name="connsiteX37" fmla="*/ 1311965 w 1417982"/>
              <a:gd name="connsiteY37" fmla="*/ 3617843 h 4518991"/>
              <a:gd name="connsiteX38" fmla="*/ 1325217 w 1417982"/>
              <a:gd name="connsiteY38" fmla="*/ 3511826 h 4518991"/>
              <a:gd name="connsiteX39" fmla="*/ 1325217 w 1417982"/>
              <a:gd name="connsiteY39" fmla="*/ 3286539 h 4518991"/>
              <a:gd name="connsiteX40" fmla="*/ 1325217 w 1417982"/>
              <a:gd name="connsiteY40" fmla="*/ 3048000 h 4518991"/>
              <a:gd name="connsiteX41" fmla="*/ 1166191 w 1417982"/>
              <a:gd name="connsiteY41" fmla="*/ 2769704 h 4518991"/>
              <a:gd name="connsiteX42" fmla="*/ 1311965 w 1417982"/>
              <a:gd name="connsiteY42" fmla="*/ 2517913 h 4518991"/>
              <a:gd name="connsiteX43" fmla="*/ 1258956 w 1417982"/>
              <a:gd name="connsiteY43" fmla="*/ 2305878 h 4518991"/>
              <a:gd name="connsiteX44" fmla="*/ 1245704 w 1417982"/>
              <a:gd name="connsiteY44" fmla="*/ 2146852 h 4518991"/>
              <a:gd name="connsiteX45" fmla="*/ 1272209 w 1417982"/>
              <a:gd name="connsiteY45" fmla="*/ 2040834 h 4518991"/>
              <a:gd name="connsiteX46" fmla="*/ 1258956 w 1417982"/>
              <a:gd name="connsiteY46" fmla="*/ 1881808 h 4518991"/>
              <a:gd name="connsiteX47" fmla="*/ 1205948 w 1417982"/>
              <a:gd name="connsiteY47" fmla="*/ 1722782 h 4518991"/>
              <a:gd name="connsiteX48" fmla="*/ 1205948 w 1417982"/>
              <a:gd name="connsiteY48" fmla="*/ 1457739 h 4518991"/>
              <a:gd name="connsiteX49" fmla="*/ 1179443 w 1417982"/>
              <a:gd name="connsiteY49" fmla="*/ 1258956 h 4518991"/>
              <a:gd name="connsiteX50" fmla="*/ 1152939 w 1417982"/>
              <a:gd name="connsiteY50" fmla="*/ 1086678 h 4518991"/>
              <a:gd name="connsiteX51" fmla="*/ 1166191 w 1417982"/>
              <a:gd name="connsiteY51" fmla="*/ 848139 h 4518991"/>
              <a:gd name="connsiteX52" fmla="*/ 1152939 w 1417982"/>
              <a:gd name="connsiteY52" fmla="*/ 675860 h 4518991"/>
              <a:gd name="connsiteX53" fmla="*/ 1113182 w 1417982"/>
              <a:gd name="connsiteY53" fmla="*/ 437321 h 4518991"/>
              <a:gd name="connsiteX54" fmla="*/ 1099930 w 1417982"/>
              <a:gd name="connsiteY54" fmla="*/ 291547 h 4518991"/>
              <a:gd name="connsiteX55" fmla="*/ 1152939 w 1417982"/>
              <a:gd name="connsiteY55" fmla="*/ 92765 h 4518991"/>
              <a:gd name="connsiteX56" fmla="*/ 1139687 w 1417982"/>
              <a:gd name="connsiteY56" fmla="*/ 0 h 4518991"/>
              <a:gd name="connsiteX57" fmla="*/ 848139 w 1417982"/>
              <a:gd name="connsiteY57" fmla="*/ 53008 h 4518991"/>
              <a:gd name="connsiteX58" fmla="*/ 278295 w 1417982"/>
              <a:gd name="connsiteY58" fmla="*/ 39756 h 4518991"/>
              <a:gd name="connsiteX59" fmla="*/ 53009 w 1417982"/>
              <a:gd name="connsiteY59"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166191 w 1417982"/>
              <a:gd name="connsiteY42" fmla="*/ 2769704 h 4518991"/>
              <a:gd name="connsiteX43" fmla="*/ 1311965 w 1417982"/>
              <a:gd name="connsiteY43" fmla="*/ 2517913 h 4518991"/>
              <a:gd name="connsiteX44" fmla="*/ 1258956 w 1417982"/>
              <a:gd name="connsiteY44" fmla="*/ 2305878 h 4518991"/>
              <a:gd name="connsiteX45" fmla="*/ 1245704 w 1417982"/>
              <a:gd name="connsiteY45" fmla="*/ 2146852 h 4518991"/>
              <a:gd name="connsiteX46" fmla="*/ 1272209 w 1417982"/>
              <a:gd name="connsiteY46" fmla="*/ 2040834 h 4518991"/>
              <a:gd name="connsiteX47" fmla="*/ 1258956 w 1417982"/>
              <a:gd name="connsiteY47" fmla="*/ 1881808 h 4518991"/>
              <a:gd name="connsiteX48" fmla="*/ 1205948 w 1417982"/>
              <a:gd name="connsiteY48" fmla="*/ 1722782 h 4518991"/>
              <a:gd name="connsiteX49" fmla="*/ 1205948 w 1417982"/>
              <a:gd name="connsiteY49" fmla="*/ 1457739 h 4518991"/>
              <a:gd name="connsiteX50" fmla="*/ 1179443 w 1417982"/>
              <a:gd name="connsiteY50" fmla="*/ 1258956 h 4518991"/>
              <a:gd name="connsiteX51" fmla="*/ 1152939 w 1417982"/>
              <a:gd name="connsiteY51" fmla="*/ 1086678 h 4518991"/>
              <a:gd name="connsiteX52" fmla="*/ 1166191 w 1417982"/>
              <a:gd name="connsiteY52" fmla="*/ 848139 h 4518991"/>
              <a:gd name="connsiteX53" fmla="*/ 1152939 w 1417982"/>
              <a:gd name="connsiteY53" fmla="*/ 675860 h 4518991"/>
              <a:gd name="connsiteX54" fmla="*/ 1113182 w 1417982"/>
              <a:gd name="connsiteY54" fmla="*/ 437321 h 4518991"/>
              <a:gd name="connsiteX55" fmla="*/ 1099930 w 1417982"/>
              <a:gd name="connsiteY55" fmla="*/ 291547 h 4518991"/>
              <a:gd name="connsiteX56" fmla="*/ 1152939 w 1417982"/>
              <a:gd name="connsiteY56" fmla="*/ 92765 h 4518991"/>
              <a:gd name="connsiteX57" fmla="*/ 1139687 w 1417982"/>
              <a:gd name="connsiteY57" fmla="*/ 0 h 4518991"/>
              <a:gd name="connsiteX58" fmla="*/ 848139 w 1417982"/>
              <a:gd name="connsiteY58" fmla="*/ 53008 h 4518991"/>
              <a:gd name="connsiteX59" fmla="*/ 278295 w 1417982"/>
              <a:gd name="connsiteY59" fmla="*/ 39756 h 4518991"/>
              <a:gd name="connsiteX60" fmla="*/ 53009 w 1417982"/>
              <a:gd name="connsiteY60"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166191 w 1417982"/>
              <a:gd name="connsiteY42" fmla="*/ 2769704 h 4518991"/>
              <a:gd name="connsiteX43" fmla="*/ 1311965 w 1417982"/>
              <a:gd name="connsiteY43" fmla="*/ 2517913 h 4518991"/>
              <a:gd name="connsiteX44" fmla="*/ 1258956 w 1417982"/>
              <a:gd name="connsiteY44" fmla="*/ 2305878 h 4518991"/>
              <a:gd name="connsiteX45" fmla="*/ 1245704 w 1417982"/>
              <a:gd name="connsiteY45" fmla="*/ 2146852 h 4518991"/>
              <a:gd name="connsiteX46" fmla="*/ 1272209 w 1417982"/>
              <a:gd name="connsiteY46" fmla="*/ 2040834 h 4518991"/>
              <a:gd name="connsiteX47" fmla="*/ 1258956 w 1417982"/>
              <a:gd name="connsiteY47" fmla="*/ 1881808 h 4518991"/>
              <a:gd name="connsiteX48" fmla="*/ 1205948 w 1417982"/>
              <a:gd name="connsiteY48" fmla="*/ 1722782 h 4518991"/>
              <a:gd name="connsiteX49" fmla="*/ 1205948 w 1417982"/>
              <a:gd name="connsiteY49" fmla="*/ 1457739 h 4518991"/>
              <a:gd name="connsiteX50" fmla="*/ 1179443 w 1417982"/>
              <a:gd name="connsiteY50" fmla="*/ 1258956 h 4518991"/>
              <a:gd name="connsiteX51" fmla="*/ 1152939 w 1417982"/>
              <a:gd name="connsiteY51" fmla="*/ 1086678 h 4518991"/>
              <a:gd name="connsiteX52" fmla="*/ 1166191 w 1417982"/>
              <a:gd name="connsiteY52" fmla="*/ 848139 h 4518991"/>
              <a:gd name="connsiteX53" fmla="*/ 1152939 w 1417982"/>
              <a:gd name="connsiteY53" fmla="*/ 675860 h 4518991"/>
              <a:gd name="connsiteX54" fmla="*/ 1113182 w 1417982"/>
              <a:gd name="connsiteY54" fmla="*/ 437321 h 4518991"/>
              <a:gd name="connsiteX55" fmla="*/ 1099930 w 1417982"/>
              <a:gd name="connsiteY55" fmla="*/ 291547 h 4518991"/>
              <a:gd name="connsiteX56" fmla="*/ 1152939 w 1417982"/>
              <a:gd name="connsiteY56" fmla="*/ 92765 h 4518991"/>
              <a:gd name="connsiteX57" fmla="*/ 1139687 w 1417982"/>
              <a:gd name="connsiteY57" fmla="*/ 0 h 4518991"/>
              <a:gd name="connsiteX58" fmla="*/ 848139 w 1417982"/>
              <a:gd name="connsiteY58" fmla="*/ 53008 h 4518991"/>
              <a:gd name="connsiteX59" fmla="*/ 278295 w 1417982"/>
              <a:gd name="connsiteY59" fmla="*/ 39756 h 4518991"/>
              <a:gd name="connsiteX60" fmla="*/ 53009 w 1417982"/>
              <a:gd name="connsiteY60"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166191 w 1417982"/>
              <a:gd name="connsiteY42" fmla="*/ 2769704 h 4518991"/>
              <a:gd name="connsiteX43" fmla="*/ 1311965 w 1417982"/>
              <a:gd name="connsiteY43" fmla="*/ 2517913 h 4518991"/>
              <a:gd name="connsiteX44" fmla="*/ 1258956 w 1417982"/>
              <a:gd name="connsiteY44" fmla="*/ 2305878 h 4518991"/>
              <a:gd name="connsiteX45" fmla="*/ 1245704 w 1417982"/>
              <a:gd name="connsiteY45" fmla="*/ 2146852 h 4518991"/>
              <a:gd name="connsiteX46" fmla="*/ 1272209 w 1417982"/>
              <a:gd name="connsiteY46" fmla="*/ 2040834 h 4518991"/>
              <a:gd name="connsiteX47" fmla="*/ 1258956 w 1417982"/>
              <a:gd name="connsiteY47" fmla="*/ 1881808 h 4518991"/>
              <a:gd name="connsiteX48" fmla="*/ 1205948 w 1417982"/>
              <a:gd name="connsiteY48" fmla="*/ 1722782 h 4518991"/>
              <a:gd name="connsiteX49" fmla="*/ 1205948 w 1417982"/>
              <a:gd name="connsiteY49" fmla="*/ 1457739 h 4518991"/>
              <a:gd name="connsiteX50" fmla="*/ 1179443 w 1417982"/>
              <a:gd name="connsiteY50" fmla="*/ 1258956 h 4518991"/>
              <a:gd name="connsiteX51" fmla="*/ 1152939 w 1417982"/>
              <a:gd name="connsiteY51" fmla="*/ 1086678 h 4518991"/>
              <a:gd name="connsiteX52" fmla="*/ 1166191 w 1417982"/>
              <a:gd name="connsiteY52" fmla="*/ 848139 h 4518991"/>
              <a:gd name="connsiteX53" fmla="*/ 1152939 w 1417982"/>
              <a:gd name="connsiteY53" fmla="*/ 675860 h 4518991"/>
              <a:gd name="connsiteX54" fmla="*/ 1113182 w 1417982"/>
              <a:gd name="connsiteY54" fmla="*/ 437321 h 4518991"/>
              <a:gd name="connsiteX55" fmla="*/ 1099930 w 1417982"/>
              <a:gd name="connsiteY55" fmla="*/ 291547 h 4518991"/>
              <a:gd name="connsiteX56" fmla="*/ 1152939 w 1417982"/>
              <a:gd name="connsiteY56" fmla="*/ 92765 h 4518991"/>
              <a:gd name="connsiteX57" fmla="*/ 1139687 w 1417982"/>
              <a:gd name="connsiteY57" fmla="*/ 0 h 4518991"/>
              <a:gd name="connsiteX58" fmla="*/ 848139 w 1417982"/>
              <a:gd name="connsiteY58" fmla="*/ 53008 h 4518991"/>
              <a:gd name="connsiteX59" fmla="*/ 278295 w 1417982"/>
              <a:gd name="connsiteY59" fmla="*/ 39756 h 4518991"/>
              <a:gd name="connsiteX60" fmla="*/ 53009 w 1417982"/>
              <a:gd name="connsiteY60"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166191 w 1417982"/>
              <a:gd name="connsiteY42" fmla="*/ 2769704 h 4518991"/>
              <a:gd name="connsiteX43" fmla="*/ 1311965 w 1417982"/>
              <a:gd name="connsiteY43" fmla="*/ 2517913 h 4518991"/>
              <a:gd name="connsiteX44" fmla="*/ 1258956 w 1417982"/>
              <a:gd name="connsiteY44" fmla="*/ 2305878 h 4518991"/>
              <a:gd name="connsiteX45" fmla="*/ 1245704 w 1417982"/>
              <a:gd name="connsiteY45" fmla="*/ 2146852 h 4518991"/>
              <a:gd name="connsiteX46" fmla="*/ 1272209 w 1417982"/>
              <a:gd name="connsiteY46" fmla="*/ 2040834 h 4518991"/>
              <a:gd name="connsiteX47" fmla="*/ 1258956 w 1417982"/>
              <a:gd name="connsiteY47" fmla="*/ 1881808 h 4518991"/>
              <a:gd name="connsiteX48" fmla="*/ 1205948 w 1417982"/>
              <a:gd name="connsiteY48" fmla="*/ 1722782 h 4518991"/>
              <a:gd name="connsiteX49" fmla="*/ 1205948 w 1417982"/>
              <a:gd name="connsiteY49" fmla="*/ 1457739 h 4518991"/>
              <a:gd name="connsiteX50" fmla="*/ 1179443 w 1417982"/>
              <a:gd name="connsiteY50" fmla="*/ 1258956 h 4518991"/>
              <a:gd name="connsiteX51" fmla="*/ 1152939 w 1417982"/>
              <a:gd name="connsiteY51" fmla="*/ 1086678 h 4518991"/>
              <a:gd name="connsiteX52" fmla="*/ 1166191 w 1417982"/>
              <a:gd name="connsiteY52" fmla="*/ 848139 h 4518991"/>
              <a:gd name="connsiteX53" fmla="*/ 1152939 w 1417982"/>
              <a:gd name="connsiteY53" fmla="*/ 675860 h 4518991"/>
              <a:gd name="connsiteX54" fmla="*/ 1113182 w 1417982"/>
              <a:gd name="connsiteY54" fmla="*/ 437321 h 4518991"/>
              <a:gd name="connsiteX55" fmla="*/ 1099930 w 1417982"/>
              <a:gd name="connsiteY55" fmla="*/ 291547 h 4518991"/>
              <a:gd name="connsiteX56" fmla="*/ 1152939 w 1417982"/>
              <a:gd name="connsiteY56" fmla="*/ 92765 h 4518991"/>
              <a:gd name="connsiteX57" fmla="*/ 1139687 w 1417982"/>
              <a:gd name="connsiteY57" fmla="*/ 0 h 4518991"/>
              <a:gd name="connsiteX58" fmla="*/ 848139 w 1417982"/>
              <a:gd name="connsiteY58" fmla="*/ 53008 h 4518991"/>
              <a:gd name="connsiteX59" fmla="*/ 278295 w 1417982"/>
              <a:gd name="connsiteY59" fmla="*/ 39756 h 4518991"/>
              <a:gd name="connsiteX60" fmla="*/ 53009 w 1417982"/>
              <a:gd name="connsiteY60"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166191 w 1417982"/>
              <a:gd name="connsiteY42" fmla="*/ 2769704 h 4518991"/>
              <a:gd name="connsiteX43" fmla="*/ 1311965 w 1417982"/>
              <a:gd name="connsiteY43" fmla="*/ 2517913 h 4518991"/>
              <a:gd name="connsiteX44" fmla="*/ 1258956 w 1417982"/>
              <a:gd name="connsiteY44" fmla="*/ 2305878 h 4518991"/>
              <a:gd name="connsiteX45" fmla="*/ 1245704 w 1417982"/>
              <a:gd name="connsiteY45" fmla="*/ 2146852 h 4518991"/>
              <a:gd name="connsiteX46" fmla="*/ 1272209 w 1417982"/>
              <a:gd name="connsiteY46" fmla="*/ 2040834 h 4518991"/>
              <a:gd name="connsiteX47" fmla="*/ 1258956 w 1417982"/>
              <a:gd name="connsiteY47" fmla="*/ 1881808 h 4518991"/>
              <a:gd name="connsiteX48" fmla="*/ 1205948 w 1417982"/>
              <a:gd name="connsiteY48" fmla="*/ 1722782 h 4518991"/>
              <a:gd name="connsiteX49" fmla="*/ 1205948 w 1417982"/>
              <a:gd name="connsiteY49" fmla="*/ 1457739 h 4518991"/>
              <a:gd name="connsiteX50" fmla="*/ 1179443 w 1417982"/>
              <a:gd name="connsiteY50" fmla="*/ 1258956 h 4518991"/>
              <a:gd name="connsiteX51" fmla="*/ 1152939 w 1417982"/>
              <a:gd name="connsiteY51" fmla="*/ 1086678 h 4518991"/>
              <a:gd name="connsiteX52" fmla="*/ 1166191 w 1417982"/>
              <a:gd name="connsiteY52" fmla="*/ 848139 h 4518991"/>
              <a:gd name="connsiteX53" fmla="*/ 1152939 w 1417982"/>
              <a:gd name="connsiteY53" fmla="*/ 675860 h 4518991"/>
              <a:gd name="connsiteX54" fmla="*/ 1113182 w 1417982"/>
              <a:gd name="connsiteY54" fmla="*/ 437321 h 4518991"/>
              <a:gd name="connsiteX55" fmla="*/ 1099930 w 1417982"/>
              <a:gd name="connsiteY55" fmla="*/ 291547 h 4518991"/>
              <a:gd name="connsiteX56" fmla="*/ 1152939 w 1417982"/>
              <a:gd name="connsiteY56" fmla="*/ 92765 h 4518991"/>
              <a:gd name="connsiteX57" fmla="*/ 1139687 w 1417982"/>
              <a:gd name="connsiteY57" fmla="*/ 0 h 4518991"/>
              <a:gd name="connsiteX58" fmla="*/ 848139 w 1417982"/>
              <a:gd name="connsiteY58" fmla="*/ 53008 h 4518991"/>
              <a:gd name="connsiteX59" fmla="*/ 278295 w 1417982"/>
              <a:gd name="connsiteY59" fmla="*/ 39756 h 4518991"/>
              <a:gd name="connsiteX60" fmla="*/ 53009 w 1417982"/>
              <a:gd name="connsiteY60"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166191 w 1417982"/>
              <a:gd name="connsiteY42" fmla="*/ 2769704 h 4518991"/>
              <a:gd name="connsiteX43" fmla="*/ 1311965 w 1417982"/>
              <a:gd name="connsiteY43" fmla="*/ 2517913 h 4518991"/>
              <a:gd name="connsiteX44" fmla="*/ 1258956 w 1417982"/>
              <a:gd name="connsiteY44" fmla="*/ 2305878 h 4518991"/>
              <a:gd name="connsiteX45" fmla="*/ 1245704 w 1417982"/>
              <a:gd name="connsiteY45" fmla="*/ 2146852 h 4518991"/>
              <a:gd name="connsiteX46" fmla="*/ 1272209 w 1417982"/>
              <a:gd name="connsiteY46" fmla="*/ 2040834 h 4518991"/>
              <a:gd name="connsiteX47" fmla="*/ 1258956 w 1417982"/>
              <a:gd name="connsiteY47" fmla="*/ 1881808 h 4518991"/>
              <a:gd name="connsiteX48" fmla="*/ 1205948 w 1417982"/>
              <a:gd name="connsiteY48" fmla="*/ 1722782 h 4518991"/>
              <a:gd name="connsiteX49" fmla="*/ 1205948 w 1417982"/>
              <a:gd name="connsiteY49" fmla="*/ 1457739 h 4518991"/>
              <a:gd name="connsiteX50" fmla="*/ 1179443 w 1417982"/>
              <a:gd name="connsiteY50" fmla="*/ 1258956 h 4518991"/>
              <a:gd name="connsiteX51" fmla="*/ 1152939 w 1417982"/>
              <a:gd name="connsiteY51" fmla="*/ 1086678 h 4518991"/>
              <a:gd name="connsiteX52" fmla="*/ 1166191 w 1417982"/>
              <a:gd name="connsiteY52" fmla="*/ 848139 h 4518991"/>
              <a:gd name="connsiteX53" fmla="*/ 1152939 w 1417982"/>
              <a:gd name="connsiteY53" fmla="*/ 675860 h 4518991"/>
              <a:gd name="connsiteX54" fmla="*/ 1113182 w 1417982"/>
              <a:gd name="connsiteY54" fmla="*/ 437321 h 4518991"/>
              <a:gd name="connsiteX55" fmla="*/ 1099930 w 1417982"/>
              <a:gd name="connsiteY55" fmla="*/ 291547 h 4518991"/>
              <a:gd name="connsiteX56" fmla="*/ 1152939 w 1417982"/>
              <a:gd name="connsiteY56" fmla="*/ 92765 h 4518991"/>
              <a:gd name="connsiteX57" fmla="*/ 1139687 w 1417982"/>
              <a:gd name="connsiteY57" fmla="*/ 0 h 4518991"/>
              <a:gd name="connsiteX58" fmla="*/ 848139 w 1417982"/>
              <a:gd name="connsiteY58" fmla="*/ 53008 h 4518991"/>
              <a:gd name="connsiteX59" fmla="*/ 278295 w 1417982"/>
              <a:gd name="connsiteY59" fmla="*/ 39756 h 4518991"/>
              <a:gd name="connsiteX60" fmla="*/ 53009 w 1417982"/>
              <a:gd name="connsiteY60"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166191 w 1417982"/>
              <a:gd name="connsiteY42" fmla="*/ 2769704 h 4518991"/>
              <a:gd name="connsiteX43" fmla="*/ 1311965 w 1417982"/>
              <a:gd name="connsiteY43" fmla="*/ 2517913 h 4518991"/>
              <a:gd name="connsiteX44" fmla="*/ 1258956 w 1417982"/>
              <a:gd name="connsiteY44" fmla="*/ 2305878 h 4518991"/>
              <a:gd name="connsiteX45" fmla="*/ 1245704 w 1417982"/>
              <a:gd name="connsiteY45" fmla="*/ 2146852 h 4518991"/>
              <a:gd name="connsiteX46" fmla="*/ 1272209 w 1417982"/>
              <a:gd name="connsiteY46" fmla="*/ 2040834 h 4518991"/>
              <a:gd name="connsiteX47" fmla="*/ 1258956 w 1417982"/>
              <a:gd name="connsiteY47" fmla="*/ 1881808 h 4518991"/>
              <a:gd name="connsiteX48" fmla="*/ 1205948 w 1417982"/>
              <a:gd name="connsiteY48" fmla="*/ 1722782 h 4518991"/>
              <a:gd name="connsiteX49" fmla="*/ 1205948 w 1417982"/>
              <a:gd name="connsiteY49" fmla="*/ 1457739 h 4518991"/>
              <a:gd name="connsiteX50" fmla="*/ 1179443 w 1417982"/>
              <a:gd name="connsiteY50" fmla="*/ 1258956 h 4518991"/>
              <a:gd name="connsiteX51" fmla="*/ 1152939 w 1417982"/>
              <a:gd name="connsiteY51" fmla="*/ 1086678 h 4518991"/>
              <a:gd name="connsiteX52" fmla="*/ 1166191 w 1417982"/>
              <a:gd name="connsiteY52" fmla="*/ 848139 h 4518991"/>
              <a:gd name="connsiteX53" fmla="*/ 1152939 w 1417982"/>
              <a:gd name="connsiteY53" fmla="*/ 675860 h 4518991"/>
              <a:gd name="connsiteX54" fmla="*/ 1113182 w 1417982"/>
              <a:gd name="connsiteY54" fmla="*/ 437321 h 4518991"/>
              <a:gd name="connsiteX55" fmla="*/ 1099930 w 1417982"/>
              <a:gd name="connsiteY55" fmla="*/ 291547 h 4518991"/>
              <a:gd name="connsiteX56" fmla="*/ 1152939 w 1417982"/>
              <a:gd name="connsiteY56" fmla="*/ 92765 h 4518991"/>
              <a:gd name="connsiteX57" fmla="*/ 1139687 w 1417982"/>
              <a:gd name="connsiteY57" fmla="*/ 0 h 4518991"/>
              <a:gd name="connsiteX58" fmla="*/ 848139 w 1417982"/>
              <a:gd name="connsiteY58" fmla="*/ 53008 h 4518991"/>
              <a:gd name="connsiteX59" fmla="*/ 278295 w 1417982"/>
              <a:gd name="connsiteY59" fmla="*/ 39756 h 4518991"/>
              <a:gd name="connsiteX60" fmla="*/ 53009 w 1417982"/>
              <a:gd name="connsiteY60"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166191 w 1417982"/>
              <a:gd name="connsiteY42" fmla="*/ 2769704 h 4518991"/>
              <a:gd name="connsiteX43" fmla="*/ 1311965 w 1417982"/>
              <a:gd name="connsiteY43" fmla="*/ 2517913 h 4518991"/>
              <a:gd name="connsiteX44" fmla="*/ 1258956 w 1417982"/>
              <a:gd name="connsiteY44" fmla="*/ 2305878 h 4518991"/>
              <a:gd name="connsiteX45" fmla="*/ 1245704 w 1417982"/>
              <a:gd name="connsiteY45" fmla="*/ 2146852 h 4518991"/>
              <a:gd name="connsiteX46" fmla="*/ 1272209 w 1417982"/>
              <a:gd name="connsiteY46" fmla="*/ 2040834 h 4518991"/>
              <a:gd name="connsiteX47" fmla="*/ 1258956 w 1417982"/>
              <a:gd name="connsiteY47" fmla="*/ 1881808 h 4518991"/>
              <a:gd name="connsiteX48" fmla="*/ 1205948 w 1417982"/>
              <a:gd name="connsiteY48" fmla="*/ 1722782 h 4518991"/>
              <a:gd name="connsiteX49" fmla="*/ 1205948 w 1417982"/>
              <a:gd name="connsiteY49" fmla="*/ 1457739 h 4518991"/>
              <a:gd name="connsiteX50" fmla="*/ 1179443 w 1417982"/>
              <a:gd name="connsiteY50" fmla="*/ 1258956 h 4518991"/>
              <a:gd name="connsiteX51" fmla="*/ 1152939 w 1417982"/>
              <a:gd name="connsiteY51" fmla="*/ 1086678 h 4518991"/>
              <a:gd name="connsiteX52" fmla="*/ 1166191 w 1417982"/>
              <a:gd name="connsiteY52" fmla="*/ 848139 h 4518991"/>
              <a:gd name="connsiteX53" fmla="*/ 1152939 w 1417982"/>
              <a:gd name="connsiteY53" fmla="*/ 675860 h 4518991"/>
              <a:gd name="connsiteX54" fmla="*/ 1113182 w 1417982"/>
              <a:gd name="connsiteY54" fmla="*/ 437321 h 4518991"/>
              <a:gd name="connsiteX55" fmla="*/ 1099930 w 1417982"/>
              <a:gd name="connsiteY55" fmla="*/ 291547 h 4518991"/>
              <a:gd name="connsiteX56" fmla="*/ 1152939 w 1417982"/>
              <a:gd name="connsiteY56" fmla="*/ 92765 h 4518991"/>
              <a:gd name="connsiteX57" fmla="*/ 1139687 w 1417982"/>
              <a:gd name="connsiteY57" fmla="*/ 0 h 4518991"/>
              <a:gd name="connsiteX58" fmla="*/ 848139 w 1417982"/>
              <a:gd name="connsiteY58" fmla="*/ 53008 h 4518991"/>
              <a:gd name="connsiteX59" fmla="*/ 278295 w 1417982"/>
              <a:gd name="connsiteY59" fmla="*/ 39756 h 4518991"/>
              <a:gd name="connsiteX60" fmla="*/ 53009 w 1417982"/>
              <a:gd name="connsiteY60"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166191 w 1417982"/>
              <a:gd name="connsiteY42" fmla="*/ 2769704 h 4518991"/>
              <a:gd name="connsiteX43" fmla="*/ 1227585 w 1417982"/>
              <a:gd name="connsiteY43" fmla="*/ 2656553 h 4518991"/>
              <a:gd name="connsiteX44" fmla="*/ 1311965 w 1417982"/>
              <a:gd name="connsiteY44" fmla="*/ 2517913 h 4518991"/>
              <a:gd name="connsiteX45" fmla="*/ 1258956 w 1417982"/>
              <a:gd name="connsiteY45" fmla="*/ 2305878 h 4518991"/>
              <a:gd name="connsiteX46" fmla="*/ 1245704 w 1417982"/>
              <a:gd name="connsiteY46" fmla="*/ 2146852 h 4518991"/>
              <a:gd name="connsiteX47" fmla="*/ 1272209 w 1417982"/>
              <a:gd name="connsiteY47" fmla="*/ 2040834 h 4518991"/>
              <a:gd name="connsiteX48" fmla="*/ 1258956 w 1417982"/>
              <a:gd name="connsiteY48" fmla="*/ 1881808 h 4518991"/>
              <a:gd name="connsiteX49" fmla="*/ 1205948 w 1417982"/>
              <a:gd name="connsiteY49" fmla="*/ 1722782 h 4518991"/>
              <a:gd name="connsiteX50" fmla="*/ 1205948 w 1417982"/>
              <a:gd name="connsiteY50" fmla="*/ 1457739 h 4518991"/>
              <a:gd name="connsiteX51" fmla="*/ 1179443 w 1417982"/>
              <a:gd name="connsiteY51" fmla="*/ 1258956 h 4518991"/>
              <a:gd name="connsiteX52" fmla="*/ 1152939 w 1417982"/>
              <a:gd name="connsiteY52" fmla="*/ 1086678 h 4518991"/>
              <a:gd name="connsiteX53" fmla="*/ 1166191 w 1417982"/>
              <a:gd name="connsiteY53" fmla="*/ 848139 h 4518991"/>
              <a:gd name="connsiteX54" fmla="*/ 1152939 w 1417982"/>
              <a:gd name="connsiteY54" fmla="*/ 675860 h 4518991"/>
              <a:gd name="connsiteX55" fmla="*/ 1113182 w 1417982"/>
              <a:gd name="connsiteY55" fmla="*/ 437321 h 4518991"/>
              <a:gd name="connsiteX56" fmla="*/ 1099930 w 1417982"/>
              <a:gd name="connsiteY56" fmla="*/ 291547 h 4518991"/>
              <a:gd name="connsiteX57" fmla="*/ 1152939 w 1417982"/>
              <a:gd name="connsiteY57" fmla="*/ 92765 h 4518991"/>
              <a:gd name="connsiteX58" fmla="*/ 1139687 w 1417982"/>
              <a:gd name="connsiteY58" fmla="*/ 0 h 4518991"/>
              <a:gd name="connsiteX59" fmla="*/ 848139 w 1417982"/>
              <a:gd name="connsiteY59" fmla="*/ 53008 h 4518991"/>
              <a:gd name="connsiteX60" fmla="*/ 278295 w 1417982"/>
              <a:gd name="connsiteY60" fmla="*/ 39756 h 4518991"/>
              <a:gd name="connsiteX61" fmla="*/ 53009 w 1417982"/>
              <a:gd name="connsiteY61"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166191 w 1417982"/>
              <a:gd name="connsiteY43" fmla="*/ 2769704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166191 w 1417982"/>
              <a:gd name="connsiteY43" fmla="*/ 2769704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166191 w 1417982"/>
              <a:gd name="connsiteY43" fmla="*/ 2769704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166191 w 1417982"/>
              <a:gd name="connsiteY43" fmla="*/ 2769704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166191 w 1417982"/>
              <a:gd name="connsiteY43" fmla="*/ 2769704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166191 w 1417982"/>
              <a:gd name="connsiteY43" fmla="*/ 2769704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166191 w 1417982"/>
              <a:gd name="connsiteY43" fmla="*/ 2769704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166191 w 1417982"/>
              <a:gd name="connsiteY43" fmla="*/ 2769704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166191 w 1417982"/>
              <a:gd name="connsiteY43" fmla="*/ 2769704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206398 w 1417982"/>
              <a:gd name="connsiteY43" fmla="*/ 2757004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225318 w 1417982"/>
              <a:gd name="connsiteY43" fmla="*/ 2751028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225318 w 1417982"/>
              <a:gd name="connsiteY43" fmla="*/ 2751028 h 4518991"/>
              <a:gd name="connsiteX44" fmla="*/ 1251237 w 1417982"/>
              <a:gd name="connsiteY44" fmla="*/ 2668506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225318 w 1417982"/>
              <a:gd name="connsiteY43" fmla="*/ 2751028 h 4518991"/>
              <a:gd name="connsiteX44" fmla="*/ 1251237 w 1417982"/>
              <a:gd name="connsiteY44" fmla="*/ 2668506 h 4518991"/>
              <a:gd name="connsiteX45" fmla="*/ 1288314 w 1417982"/>
              <a:gd name="connsiteY45" fmla="*/ 2511937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225318 w 1417982"/>
              <a:gd name="connsiteY43" fmla="*/ 2751028 h 4518991"/>
              <a:gd name="connsiteX44" fmla="*/ 1251237 w 1417982"/>
              <a:gd name="connsiteY44" fmla="*/ 2668506 h 4518991"/>
              <a:gd name="connsiteX45" fmla="*/ 1288314 w 1417982"/>
              <a:gd name="connsiteY45" fmla="*/ 2511937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225318 w 1417982"/>
              <a:gd name="connsiteY43" fmla="*/ 2751028 h 4518991"/>
              <a:gd name="connsiteX44" fmla="*/ 1251237 w 1417982"/>
              <a:gd name="connsiteY44" fmla="*/ 2668506 h 4518991"/>
              <a:gd name="connsiteX45" fmla="*/ 1288314 w 1417982"/>
              <a:gd name="connsiteY45" fmla="*/ 2511937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417982" h="4518991">
                <a:moveTo>
                  <a:pt x="53009" y="106017"/>
                </a:moveTo>
                <a:lnTo>
                  <a:pt x="0" y="357808"/>
                </a:lnTo>
                <a:lnTo>
                  <a:pt x="159026" y="516834"/>
                </a:lnTo>
                <a:lnTo>
                  <a:pt x="66261" y="583095"/>
                </a:lnTo>
                <a:lnTo>
                  <a:pt x="79513" y="622852"/>
                </a:lnTo>
                <a:lnTo>
                  <a:pt x="185530" y="728869"/>
                </a:lnTo>
                <a:lnTo>
                  <a:pt x="212035" y="861391"/>
                </a:lnTo>
                <a:lnTo>
                  <a:pt x="159026" y="1020417"/>
                </a:lnTo>
                <a:lnTo>
                  <a:pt x="225287" y="1139687"/>
                </a:lnTo>
                <a:lnTo>
                  <a:pt x="238539" y="1338469"/>
                </a:lnTo>
                <a:cubicBezTo>
                  <a:pt x="210783" y="1465274"/>
                  <a:pt x="220870" y="1568174"/>
                  <a:pt x="212035" y="1683026"/>
                </a:cubicBezTo>
                <a:lnTo>
                  <a:pt x="212035" y="1828800"/>
                </a:lnTo>
                <a:lnTo>
                  <a:pt x="278295" y="1987826"/>
                </a:lnTo>
                <a:lnTo>
                  <a:pt x="278295" y="2120347"/>
                </a:lnTo>
                <a:lnTo>
                  <a:pt x="251791" y="2252869"/>
                </a:lnTo>
                <a:lnTo>
                  <a:pt x="251791" y="2398643"/>
                </a:lnTo>
                <a:lnTo>
                  <a:pt x="251791" y="2597426"/>
                </a:lnTo>
                <a:lnTo>
                  <a:pt x="279299" y="2759946"/>
                </a:lnTo>
                <a:cubicBezTo>
                  <a:pt x="245067" y="2801033"/>
                  <a:pt x="287465" y="2863634"/>
                  <a:pt x="291548" y="2915478"/>
                </a:cubicBezTo>
                <a:lnTo>
                  <a:pt x="309100" y="3039645"/>
                </a:lnTo>
                <a:cubicBezTo>
                  <a:pt x="264454" y="3085642"/>
                  <a:pt x="270894" y="3142398"/>
                  <a:pt x="251791" y="3193774"/>
                </a:cubicBezTo>
                <a:cubicBezTo>
                  <a:pt x="294522" y="3231607"/>
                  <a:pt x="260626" y="3290956"/>
                  <a:pt x="265043" y="3339547"/>
                </a:cubicBezTo>
                <a:cubicBezTo>
                  <a:pt x="231145" y="3400429"/>
                  <a:pt x="273878" y="3472069"/>
                  <a:pt x="278295" y="3538330"/>
                </a:cubicBezTo>
                <a:cubicBezTo>
                  <a:pt x="253394" y="3596717"/>
                  <a:pt x="360464" y="3649726"/>
                  <a:pt x="331304" y="3697356"/>
                </a:cubicBezTo>
                <a:cubicBezTo>
                  <a:pt x="314276" y="3730772"/>
                  <a:pt x="331304" y="3785704"/>
                  <a:pt x="331304" y="3829878"/>
                </a:cubicBezTo>
                <a:lnTo>
                  <a:pt x="278295" y="3988904"/>
                </a:lnTo>
                <a:lnTo>
                  <a:pt x="278295" y="4147930"/>
                </a:lnTo>
                <a:lnTo>
                  <a:pt x="291548" y="4373217"/>
                </a:lnTo>
                <a:lnTo>
                  <a:pt x="331304" y="4426226"/>
                </a:lnTo>
                <a:lnTo>
                  <a:pt x="424069" y="4452730"/>
                </a:lnTo>
                <a:lnTo>
                  <a:pt x="834887" y="4492487"/>
                </a:lnTo>
                <a:lnTo>
                  <a:pt x="1086678" y="4479234"/>
                </a:lnTo>
                <a:lnTo>
                  <a:pt x="1325217" y="4505739"/>
                </a:lnTo>
                <a:lnTo>
                  <a:pt x="1364974" y="4518991"/>
                </a:lnTo>
                <a:lnTo>
                  <a:pt x="1417982" y="4161182"/>
                </a:lnTo>
                <a:lnTo>
                  <a:pt x="1378226" y="4055165"/>
                </a:lnTo>
                <a:lnTo>
                  <a:pt x="1417982" y="3962400"/>
                </a:lnTo>
                <a:lnTo>
                  <a:pt x="1338469" y="3843130"/>
                </a:lnTo>
                <a:lnTo>
                  <a:pt x="1311965" y="3617843"/>
                </a:lnTo>
                <a:lnTo>
                  <a:pt x="1325217" y="3511826"/>
                </a:lnTo>
                <a:lnTo>
                  <a:pt x="1325217" y="3286539"/>
                </a:lnTo>
                <a:cubicBezTo>
                  <a:pt x="1325217" y="3207026"/>
                  <a:pt x="1278310" y="3123280"/>
                  <a:pt x="1325217" y="3048000"/>
                </a:cubicBezTo>
                <a:cubicBezTo>
                  <a:pt x="1322828" y="2982428"/>
                  <a:pt x="1250077" y="2933791"/>
                  <a:pt x="1227585" y="2876686"/>
                </a:cubicBezTo>
                <a:cubicBezTo>
                  <a:pt x="1277482" y="2819858"/>
                  <a:pt x="1245783" y="2786689"/>
                  <a:pt x="1225318" y="2751028"/>
                </a:cubicBezTo>
                <a:cubicBezTo>
                  <a:pt x="1296041" y="2734478"/>
                  <a:pt x="1230772" y="2706223"/>
                  <a:pt x="1251237" y="2668506"/>
                </a:cubicBezTo>
                <a:cubicBezTo>
                  <a:pt x="1279364" y="2622293"/>
                  <a:pt x="1283641" y="2604716"/>
                  <a:pt x="1288314" y="2511937"/>
                </a:cubicBezTo>
                <a:cubicBezTo>
                  <a:pt x="1243839" y="2441259"/>
                  <a:pt x="1276626" y="2376556"/>
                  <a:pt x="1258956" y="2305878"/>
                </a:cubicBezTo>
                <a:lnTo>
                  <a:pt x="1245704" y="2146852"/>
                </a:lnTo>
                <a:lnTo>
                  <a:pt x="1272209" y="2040834"/>
                </a:lnTo>
                <a:lnTo>
                  <a:pt x="1258956" y="1881808"/>
                </a:lnTo>
                <a:lnTo>
                  <a:pt x="1205948" y="1722782"/>
                </a:lnTo>
                <a:lnTo>
                  <a:pt x="1205948" y="1457739"/>
                </a:lnTo>
                <a:lnTo>
                  <a:pt x="1179443" y="1258956"/>
                </a:lnTo>
                <a:lnTo>
                  <a:pt x="1152939" y="1086678"/>
                </a:lnTo>
                <a:lnTo>
                  <a:pt x="1166191" y="848139"/>
                </a:lnTo>
                <a:lnTo>
                  <a:pt x="1152939" y="675860"/>
                </a:lnTo>
                <a:lnTo>
                  <a:pt x="1113182" y="437321"/>
                </a:lnTo>
                <a:lnTo>
                  <a:pt x="1099930" y="291547"/>
                </a:lnTo>
                <a:lnTo>
                  <a:pt x="1152939" y="92765"/>
                </a:lnTo>
                <a:lnTo>
                  <a:pt x="1139687" y="0"/>
                </a:lnTo>
                <a:lnTo>
                  <a:pt x="848139" y="53008"/>
                </a:lnTo>
                <a:lnTo>
                  <a:pt x="278295" y="39756"/>
                </a:lnTo>
                <a:lnTo>
                  <a:pt x="53009" y="106017"/>
                </a:lnTo>
                <a:close/>
              </a:path>
            </a:pathLst>
          </a:custGeom>
          <a:solidFill>
            <a:srgbClr val="002060"/>
          </a:solidFill>
          <a:ln w="28575">
            <a:solidFill>
              <a:schemeClr val="bg1"/>
            </a:solidFill>
          </a:ln>
          <a:effectLst>
            <a:innerShdw blurRad="63500" dist="50800" dir="27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5" name="Group 4">
            <a:extLst>
              <a:ext uri="{FF2B5EF4-FFF2-40B4-BE49-F238E27FC236}">
                <a16:creationId xmlns:a16="http://schemas.microsoft.com/office/drawing/2014/main" id="{3E238095-94E6-7031-080B-F81DC94F02B8}"/>
              </a:ext>
            </a:extLst>
          </p:cNvPr>
          <p:cNvGrpSpPr/>
          <p:nvPr/>
        </p:nvGrpSpPr>
        <p:grpSpPr>
          <a:xfrm rot="-5220000">
            <a:off x="7460761" y="2563210"/>
            <a:ext cx="1932746" cy="1117099"/>
            <a:chOff x="1657932" y="4247536"/>
            <a:chExt cx="1561987" cy="634181"/>
          </a:xfrm>
          <a:effectLst>
            <a:outerShdw blurRad="50800" dist="38100" dir="5400000" algn="t" rotWithShape="0">
              <a:prstClr val="black">
                <a:alpha val="40000"/>
              </a:prstClr>
            </a:outerShdw>
          </a:effectLst>
        </p:grpSpPr>
        <p:sp>
          <p:nvSpPr>
            <p:cNvPr id="6" name="Freeform: Shape 5">
              <a:extLst>
                <a:ext uri="{FF2B5EF4-FFF2-40B4-BE49-F238E27FC236}">
                  <a16:creationId xmlns:a16="http://schemas.microsoft.com/office/drawing/2014/main" id="{CF7EAF95-EBAF-225F-DCAD-946FB66C441E}"/>
                </a:ext>
              </a:extLst>
            </p:cNvPr>
            <p:cNvSpPr/>
            <p:nvPr/>
          </p:nvSpPr>
          <p:spPr>
            <a:xfrm>
              <a:off x="2236623" y="4486415"/>
              <a:ext cx="983296" cy="385204"/>
            </a:xfrm>
            <a:custGeom>
              <a:avLst/>
              <a:gdLst>
                <a:gd name="connsiteX0" fmla="*/ 162232 w 1297858"/>
                <a:gd name="connsiteY0" fmla="*/ 0 h 634181"/>
                <a:gd name="connsiteX1" fmla="*/ 88490 w 1297858"/>
                <a:gd name="connsiteY1" fmla="*/ 147484 h 634181"/>
                <a:gd name="connsiteX2" fmla="*/ 88490 w 1297858"/>
                <a:gd name="connsiteY2" fmla="*/ 147484 h 634181"/>
                <a:gd name="connsiteX3" fmla="*/ 44245 w 1297858"/>
                <a:gd name="connsiteY3" fmla="*/ 353962 h 634181"/>
                <a:gd name="connsiteX4" fmla="*/ 0 w 1297858"/>
                <a:gd name="connsiteY4" fmla="*/ 575187 h 634181"/>
                <a:gd name="connsiteX5" fmla="*/ 973393 w 1297858"/>
                <a:gd name="connsiteY5" fmla="*/ 619433 h 634181"/>
                <a:gd name="connsiteX6" fmla="*/ 1297858 w 1297858"/>
                <a:gd name="connsiteY6" fmla="*/ 634181 h 634181"/>
                <a:gd name="connsiteX7" fmla="*/ 1165122 w 1297858"/>
                <a:gd name="connsiteY7" fmla="*/ 575187 h 634181"/>
                <a:gd name="connsiteX8" fmla="*/ 1165122 w 1297858"/>
                <a:gd name="connsiteY8" fmla="*/ 412955 h 634181"/>
                <a:gd name="connsiteX9" fmla="*/ 1165122 w 1297858"/>
                <a:gd name="connsiteY9" fmla="*/ 221226 h 634181"/>
                <a:gd name="connsiteX10" fmla="*/ 1194619 w 1297858"/>
                <a:gd name="connsiteY10" fmla="*/ 147484 h 634181"/>
                <a:gd name="connsiteX11" fmla="*/ 1047135 w 1297858"/>
                <a:gd name="connsiteY11" fmla="*/ 117987 h 634181"/>
                <a:gd name="connsiteX12" fmla="*/ 796412 w 1297858"/>
                <a:gd name="connsiteY12" fmla="*/ 73742 h 634181"/>
                <a:gd name="connsiteX13" fmla="*/ 457200 w 1297858"/>
                <a:gd name="connsiteY13" fmla="*/ 88491 h 634181"/>
                <a:gd name="connsiteX14" fmla="*/ 191729 w 1297858"/>
                <a:gd name="connsiteY14" fmla="*/ 44245 h 634181"/>
                <a:gd name="connsiteX15" fmla="*/ 162232 w 1297858"/>
                <a:gd name="connsiteY15" fmla="*/ 0 h 634181"/>
                <a:gd name="connsiteX0" fmla="*/ 162232 w 1212717"/>
                <a:gd name="connsiteY0" fmla="*/ 0 h 689564"/>
                <a:gd name="connsiteX1" fmla="*/ 88490 w 1212717"/>
                <a:gd name="connsiteY1" fmla="*/ 147484 h 689564"/>
                <a:gd name="connsiteX2" fmla="*/ 88490 w 1212717"/>
                <a:gd name="connsiteY2" fmla="*/ 147484 h 689564"/>
                <a:gd name="connsiteX3" fmla="*/ 44245 w 1212717"/>
                <a:gd name="connsiteY3" fmla="*/ 353962 h 689564"/>
                <a:gd name="connsiteX4" fmla="*/ 0 w 1212717"/>
                <a:gd name="connsiteY4" fmla="*/ 575187 h 689564"/>
                <a:gd name="connsiteX5" fmla="*/ 973393 w 1212717"/>
                <a:gd name="connsiteY5" fmla="*/ 619433 h 689564"/>
                <a:gd name="connsiteX6" fmla="*/ 1212717 w 1212717"/>
                <a:gd name="connsiteY6" fmla="*/ 689564 h 689564"/>
                <a:gd name="connsiteX7" fmla="*/ 1165122 w 1212717"/>
                <a:gd name="connsiteY7" fmla="*/ 575187 h 689564"/>
                <a:gd name="connsiteX8" fmla="*/ 1165122 w 1212717"/>
                <a:gd name="connsiteY8" fmla="*/ 412955 h 689564"/>
                <a:gd name="connsiteX9" fmla="*/ 1165122 w 1212717"/>
                <a:gd name="connsiteY9" fmla="*/ 221226 h 689564"/>
                <a:gd name="connsiteX10" fmla="*/ 1194619 w 1212717"/>
                <a:gd name="connsiteY10" fmla="*/ 147484 h 689564"/>
                <a:gd name="connsiteX11" fmla="*/ 1047135 w 1212717"/>
                <a:gd name="connsiteY11" fmla="*/ 117987 h 689564"/>
                <a:gd name="connsiteX12" fmla="*/ 796412 w 1212717"/>
                <a:gd name="connsiteY12" fmla="*/ 73742 h 689564"/>
                <a:gd name="connsiteX13" fmla="*/ 457200 w 1212717"/>
                <a:gd name="connsiteY13" fmla="*/ 88491 h 689564"/>
                <a:gd name="connsiteX14" fmla="*/ 191729 w 1212717"/>
                <a:gd name="connsiteY14" fmla="*/ 44245 h 689564"/>
                <a:gd name="connsiteX15" fmla="*/ 162232 w 1212717"/>
                <a:gd name="connsiteY15" fmla="*/ 0 h 689564"/>
                <a:gd name="connsiteX0" fmla="*/ 162232 w 1207396"/>
                <a:gd name="connsiteY0" fmla="*/ 0 h 619844"/>
                <a:gd name="connsiteX1" fmla="*/ 88490 w 1207396"/>
                <a:gd name="connsiteY1" fmla="*/ 147484 h 619844"/>
                <a:gd name="connsiteX2" fmla="*/ 88490 w 1207396"/>
                <a:gd name="connsiteY2" fmla="*/ 147484 h 619844"/>
                <a:gd name="connsiteX3" fmla="*/ 44245 w 1207396"/>
                <a:gd name="connsiteY3" fmla="*/ 353962 h 619844"/>
                <a:gd name="connsiteX4" fmla="*/ 0 w 1207396"/>
                <a:gd name="connsiteY4" fmla="*/ 575187 h 619844"/>
                <a:gd name="connsiteX5" fmla="*/ 973393 w 1207396"/>
                <a:gd name="connsiteY5" fmla="*/ 619433 h 619844"/>
                <a:gd name="connsiteX6" fmla="*/ 1207396 w 1207396"/>
                <a:gd name="connsiteY6" fmla="*/ 548031 h 619844"/>
                <a:gd name="connsiteX7" fmla="*/ 1165122 w 1207396"/>
                <a:gd name="connsiteY7" fmla="*/ 575187 h 619844"/>
                <a:gd name="connsiteX8" fmla="*/ 1165122 w 1207396"/>
                <a:gd name="connsiteY8" fmla="*/ 412955 h 619844"/>
                <a:gd name="connsiteX9" fmla="*/ 1165122 w 1207396"/>
                <a:gd name="connsiteY9" fmla="*/ 221226 h 619844"/>
                <a:gd name="connsiteX10" fmla="*/ 1194619 w 1207396"/>
                <a:gd name="connsiteY10" fmla="*/ 147484 h 619844"/>
                <a:gd name="connsiteX11" fmla="*/ 1047135 w 1207396"/>
                <a:gd name="connsiteY11" fmla="*/ 117987 h 619844"/>
                <a:gd name="connsiteX12" fmla="*/ 796412 w 1207396"/>
                <a:gd name="connsiteY12" fmla="*/ 73742 h 619844"/>
                <a:gd name="connsiteX13" fmla="*/ 457200 w 1207396"/>
                <a:gd name="connsiteY13" fmla="*/ 88491 h 619844"/>
                <a:gd name="connsiteX14" fmla="*/ 191729 w 1207396"/>
                <a:gd name="connsiteY14" fmla="*/ 44245 h 619844"/>
                <a:gd name="connsiteX15" fmla="*/ 162232 w 1207396"/>
                <a:gd name="connsiteY15" fmla="*/ 0 h 619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07396" h="619844">
                  <a:moveTo>
                    <a:pt x="162232" y="0"/>
                  </a:moveTo>
                  <a:lnTo>
                    <a:pt x="88490" y="147484"/>
                  </a:lnTo>
                  <a:lnTo>
                    <a:pt x="88490" y="147484"/>
                  </a:lnTo>
                  <a:lnTo>
                    <a:pt x="44245" y="353962"/>
                  </a:lnTo>
                  <a:lnTo>
                    <a:pt x="0" y="575187"/>
                  </a:lnTo>
                  <a:cubicBezTo>
                    <a:pt x="324464" y="589936"/>
                    <a:pt x="772160" y="623959"/>
                    <a:pt x="973393" y="619433"/>
                  </a:cubicBezTo>
                  <a:cubicBezTo>
                    <a:pt x="1174626" y="614907"/>
                    <a:pt x="1127621" y="524654"/>
                    <a:pt x="1207396" y="548031"/>
                  </a:cubicBezTo>
                  <a:lnTo>
                    <a:pt x="1165122" y="575187"/>
                  </a:lnTo>
                  <a:lnTo>
                    <a:pt x="1165122" y="412955"/>
                  </a:lnTo>
                  <a:lnTo>
                    <a:pt x="1165122" y="221226"/>
                  </a:lnTo>
                  <a:lnTo>
                    <a:pt x="1194619" y="147484"/>
                  </a:lnTo>
                  <a:lnTo>
                    <a:pt x="1047135" y="117987"/>
                  </a:lnTo>
                  <a:lnTo>
                    <a:pt x="796412" y="73742"/>
                  </a:lnTo>
                  <a:lnTo>
                    <a:pt x="457200" y="88491"/>
                  </a:lnTo>
                  <a:lnTo>
                    <a:pt x="191729" y="44245"/>
                  </a:lnTo>
                  <a:lnTo>
                    <a:pt x="162232" y="0"/>
                  </a:lnTo>
                  <a:close/>
                </a:path>
              </a:pathLst>
            </a:custGeom>
            <a:gradFill>
              <a:gsLst>
                <a:gs pos="8000">
                  <a:srgbClr val="F3F3F3"/>
                </a:gs>
                <a:gs pos="62000">
                  <a:schemeClr val="bg1"/>
                </a:gs>
                <a:gs pos="100000">
                  <a:schemeClr val="bg1">
                    <a:lumMod val="6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Freeform: Shape 6">
              <a:extLst>
                <a:ext uri="{FF2B5EF4-FFF2-40B4-BE49-F238E27FC236}">
                  <a16:creationId xmlns:a16="http://schemas.microsoft.com/office/drawing/2014/main" id="{13D545F0-E4C7-4A40-B1D6-0070C0FF7325}"/>
                </a:ext>
              </a:extLst>
            </p:cNvPr>
            <p:cNvSpPr/>
            <p:nvPr/>
          </p:nvSpPr>
          <p:spPr>
            <a:xfrm>
              <a:off x="1657932" y="4247536"/>
              <a:ext cx="1297858" cy="634181"/>
            </a:xfrm>
            <a:custGeom>
              <a:avLst/>
              <a:gdLst>
                <a:gd name="connsiteX0" fmla="*/ 162232 w 1297858"/>
                <a:gd name="connsiteY0" fmla="*/ 0 h 634181"/>
                <a:gd name="connsiteX1" fmla="*/ 88490 w 1297858"/>
                <a:gd name="connsiteY1" fmla="*/ 147484 h 634181"/>
                <a:gd name="connsiteX2" fmla="*/ 88490 w 1297858"/>
                <a:gd name="connsiteY2" fmla="*/ 147484 h 634181"/>
                <a:gd name="connsiteX3" fmla="*/ 44245 w 1297858"/>
                <a:gd name="connsiteY3" fmla="*/ 353962 h 634181"/>
                <a:gd name="connsiteX4" fmla="*/ 0 w 1297858"/>
                <a:gd name="connsiteY4" fmla="*/ 575187 h 634181"/>
                <a:gd name="connsiteX5" fmla="*/ 973393 w 1297858"/>
                <a:gd name="connsiteY5" fmla="*/ 619433 h 634181"/>
                <a:gd name="connsiteX6" fmla="*/ 1297858 w 1297858"/>
                <a:gd name="connsiteY6" fmla="*/ 634181 h 634181"/>
                <a:gd name="connsiteX7" fmla="*/ 1165122 w 1297858"/>
                <a:gd name="connsiteY7" fmla="*/ 575187 h 634181"/>
                <a:gd name="connsiteX8" fmla="*/ 1165122 w 1297858"/>
                <a:gd name="connsiteY8" fmla="*/ 412955 h 634181"/>
                <a:gd name="connsiteX9" fmla="*/ 1165122 w 1297858"/>
                <a:gd name="connsiteY9" fmla="*/ 221226 h 634181"/>
                <a:gd name="connsiteX10" fmla="*/ 1194619 w 1297858"/>
                <a:gd name="connsiteY10" fmla="*/ 147484 h 634181"/>
                <a:gd name="connsiteX11" fmla="*/ 1047135 w 1297858"/>
                <a:gd name="connsiteY11" fmla="*/ 117987 h 634181"/>
                <a:gd name="connsiteX12" fmla="*/ 796412 w 1297858"/>
                <a:gd name="connsiteY12" fmla="*/ 73742 h 634181"/>
                <a:gd name="connsiteX13" fmla="*/ 457200 w 1297858"/>
                <a:gd name="connsiteY13" fmla="*/ 88491 h 634181"/>
                <a:gd name="connsiteX14" fmla="*/ 191729 w 1297858"/>
                <a:gd name="connsiteY14" fmla="*/ 44245 h 634181"/>
                <a:gd name="connsiteX15" fmla="*/ 162232 w 1297858"/>
                <a:gd name="connsiteY15" fmla="*/ 0 h 634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97858" h="634181">
                  <a:moveTo>
                    <a:pt x="162232" y="0"/>
                  </a:moveTo>
                  <a:lnTo>
                    <a:pt x="88490" y="147484"/>
                  </a:lnTo>
                  <a:lnTo>
                    <a:pt x="88490" y="147484"/>
                  </a:lnTo>
                  <a:lnTo>
                    <a:pt x="44245" y="353962"/>
                  </a:lnTo>
                  <a:lnTo>
                    <a:pt x="0" y="575187"/>
                  </a:lnTo>
                  <a:lnTo>
                    <a:pt x="973393" y="619433"/>
                  </a:lnTo>
                  <a:lnTo>
                    <a:pt x="1297858" y="634181"/>
                  </a:lnTo>
                  <a:lnTo>
                    <a:pt x="1165122" y="575187"/>
                  </a:lnTo>
                  <a:lnTo>
                    <a:pt x="1165122" y="412955"/>
                  </a:lnTo>
                  <a:lnTo>
                    <a:pt x="1165122" y="221226"/>
                  </a:lnTo>
                  <a:lnTo>
                    <a:pt x="1194619" y="147484"/>
                  </a:lnTo>
                  <a:lnTo>
                    <a:pt x="1047135" y="117987"/>
                  </a:lnTo>
                  <a:lnTo>
                    <a:pt x="796412" y="73742"/>
                  </a:lnTo>
                  <a:lnTo>
                    <a:pt x="457200" y="88491"/>
                  </a:lnTo>
                  <a:lnTo>
                    <a:pt x="191729" y="44245"/>
                  </a:lnTo>
                  <a:lnTo>
                    <a:pt x="162232" y="0"/>
                  </a:lnTo>
                  <a:close/>
                </a:path>
              </a:pathLst>
            </a:custGeom>
            <a:gradFill>
              <a:gsLst>
                <a:gs pos="8000">
                  <a:schemeClr val="bg1">
                    <a:lumMod val="50000"/>
                  </a:schemeClr>
                </a:gs>
                <a:gs pos="25000">
                  <a:srgbClr val="F3F3F3"/>
                </a:gs>
                <a:gs pos="62000">
                  <a:schemeClr val="bg1"/>
                </a:gs>
                <a:gs pos="100000">
                  <a:schemeClr val="bg1">
                    <a:lumMod val="65000"/>
                  </a:schemeClr>
                </a:gs>
              </a:gsLst>
              <a:lin ang="5400000" scaled="1"/>
            </a:gradFill>
            <a:ln>
              <a:noFill/>
            </a:ln>
            <a:effectLst>
              <a:outerShdw blurRad="177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8" name="TextBox 7">
            <a:extLst>
              <a:ext uri="{FF2B5EF4-FFF2-40B4-BE49-F238E27FC236}">
                <a16:creationId xmlns:a16="http://schemas.microsoft.com/office/drawing/2014/main" id="{F4A2AEA3-BCE5-AC4A-8009-A51F4E3E94BD}"/>
              </a:ext>
            </a:extLst>
          </p:cNvPr>
          <p:cNvSpPr txBox="1"/>
          <p:nvPr/>
        </p:nvSpPr>
        <p:spPr>
          <a:xfrm>
            <a:off x="214722" y="2774770"/>
            <a:ext cx="653143" cy="923330"/>
          </a:xfrm>
          <a:prstGeom prst="rect">
            <a:avLst/>
          </a:prstGeom>
          <a:noFill/>
        </p:spPr>
        <p:txBody>
          <a:bodyPr wrap="square" rtlCol="0">
            <a:spAutoFit/>
          </a:bodyPr>
          <a:lstStyle>
            <a:defPPr>
              <a:defRPr lang="en-US"/>
            </a:defPPr>
            <a:lvl1pPr algn="ctr">
              <a:defRPr sz="5400" b="1">
                <a:solidFill>
                  <a:schemeClr val="bg1"/>
                </a:solidFill>
                <a:latin typeface="MV Boli" panose="02000500030200090000" pitchFamily="2" charset="0"/>
                <a:ea typeface="Open Sans" panose="020B0606030504020204" pitchFamily="34" charset="0"/>
                <a:cs typeface="MV Boli" panose="02000500030200090000" pitchFamily="2" charset="0"/>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5400" b="1" i="0" u="none" strike="noStrike" kern="1200" cap="none" spc="0" normalizeH="0" baseline="0" noProof="0" dirty="0">
                <a:ln>
                  <a:noFill/>
                </a:ln>
                <a:solidFill>
                  <a:prstClr val="white"/>
                </a:solidFill>
                <a:effectLst/>
                <a:uLnTx/>
                <a:uFillTx/>
                <a:latin typeface="MV Boli" panose="02000500030200090000" pitchFamily="2" charset="0"/>
                <a:ea typeface="Open Sans" panose="020B0606030504020204" pitchFamily="34" charset="0"/>
                <a:cs typeface="MV Boli" panose="02000500030200090000" pitchFamily="2" charset="0"/>
              </a:rPr>
              <a:t>1</a:t>
            </a:r>
          </a:p>
        </p:txBody>
      </p:sp>
      <p:sp>
        <p:nvSpPr>
          <p:cNvPr id="9" name="TextBox 8">
            <a:extLst>
              <a:ext uri="{FF2B5EF4-FFF2-40B4-BE49-F238E27FC236}">
                <a16:creationId xmlns:a16="http://schemas.microsoft.com/office/drawing/2014/main" id="{50FEE52A-BC0E-32CD-8512-B5508AABF1DD}"/>
              </a:ext>
            </a:extLst>
          </p:cNvPr>
          <p:cNvSpPr txBox="1"/>
          <p:nvPr/>
        </p:nvSpPr>
        <p:spPr>
          <a:xfrm rot="60000">
            <a:off x="1136466" y="2877748"/>
            <a:ext cx="6683589" cy="58477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white"/>
                </a:solidFill>
                <a:effectLst/>
                <a:uLnTx/>
                <a:uFillTx/>
                <a:latin typeface="MV Boli" panose="02000500030200090000" pitchFamily="2" charset="0"/>
                <a:ea typeface="Open Sans" panose="020B0606030504020204" pitchFamily="34" charset="0"/>
                <a:cs typeface="MV Boli" panose="02000500030200090000" pitchFamily="2" charset="0"/>
              </a:rPr>
              <a:t>Introduction to Data Models</a:t>
            </a:r>
          </a:p>
        </p:txBody>
      </p:sp>
    </p:spTree>
    <p:extLst>
      <p:ext uri="{BB962C8B-B14F-4D97-AF65-F5344CB8AC3E}">
        <p14:creationId xmlns:p14="http://schemas.microsoft.com/office/powerpoint/2010/main" val="836249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2000" fill="hold"/>
                                        <p:tgtEl>
                                          <p:spTgt spid="5"/>
                                        </p:tgtEl>
                                        <p:attrNameLst>
                                          <p:attrName>ppt_x</p:attrName>
                                        </p:attrNameLst>
                                      </p:cBhvr>
                                      <p:tavLst>
                                        <p:tav tm="0">
                                          <p:val>
                                            <p:strVal val="0-#ppt_w/2"/>
                                          </p:val>
                                        </p:tav>
                                        <p:tav tm="100000">
                                          <p:val>
                                            <p:strVal val="#ppt_x"/>
                                          </p:val>
                                        </p:tav>
                                      </p:tavLst>
                                    </p:anim>
                                    <p:anim calcmode="lin" valueType="num">
                                      <p:cBhvr additive="base">
                                        <p:cTn id="8" dur="2000" fill="hold"/>
                                        <p:tgtEl>
                                          <p:spTgt spid="5"/>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2250"/>
                                        <p:tgtEl>
                                          <p:spTgt spid="4"/>
                                        </p:tgtEl>
                                      </p:cBhvr>
                                    </p:animEffect>
                                  </p:childTnLst>
                                </p:cTn>
                              </p:par>
                            </p:childTnLst>
                          </p:cTn>
                        </p:par>
                        <p:par>
                          <p:cTn id="12" fill="hold">
                            <p:stCondLst>
                              <p:cond delay="2250"/>
                            </p:stCondLst>
                            <p:childTnLst>
                              <p:par>
                                <p:cTn id="13" presetID="53" presetClass="entr" presetSubtype="16"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p:cTn id="15" dur="500" fill="hold"/>
                                        <p:tgtEl>
                                          <p:spTgt spid="8"/>
                                        </p:tgtEl>
                                        <p:attrNameLst>
                                          <p:attrName>ppt_w</p:attrName>
                                        </p:attrNameLst>
                                      </p:cBhvr>
                                      <p:tavLst>
                                        <p:tav tm="0">
                                          <p:val>
                                            <p:fltVal val="0"/>
                                          </p:val>
                                        </p:tav>
                                        <p:tav tm="100000">
                                          <p:val>
                                            <p:strVal val="#ppt_w"/>
                                          </p:val>
                                        </p:tav>
                                      </p:tavLst>
                                    </p:anim>
                                    <p:anim calcmode="lin" valueType="num">
                                      <p:cBhvr>
                                        <p:cTn id="16" dur="500" fill="hold"/>
                                        <p:tgtEl>
                                          <p:spTgt spid="8"/>
                                        </p:tgtEl>
                                        <p:attrNameLst>
                                          <p:attrName>ppt_h</p:attrName>
                                        </p:attrNameLst>
                                      </p:cBhvr>
                                      <p:tavLst>
                                        <p:tav tm="0">
                                          <p:val>
                                            <p:fltVal val="0"/>
                                          </p:val>
                                        </p:tav>
                                        <p:tav tm="100000">
                                          <p:val>
                                            <p:strVal val="#ppt_h"/>
                                          </p:val>
                                        </p:tav>
                                      </p:tavLst>
                                    </p:anim>
                                    <p:animEffect transition="in" filter="fade">
                                      <p:cBhvr>
                                        <p:cTn id="17" dur="500"/>
                                        <p:tgtEl>
                                          <p:spTgt spid="8"/>
                                        </p:tgtEl>
                                      </p:cBhvr>
                                    </p:animEffect>
                                  </p:childTnLst>
                                </p:cTn>
                              </p:par>
                              <p:par>
                                <p:cTn id="18" presetID="53" presetClass="entr" presetSubtype="16" fill="hold" grpId="0" nodeType="withEffect">
                                  <p:stCondLst>
                                    <p:cond delay="0"/>
                                  </p:stCondLst>
                                  <p:childTnLst>
                                    <p:set>
                                      <p:cBhvr>
                                        <p:cTn id="19" dur="1" fill="hold">
                                          <p:stCondLst>
                                            <p:cond delay="0"/>
                                          </p:stCondLst>
                                        </p:cTn>
                                        <p:tgtEl>
                                          <p:spTgt spid="9"/>
                                        </p:tgtEl>
                                        <p:attrNameLst>
                                          <p:attrName>style.visibility</p:attrName>
                                        </p:attrNameLst>
                                      </p:cBhvr>
                                      <p:to>
                                        <p:strVal val="visible"/>
                                      </p:to>
                                    </p:set>
                                    <p:anim calcmode="lin" valueType="num">
                                      <p:cBhvr>
                                        <p:cTn id="20" dur="500" fill="hold"/>
                                        <p:tgtEl>
                                          <p:spTgt spid="9"/>
                                        </p:tgtEl>
                                        <p:attrNameLst>
                                          <p:attrName>ppt_w</p:attrName>
                                        </p:attrNameLst>
                                      </p:cBhvr>
                                      <p:tavLst>
                                        <p:tav tm="0">
                                          <p:val>
                                            <p:fltVal val="0"/>
                                          </p:val>
                                        </p:tav>
                                        <p:tav tm="100000">
                                          <p:val>
                                            <p:strVal val="#ppt_w"/>
                                          </p:val>
                                        </p:tav>
                                      </p:tavLst>
                                    </p:anim>
                                    <p:anim calcmode="lin" valueType="num">
                                      <p:cBhvr>
                                        <p:cTn id="21" dur="500" fill="hold"/>
                                        <p:tgtEl>
                                          <p:spTgt spid="9"/>
                                        </p:tgtEl>
                                        <p:attrNameLst>
                                          <p:attrName>ppt_h</p:attrName>
                                        </p:attrNameLst>
                                      </p:cBhvr>
                                      <p:tavLst>
                                        <p:tav tm="0">
                                          <p:val>
                                            <p:fltVal val="0"/>
                                          </p:val>
                                        </p:tav>
                                        <p:tav tm="100000">
                                          <p:val>
                                            <p:strVal val="#ppt_h"/>
                                          </p:val>
                                        </p:tav>
                                      </p:tavLst>
                                    </p:anim>
                                    <p:animEffect transition="in" filter="fade">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p:bldP spid="9"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7EE77AA1-C298-A82A-3796-6953C7FBE510}"/>
              </a:ext>
            </a:extLst>
          </p:cNvPr>
          <p:cNvGrpSpPr/>
          <p:nvPr/>
        </p:nvGrpSpPr>
        <p:grpSpPr>
          <a:xfrm>
            <a:off x="0" y="-18472"/>
            <a:ext cx="12164292" cy="6234545"/>
            <a:chOff x="0" y="-18472"/>
            <a:chExt cx="12164292" cy="6234545"/>
          </a:xfrm>
        </p:grpSpPr>
        <p:pic>
          <p:nvPicPr>
            <p:cNvPr id="3" name="Picture 2">
              <a:extLst>
                <a:ext uri="{FF2B5EF4-FFF2-40B4-BE49-F238E27FC236}">
                  <a16:creationId xmlns:a16="http://schemas.microsoft.com/office/drawing/2014/main" id="{F40ADACE-F869-E3D1-C9DF-CA55901289FD}"/>
                </a:ext>
              </a:extLst>
            </p:cNvPr>
            <p:cNvPicPr>
              <a:picLocks noChangeAspect="1"/>
            </p:cNvPicPr>
            <p:nvPr/>
          </p:nvPicPr>
          <p:blipFill>
            <a:blip r:embed="rId2"/>
            <a:stretch>
              <a:fillRect/>
            </a:stretch>
          </p:blipFill>
          <p:spPr>
            <a:xfrm>
              <a:off x="0" y="-1"/>
              <a:ext cx="11143341" cy="6216073"/>
            </a:xfrm>
            <a:prstGeom prst="rect">
              <a:avLst/>
            </a:prstGeom>
          </p:spPr>
        </p:pic>
        <p:sp>
          <p:nvSpPr>
            <p:cNvPr id="4" name="Rectangle 3">
              <a:extLst>
                <a:ext uri="{FF2B5EF4-FFF2-40B4-BE49-F238E27FC236}">
                  <a16:creationId xmlns:a16="http://schemas.microsoft.com/office/drawing/2014/main" id="{0096E02E-AA58-51DC-8DD4-5DB330F4BAF5}"/>
                </a:ext>
              </a:extLst>
            </p:cNvPr>
            <p:cNvSpPr/>
            <p:nvPr/>
          </p:nvSpPr>
          <p:spPr>
            <a:xfrm>
              <a:off x="11139056" y="-18472"/>
              <a:ext cx="1025236" cy="6234545"/>
            </a:xfrm>
            <a:prstGeom prst="rect">
              <a:avLst/>
            </a:prstGeom>
            <a:solidFill>
              <a:srgbClr val="061E2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1762947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943D0B79-BF9C-A82A-97BD-3772768C37DE}"/>
              </a:ext>
            </a:extLst>
          </p:cNvPr>
          <p:cNvGrpSpPr/>
          <p:nvPr/>
        </p:nvGrpSpPr>
        <p:grpSpPr>
          <a:xfrm>
            <a:off x="9244" y="-9236"/>
            <a:ext cx="12155048" cy="6243780"/>
            <a:chOff x="9244" y="-9236"/>
            <a:chExt cx="12155048" cy="6243780"/>
          </a:xfrm>
        </p:grpSpPr>
        <p:pic>
          <p:nvPicPr>
            <p:cNvPr id="3" name="Picture 2">
              <a:extLst>
                <a:ext uri="{FF2B5EF4-FFF2-40B4-BE49-F238E27FC236}">
                  <a16:creationId xmlns:a16="http://schemas.microsoft.com/office/drawing/2014/main" id="{8421E636-E078-7012-F542-01DFDF8FF25A}"/>
                </a:ext>
              </a:extLst>
            </p:cNvPr>
            <p:cNvPicPr>
              <a:picLocks noChangeAspect="1"/>
            </p:cNvPicPr>
            <p:nvPr/>
          </p:nvPicPr>
          <p:blipFill>
            <a:blip r:embed="rId2"/>
            <a:stretch>
              <a:fillRect/>
            </a:stretch>
          </p:blipFill>
          <p:spPr>
            <a:xfrm>
              <a:off x="9244" y="9813"/>
              <a:ext cx="11128011" cy="6224731"/>
            </a:xfrm>
            <a:prstGeom prst="rect">
              <a:avLst/>
            </a:prstGeom>
          </p:spPr>
        </p:pic>
        <p:sp>
          <p:nvSpPr>
            <p:cNvPr id="4" name="Rectangle 3">
              <a:extLst>
                <a:ext uri="{FF2B5EF4-FFF2-40B4-BE49-F238E27FC236}">
                  <a16:creationId xmlns:a16="http://schemas.microsoft.com/office/drawing/2014/main" id="{8DA24379-80AA-DCF5-1023-717B579D159E}"/>
                </a:ext>
              </a:extLst>
            </p:cNvPr>
            <p:cNvSpPr/>
            <p:nvPr/>
          </p:nvSpPr>
          <p:spPr>
            <a:xfrm>
              <a:off x="11139056" y="-9236"/>
              <a:ext cx="1025236" cy="6234545"/>
            </a:xfrm>
            <a:prstGeom prst="rect">
              <a:avLst/>
            </a:prstGeom>
            <a:solidFill>
              <a:srgbClr val="061E2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057974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40C009E-A103-8CF9-C1DA-7D36067B0613}"/>
              </a:ext>
            </a:extLst>
          </p:cNvPr>
          <p:cNvPicPr>
            <a:picLocks noChangeAspect="1"/>
          </p:cNvPicPr>
          <p:nvPr/>
        </p:nvPicPr>
        <p:blipFill>
          <a:blip r:embed="rId2"/>
          <a:stretch>
            <a:fillRect/>
          </a:stretch>
        </p:blipFill>
        <p:spPr>
          <a:xfrm>
            <a:off x="1142928" y="9047"/>
            <a:ext cx="11030870" cy="6207026"/>
          </a:xfrm>
          <a:prstGeom prst="rect">
            <a:avLst/>
          </a:prstGeom>
        </p:spPr>
      </p:pic>
    </p:spTree>
    <p:extLst>
      <p:ext uri="{BB962C8B-B14F-4D97-AF65-F5344CB8AC3E}">
        <p14:creationId xmlns:p14="http://schemas.microsoft.com/office/powerpoint/2010/main" val="2667348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9750123-E53A-C62B-3DF9-F0FD5ED5286B}"/>
              </a:ext>
            </a:extLst>
          </p:cNvPr>
          <p:cNvPicPr>
            <a:picLocks noChangeAspect="1"/>
          </p:cNvPicPr>
          <p:nvPr/>
        </p:nvPicPr>
        <p:blipFill>
          <a:blip r:embed="rId2"/>
          <a:stretch>
            <a:fillRect/>
          </a:stretch>
        </p:blipFill>
        <p:spPr>
          <a:xfrm>
            <a:off x="1794862" y="145777"/>
            <a:ext cx="8602275" cy="6049219"/>
          </a:xfrm>
          <a:prstGeom prst="rect">
            <a:avLst/>
          </a:prstGeom>
        </p:spPr>
      </p:pic>
    </p:spTree>
    <p:extLst>
      <p:ext uri="{BB962C8B-B14F-4D97-AF65-F5344CB8AC3E}">
        <p14:creationId xmlns:p14="http://schemas.microsoft.com/office/powerpoint/2010/main" val="19150624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F6F535-A8C9-1A4C-933C-E98AB1C6806E}"/>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F7DF3248-0F6D-E818-34DE-18D106DAA4A8}"/>
              </a:ext>
            </a:extLst>
          </p:cNvPr>
          <p:cNvPicPr>
            <a:picLocks noChangeAspect="1"/>
          </p:cNvPicPr>
          <p:nvPr/>
        </p:nvPicPr>
        <p:blipFill>
          <a:blip r:embed="rId2"/>
          <a:stretch>
            <a:fillRect/>
          </a:stretch>
        </p:blipFill>
        <p:spPr>
          <a:xfrm>
            <a:off x="1794862" y="145777"/>
            <a:ext cx="8602275" cy="6049219"/>
          </a:xfrm>
          <a:prstGeom prst="rect">
            <a:avLst/>
          </a:prstGeom>
        </p:spPr>
      </p:pic>
      <p:pic>
        <p:nvPicPr>
          <p:cNvPr id="4" name="Picture 3">
            <a:extLst>
              <a:ext uri="{FF2B5EF4-FFF2-40B4-BE49-F238E27FC236}">
                <a16:creationId xmlns:a16="http://schemas.microsoft.com/office/drawing/2014/main" id="{2DB44743-8153-461D-B3D9-54E3AF4F6D3C}"/>
              </a:ext>
            </a:extLst>
          </p:cNvPr>
          <p:cNvPicPr>
            <a:picLocks noChangeAspect="1"/>
          </p:cNvPicPr>
          <p:nvPr/>
        </p:nvPicPr>
        <p:blipFill>
          <a:blip r:embed="rId3"/>
          <a:stretch>
            <a:fillRect/>
          </a:stretch>
        </p:blipFill>
        <p:spPr>
          <a:xfrm>
            <a:off x="1897412" y="1120264"/>
            <a:ext cx="9026197" cy="4922553"/>
          </a:xfrm>
          <a:prstGeom prst="rect">
            <a:avLst/>
          </a:prstGeom>
        </p:spPr>
      </p:pic>
    </p:spTree>
    <p:extLst>
      <p:ext uri="{BB962C8B-B14F-4D97-AF65-F5344CB8AC3E}">
        <p14:creationId xmlns:p14="http://schemas.microsoft.com/office/powerpoint/2010/main" val="24773045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DE985493-B9D7-1557-8F1A-9DBF3E1FFEF3}"/>
              </a:ext>
            </a:extLst>
          </p:cNvPr>
          <p:cNvGrpSpPr/>
          <p:nvPr/>
        </p:nvGrpSpPr>
        <p:grpSpPr>
          <a:xfrm>
            <a:off x="-1" y="-9236"/>
            <a:ext cx="12164293" cy="6243780"/>
            <a:chOff x="-1" y="-9236"/>
            <a:chExt cx="12164293" cy="6243780"/>
          </a:xfrm>
        </p:grpSpPr>
        <p:pic>
          <p:nvPicPr>
            <p:cNvPr id="3" name="Picture 2">
              <a:extLst>
                <a:ext uri="{FF2B5EF4-FFF2-40B4-BE49-F238E27FC236}">
                  <a16:creationId xmlns:a16="http://schemas.microsoft.com/office/drawing/2014/main" id="{BE885624-F088-C8B5-FBD1-47955DF16500}"/>
                </a:ext>
              </a:extLst>
            </p:cNvPr>
            <p:cNvPicPr>
              <a:picLocks noChangeAspect="1"/>
            </p:cNvPicPr>
            <p:nvPr/>
          </p:nvPicPr>
          <p:blipFill>
            <a:blip r:embed="rId2"/>
            <a:stretch>
              <a:fillRect/>
            </a:stretch>
          </p:blipFill>
          <p:spPr>
            <a:xfrm>
              <a:off x="-1" y="-1"/>
              <a:ext cx="11181901" cy="6234545"/>
            </a:xfrm>
            <a:prstGeom prst="rect">
              <a:avLst/>
            </a:prstGeom>
          </p:spPr>
        </p:pic>
        <p:sp>
          <p:nvSpPr>
            <p:cNvPr id="4" name="Rectangle 3">
              <a:extLst>
                <a:ext uri="{FF2B5EF4-FFF2-40B4-BE49-F238E27FC236}">
                  <a16:creationId xmlns:a16="http://schemas.microsoft.com/office/drawing/2014/main" id="{45E655B4-F04A-FB4E-49A9-AAA90E8AB315}"/>
                </a:ext>
              </a:extLst>
            </p:cNvPr>
            <p:cNvSpPr/>
            <p:nvPr/>
          </p:nvSpPr>
          <p:spPr>
            <a:xfrm>
              <a:off x="11139056" y="-9236"/>
              <a:ext cx="1025236" cy="6234545"/>
            </a:xfrm>
            <a:prstGeom prst="rect">
              <a:avLst/>
            </a:prstGeom>
            <a:solidFill>
              <a:srgbClr val="061E2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598788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B534628A-A6F4-1C88-8E03-AAE1243500F8}"/>
              </a:ext>
            </a:extLst>
          </p:cNvPr>
          <p:cNvGrpSpPr/>
          <p:nvPr/>
        </p:nvGrpSpPr>
        <p:grpSpPr>
          <a:xfrm>
            <a:off x="-9232" y="-18472"/>
            <a:ext cx="12127344" cy="6234545"/>
            <a:chOff x="-9232" y="-18472"/>
            <a:chExt cx="12127344" cy="6234545"/>
          </a:xfrm>
        </p:grpSpPr>
        <p:pic>
          <p:nvPicPr>
            <p:cNvPr id="3" name="Picture 2">
              <a:extLst>
                <a:ext uri="{FF2B5EF4-FFF2-40B4-BE49-F238E27FC236}">
                  <a16:creationId xmlns:a16="http://schemas.microsoft.com/office/drawing/2014/main" id="{5E9E0E03-17F5-43C3-D976-C7708E1D4157}"/>
                </a:ext>
              </a:extLst>
            </p:cNvPr>
            <p:cNvPicPr>
              <a:picLocks noChangeAspect="1"/>
            </p:cNvPicPr>
            <p:nvPr/>
          </p:nvPicPr>
          <p:blipFill>
            <a:blip r:embed="rId2"/>
            <a:stretch>
              <a:fillRect/>
            </a:stretch>
          </p:blipFill>
          <p:spPr>
            <a:xfrm>
              <a:off x="-9232" y="-8725"/>
              <a:ext cx="11102105" cy="6223114"/>
            </a:xfrm>
            <a:prstGeom prst="rect">
              <a:avLst/>
            </a:prstGeom>
          </p:spPr>
        </p:pic>
        <p:sp>
          <p:nvSpPr>
            <p:cNvPr id="4" name="Rectangle 3">
              <a:extLst>
                <a:ext uri="{FF2B5EF4-FFF2-40B4-BE49-F238E27FC236}">
                  <a16:creationId xmlns:a16="http://schemas.microsoft.com/office/drawing/2014/main" id="{5B6987EC-1DFD-BF67-5873-0C05359693DB}"/>
                </a:ext>
              </a:extLst>
            </p:cNvPr>
            <p:cNvSpPr/>
            <p:nvPr/>
          </p:nvSpPr>
          <p:spPr>
            <a:xfrm>
              <a:off x="11092876" y="-18472"/>
              <a:ext cx="1025236" cy="6234545"/>
            </a:xfrm>
            <a:prstGeom prst="rect">
              <a:avLst/>
            </a:prstGeom>
            <a:solidFill>
              <a:srgbClr val="061E2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4567915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7322B70-DFE6-BC11-6211-3853C5424EC1}"/>
              </a:ext>
            </a:extLst>
          </p:cNvPr>
          <p:cNvPicPr>
            <a:picLocks noChangeAspect="1"/>
          </p:cNvPicPr>
          <p:nvPr/>
        </p:nvPicPr>
        <p:blipFill>
          <a:blip r:embed="rId2"/>
          <a:stretch>
            <a:fillRect/>
          </a:stretch>
        </p:blipFill>
        <p:spPr>
          <a:xfrm>
            <a:off x="1159676" y="4285"/>
            <a:ext cx="11023067" cy="6221024"/>
          </a:xfrm>
          <a:prstGeom prst="rect">
            <a:avLst/>
          </a:prstGeom>
        </p:spPr>
      </p:pic>
    </p:spTree>
    <p:extLst>
      <p:ext uri="{BB962C8B-B14F-4D97-AF65-F5344CB8AC3E}">
        <p14:creationId xmlns:p14="http://schemas.microsoft.com/office/powerpoint/2010/main" val="2594544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32C4A9E-C5B8-E616-FB98-ED42887E3DA4}"/>
              </a:ext>
            </a:extLst>
          </p:cNvPr>
          <p:cNvPicPr>
            <a:picLocks noChangeAspect="1"/>
          </p:cNvPicPr>
          <p:nvPr/>
        </p:nvPicPr>
        <p:blipFill>
          <a:blip r:embed="rId2"/>
          <a:stretch>
            <a:fillRect/>
          </a:stretch>
        </p:blipFill>
        <p:spPr>
          <a:xfrm>
            <a:off x="2428363" y="113762"/>
            <a:ext cx="7335274" cy="5725324"/>
          </a:xfrm>
          <a:prstGeom prst="rect">
            <a:avLst/>
          </a:prstGeom>
        </p:spPr>
      </p:pic>
    </p:spTree>
    <p:extLst>
      <p:ext uri="{BB962C8B-B14F-4D97-AF65-F5344CB8AC3E}">
        <p14:creationId xmlns:p14="http://schemas.microsoft.com/office/powerpoint/2010/main" val="28179922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543603E-045B-23C6-97F7-24FDFB332CC5}"/>
              </a:ext>
            </a:extLst>
          </p:cNvPr>
          <p:cNvPicPr>
            <a:picLocks noChangeAspect="1"/>
          </p:cNvPicPr>
          <p:nvPr/>
        </p:nvPicPr>
        <p:blipFill>
          <a:blip r:embed="rId2"/>
          <a:stretch>
            <a:fillRect/>
          </a:stretch>
        </p:blipFill>
        <p:spPr>
          <a:xfrm>
            <a:off x="2558253" y="280880"/>
            <a:ext cx="7297168" cy="5668166"/>
          </a:xfrm>
          <a:prstGeom prst="rect">
            <a:avLst/>
          </a:prstGeom>
        </p:spPr>
      </p:pic>
    </p:spTree>
    <p:extLst>
      <p:ext uri="{BB962C8B-B14F-4D97-AF65-F5344CB8AC3E}">
        <p14:creationId xmlns:p14="http://schemas.microsoft.com/office/powerpoint/2010/main" val="28474803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0F84CA4-B3A4-2CA6-0739-8EFD5A84FD09}"/>
              </a:ext>
            </a:extLst>
          </p:cNvPr>
          <p:cNvPicPr>
            <a:picLocks noChangeAspect="1"/>
          </p:cNvPicPr>
          <p:nvPr/>
        </p:nvPicPr>
        <p:blipFill>
          <a:blip r:embed="rId2"/>
          <a:stretch>
            <a:fillRect/>
          </a:stretch>
        </p:blipFill>
        <p:spPr>
          <a:xfrm>
            <a:off x="678427" y="1504335"/>
            <a:ext cx="2188894" cy="4601144"/>
          </a:xfrm>
          <a:prstGeom prst="rect">
            <a:avLst/>
          </a:prstGeom>
        </p:spPr>
      </p:pic>
      <p:sp>
        <p:nvSpPr>
          <p:cNvPr id="4" name="Rectangle 3">
            <a:extLst>
              <a:ext uri="{FF2B5EF4-FFF2-40B4-BE49-F238E27FC236}">
                <a16:creationId xmlns:a16="http://schemas.microsoft.com/office/drawing/2014/main" id="{93E7D461-9C36-2C7F-D2E6-835F5B8C527D}"/>
              </a:ext>
            </a:extLst>
          </p:cNvPr>
          <p:cNvSpPr/>
          <p:nvPr/>
        </p:nvSpPr>
        <p:spPr>
          <a:xfrm>
            <a:off x="1403048" y="209387"/>
            <a:ext cx="9385904" cy="769441"/>
          </a:xfrm>
          <a:prstGeom prst="rect">
            <a:avLst/>
          </a:prstGeom>
          <a:noFill/>
        </p:spPr>
        <p:txBody>
          <a:bodyPr wrap="none" lIns="91440" tIns="45720" rIns="91440" bIns="45720">
            <a:spAutoFit/>
          </a:bodyPr>
          <a:lstStyle/>
          <a:p>
            <a:pPr algn="ctr"/>
            <a:r>
              <a:rPr lang="en-US" sz="4400" b="1" cap="none" spc="0" dirty="0">
                <a:ln w="0"/>
                <a:solidFill>
                  <a:schemeClr val="tx1"/>
                </a:solidFill>
                <a:effectLst>
                  <a:outerShdw blurRad="38100" dist="19050" dir="2700000" algn="tl" rotWithShape="0">
                    <a:schemeClr val="dk1">
                      <a:alpha val="40000"/>
                    </a:schemeClr>
                  </a:outerShdw>
                </a:effectLst>
              </a:rPr>
              <a:t>Integrating Data from Different Sources</a:t>
            </a:r>
          </a:p>
        </p:txBody>
      </p:sp>
      <p:pic>
        <p:nvPicPr>
          <p:cNvPr id="7" name="Picture 6">
            <a:extLst>
              <a:ext uri="{FF2B5EF4-FFF2-40B4-BE49-F238E27FC236}">
                <a16:creationId xmlns:a16="http://schemas.microsoft.com/office/drawing/2014/main" id="{C58335ED-5C43-591E-8C77-C44190E06582}"/>
              </a:ext>
            </a:extLst>
          </p:cNvPr>
          <p:cNvPicPr>
            <a:picLocks noChangeAspect="1"/>
          </p:cNvPicPr>
          <p:nvPr/>
        </p:nvPicPr>
        <p:blipFill>
          <a:blip r:embed="rId3"/>
          <a:stretch>
            <a:fillRect/>
          </a:stretch>
        </p:blipFill>
        <p:spPr>
          <a:xfrm>
            <a:off x="3876161" y="3066999"/>
            <a:ext cx="1477503" cy="710699"/>
          </a:xfrm>
          <a:prstGeom prst="rect">
            <a:avLst/>
          </a:prstGeom>
        </p:spPr>
      </p:pic>
      <p:pic>
        <p:nvPicPr>
          <p:cNvPr id="9" name="Picture 8">
            <a:extLst>
              <a:ext uri="{FF2B5EF4-FFF2-40B4-BE49-F238E27FC236}">
                <a16:creationId xmlns:a16="http://schemas.microsoft.com/office/drawing/2014/main" id="{656BA5F9-ECF1-499C-FA8E-991196C29583}"/>
              </a:ext>
            </a:extLst>
          </p:cNvPr>
          <p:cNvPicPr>
            <a:picLocks noChangeAspect="1"/>
          </p:cNvPicPr>
          <p:nvPr/>
        </p:nvPicPr>
        <p:blipFill>
          <a:blip r:embed="rId4"/>
          <a:stretch>
            <a:fillRect/>
          </a:stretch>
        </p:blipFill>
        <p:spPr>
          <a:xfrm>
            <a:off x="5725395" y="2123768"/>
            <a:ext cx="2241666" cy="2599870"/>
          </a:xfrm>
          <a:prstGeom prst="rect">
            <a:avLst/>
          </a:prstGeom>
        </p:spPr>
      </p:pic>
      <p:pic>
        <p:nvPicPr>
          <p:cNvPr id="10" name="Picture 9">
            <a:extLst>
              <a:ext uri="{FF2B5EF4-FFF2-40B4-BE49-F238E27FC236}">
                <a16:creationId xmlns:a16="http://schemas.microsoft.com/office/drawing/2014/main" id="{7ABA5D58-73C7-E6E4-6B74-D7825EBF1372}"/>
              </a:ext>
            </a:extLst>
          </p:cNvPr>
          <p:cNvPicPr>
            <a:picLocks noChangeAspect="1"/>
          </p:cNvPicPr>
          <p:nvPr/>
        </p:nvPicPr>
        <p:blipFill>
          <a:blip r:embed="rId3"/>
          <a:stretch>
            <a:fillRect/>
          </a:stretch>
        </p:blipFill>
        <p:spPr>
          <a:xfrm>
            <a:off x="8050366" y="3073650"/>
            <a:ext cx="1477503" cy="710699"/>
          </a:xfrm>
          <a:prstGeom prst="rect">
            <a:avLst/>
          </a:prstGeom>
        </p:spPr>
      </p:pic>
      <p:pic>
        <p:nvPicPr>
          <p:cNvPr id="12" name="Picture 11">
            <a:extLst>
              <a:ext uri="{FF2B5EF4-FFF2-40B4-BE49-F238E27FC236}">
                <a16:creationId xmlns:a16="http://schemas.microsoft.com/office/drawing/2014/main" id="{F46170D6-D27C-C9CD-C621-E8540FE75AE9}"/>
              </a:ext>
            </a:extLst>
          </p:cNvPr>
          <p:cNvPicPr>
            <a:picLocks noChangeAspect="1"/>
          </p:cNvPicPr>
          <p:nvPr/>
        </p:nvPicPr>
        <p:blipFill>
          <a:blip r:embed="rId5"/>
          <a:stretch>
            <a:fillRect/>
          </a:stretch>
        </p:blipFill>
        <p:spPr>
          <a:xfrm>
            <a:off x="9912529" y="2271251"/>
            <a:ext cx="1752845" cy="2067213"/>
          </a:xfrm>
          <a:prstGeom prst="rect">
            <a:avLst/>
          </a:prstGeom>
        </p:spPr>
      </p:pic>
    </p:spTree>
    <p:extLst>
      <p:ext uri="{BB962C8B-B14F-4D97-AF65-F5344CB8AC3E}">
        <p14:creationId xmlns:p14="http://schemas.microsoft.com/office/powerpoint/2010/main" val="3881448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84C90015-B54E-287F-F445-8967DC58D0DC}"/>
              </a:ext>
            </a:extLst>
          </p:cNvPr>
          <p:cNvGrpSpPr/>
          <p:nvPr/>
        </p:nvGrpSpPr>
        <p:grpSpPr>
          <a:xfrm>
            <a:off x="9" y="-18472"/>
            <a:ext cx="12108867" cy="6239391"/>
            <a:chOff x="9" y="-18472"/>
            <a:chExt cx="12108867" cy="6239391"/>
          </a:xfrm>
        </p:grpSpPr>
        <p:pic>
          <p:nvPicPr>
            <p:cNvPr id="3" name="Picture 2">
              <a:extLst>
                <a:ext uri="{FF2B5EF4-FFF2-40B4-BE49-F238E27FC236}">
                  <a16:creationId xmlns:a16="http://schemas.microsoft.com/office/drawing/2014/main" id="{28FBC95C-2D93-2C0B-BBCE-8E33248B7804}"/>
                </a:ext>
              </a:extLst>
            </p:cNvPr>
            <p:cNvPicPr>
              <a:picLocks noChangeAspect="1"/>
            </p:cNvPicPr>
            <p:nvPr/>
          </p:nvPicPr>
          <p:blipFill>
            <a:blip r:embed="rId2"/>
            <a:stretch>
              <a:fillRect/>
            </a:stretch>
          </p:blipFill>
          <p:spPr>
            <a:xfrm>
              <a:off x="9" y="-4371"/>
              <a:ext cx="11083627" cy="6225290"/>
            </a:xfrm>
            <a:prstGeom prst="rect">
              <a:avLst/>
            </a:prstGeom>
          </p:spPr>
        </p:pic>
        <p:sp>
          <p:nvSpPr>
            <p:cNvPr id="4" name="Rectangle 3">
              <a:extLst>
                <a:ext uri="{FF2B5EF4-FFF2-40B4-BE49-F238E27FC236}">
                  <a16:creationId xmlns:a16="http://schemas.microsoft.com/office/drawing/2014/main" id="{FBD6A9FF-CFE9-81B5-086C-222CB66E1DEE}"/>
                </a:ext>
              </a:extLst>
            </p:cNvPr>
            <p:cNvSpPr/>
            <p:nvPr/>
          </p:nvSpPr>
          <p:spPr>
            <a:xfrm>
              <a:off x="11083640" y="-18472"/>
              <a:ext cx="1025236" cy="6234545"/>
            </a:xfrm>
            <a:prstGeom prst="rect">
              <a:avLst/>
            </a:prstGeom>
            <a:solidFill>
              <a:srgbClr val="061E2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4822565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88BEB4B-0D05-38E8-CA57-968B7B2EAAC7}"/>
              </a:ext>
            </a:extLst>
          </p:cNvPr>
          <p:cNvPicPr>
            <a:picLocks noChangeAspect="1"/>
          </p:cNvPicPr>
          <p:nvPr/>
        </p:nvPicPr>
        <p:blipFill>
          <a:blip r:embed="rId2"/>
          <a:stretch>
            <a:fillRect/>
          </a:stretch>
        </p:blipFill>
        <p:spPr>
          <a:xfrm>
            <a:off x="-9237" y="4865"/>
            <a:ext cx="11060961" cy="6193099"/>
          </a:xfrm>
          <a:prstGeom prst="rect">
            <a:avLst/>
          </a:prstGeom>
        </p:spPr>
      </p:pic>
      <p:sp>
        <p:nvSpPr>
          <p:cNvPr id="4" name="Rectangle 3">
            <a:extLst>
              <a:ext uri="{FF2B5EF4-FFF2-40B4-BE49-F238E27FC236}">
                <a16:creationId xmlns:a16="http://schemas.microsoft.com/office/drawing/2014/main" id="{340F92A1-FD42-236A-1439-F95B7419AEFC}"/>
              </a:ext>
            </a:extLst>
          </p:cNvPr>
          <p:cNvSpPr/>
          <p:nvPr/>
        </p:nvSpPr>
        <p:spPr>
          <a:xfrm>
            <a:off x="11046696" y="-18472"/>
            <a:ext cx="1025236" cy="6234545"/>
          </a:xfrm>
          <a:prstGeom prst="rect">
            <a:avLst/>
          </a:prstGeom>
          <a:solidFill>
            <a:srgbClr val="061E2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97312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D0F3E475-839E-732C-9295-E6DAD1A00560}"/>
              </a:ext>
            </a:extLst>
          </p:cNvPr>
          <p:cNvGrpSpPr/>
          <p:nvPr/>
        </p:nvGrpSpPr>
        <p:grpSpPr>
          <a:xfrm>
            <a:off x="9237" y="1"/>
            <a:ext cx="12182763" cy="6225308"/>
            <a:chOff x="9237" y="1"/>
            <a:chExt cx="12182763" cy="6225308"/>
          </a:xfrm>
        </p:grpSpPr>
        <p:pic>
          <p:nvPicPr>
            <p:cNvPr id="3" name="Picture 2">
              <a:extLst>
                <a:ext uri="{FF2B5EF4-FFF2-40B4-BE49-F238E27FC236}">
                  <a16:creationId xmlns:a16="http://schemas.microsoft.com/office/drawing/2014/main" id="{020EA023-C37C-D6E2-AAEA-41FAC15F22B3}"/>
                </a:ext>
              </a:extLst>
            </p:cNvPr>
            <p:cNvPicPr>
              <a:picLocks noChangeAspect="1"/>
            </p:cNvPicPr>
            <p:nvPr/>
          </p:nvPicPr>
          <p:blipFill>
            <a:blip r:embed="rId2"/>
            <a:stretch>
              <a:fillRect/>
            </a:stretch>
          </p:blipFill>
          <p:spPr>
            <a:xfrm>
              <a:off x="9237" y="1"/>
              <a:ext cx="11125910" cy="6224590"/>
            </a:xfrm>
            <a:prstGeom prst="rect">
              <a:avLst/>
            </a:prstGeom>
          </p:spPr>
        </p:pic>
        <p:sp>
          <p:nvSpPr>
            <p:cNvPr id="4" name="Rectangle 3">
              <a:extLst>
                <a:ext uri="{FF2B5EF4-FFF2-40B4-BE49-F238E27FC236}">
                  <a16:creationId xmlns:a16="http://schemas.microsoft.com/office/drawing/2014/main" id="{6FDD6267-5E23-6B5D-10BE-DDB38E007428}"/>
                </a:ext>
              </a:extLst>
            </p:cNvPr>
            <p:cNvSpPr/>
            <p:nvPr/>
          </p:nvSpPr>
          <p:spPr>
            <a:xfrm>
              <a:off x="11046696" y="9236"/>
              <a:ext cx="1145304" cy="6216073"/>
            </a:xfrm>
            <a:prstGeom prst="rect">
              <a:avLst/>
            </a:prstGeom>
            <a:solidFill>
              <a:srgbClr val="061E2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740369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6ED8F4-0448-5ABD-BCC5-BD1F55959CC1}"/>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F7233EED-EF7D-1EDC-10B6-18415F7C63D6}"/>
              </a:ext>
            </a:extLst>
          </p:cNvPr>
          <p:cNvSpPr txBox="1"/>
          <p:nvPr/>
        </p:nvSpPr>
        <p:spPr>
          <a:xfrm>
            <a:off x="994194" y="357915"/>
            <a:ext cx="6094562" cy="512576"/>
          </a:xfrm>
          <a:prstGeom prst="rect">
            <a:avLst/>
          </a:prstGeom>
          <a:noFill/>
        </p:spPr>
        <p:txBody>
          <a:bodyPr wrap="square">
            <a:spAutoFit/>
          </a:bodyPr>
          <a:lstStyle/>
          <a:p>
            <a:pPr marL="0" marR="0" lvl="0" indent="0" algn="l" defTabSz="457200" rtl="0" eaLnBrk="1" fontAlgn="auto" latinLnBrk="0" hangingPunct="1">
              <a:lnSpc>
                <a:spcPct val="107000"/>
              </a:lnSpc>
              <a:spcBef>
                <a:spcPts val="200"/>
              </a:spcBef>
              <a:spcAft>
                <a:spcPts val="0"/>
              </a:spcAft>
              <a:buClrTx/>
              <a:buSzTx/>
              <a:buFontTx/>
              <a:buNone/>
              <a:tabLst/>
              <a:defRPr/>
            </a:pPr>
            <a:r>
              <a:rPr kumimoji="0" lang="en-US" sz="2800" b="1" i="0" u="none" strike="noStrike" kern="1200" cap="none" spc="0" normalizeH="0" baseline="0" noProof="0" dirty="0">
                <a:ln>
                  <a:noFill/>
                </a:ln>
                <a:solidFill>
                  <a:srgbClr val="7B245B"/>
                </a:solidFill>
                <a:effectLst/>
                <a:uLnTx/>
                <a:uFillTx/>
                <a:latin typeface="Verdana" panose="020B0604030504040204" pitchFamily="34" charset="0"/>
                <a:ea typeface="Times New Roman" panose="02020603050405020304" pitchFamily="18" charset="0"/>
                <a:cs typeface="Times New Roman" panose="02020603050405020304" pitchFamily="18" charset="0"/>
              </a:rPr>
              <a:t>Question</a:t>
            </a:r>
          </a:p>
        </p:txBody>
      </p:sp>
      <p:sp>
        <p:nvSpPr>
          <p:cNvPr id="4" name="TextBox 3">
            <a:extLst>
              <a:ext uri="{FF2B5EF4-FFF2-40B4-BE49-F238E27FC236}">
                <a16:creationId xmlns:a16="http://schemas.microsoft.com/office/drawing/2014/main" id="{3D3606EE-96C0-F200-E10E-5A46CD98C93D}"/>
              </a:ext>
            </a:extLst>
          </p:cNvPr>
          <p:cNvSpPr txBox="1"/>
          <p:nvPr/>
        </p:nvSpPr>
        <p:spPr>
          <a:xfrm>
            <a:off x="994553" y="1161436"/>
            <a:ext cx="10202893" cy="2712859"/>
          </a:xfrm>
          <a:prstGeom prst="rect">
            <a:avLst/>
          </a:prstGeom>
          <a:noFill/>
        </p:spPr>
        <p:txBody>
          <a:bodyPr wrap="square">
            <a:spAutoFit/>
          </a:bodyPr>
          <a:lstStyle>
            <a:defPPr>
              <a:defRPr lang="en-US"/>
            </a:defPPr>
            <a:lvl1pPr marL="228600" marR="0">
              <a:lnSpc>
                <a:spcPct val="107000"/>
              </a:lnSpc>
              <a:spcBef>
                <a:spcPts val="0"/>
              </a:spcBef>
              <a:spcAft>
                <a:spcPts val="800"/>
              </a:spcAft>
              <a:defRPr sz="2400">
                <a:effectLst/>
                <a:latin typeface="Verdana" panose="020B0604030504040204" pitchFamily="34" charset="0"/>
                <a:ea typeface="Calibri" panose="020F0502020204030204" pitchFamily="34" charset="0"/>
                <a:cs typeface="Arial" panose="020B0604020202020204" pitchFamily="34" charset="0"/>
              </a:defRPr>
            </a:lvl1pPr>
            <a:lvl3pPr marL="1257300" lvl="2" indent="-342900">
              <a:lnSpc>
                <a:spcPct val="107000"/>
              </a:lnSpc>
              <a:buFont typeface="+mj-lt"/>
              <a:buAutoNum type="alphaUcPeriod"/>
              <a:defRPr sz="2400">
                <a:effectLst/>
                <a:latin typeface="Verdana" panose="020B0604030504040204" pitchFamily="34" charset="0"/>
                <a:ea typeface="Calibri" panose="020F0502020204030204" pitchFamily="34" charset="0"/>
                <a:cs typeface="Arial" panose="020B0604020202020204" pitchFamily="34" charset="0"/>
              </a:defRPr>
            </a:lvl3pPr>
          </a:lstStyle>
          <a:p>
            <a:pPr marL="228600" marR="0" lvl="0" indent="0" algn="l" defTabSz="457200" rtl="0" eaLnBrk="1" fontAlgn="auto" latinLnBrk="0" hangingPunct="1">
              <a:lnSpc>
                <a:spcPct val="107000"/>
              </a:lnSpc>
              <a:spcBef>
                <a:spcPts val="0"/>
              </a:spcBef>
              <a:spcAft>
                <a:spcPts val="80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Verdana" panose="020B0604030504040204" pitchFamily="34" charset="0"/>
                <a:ea typeface="Calibri" panose="020F0502020204030204" pitchFamily="34" charset="0"/>
                <a:cs typeface="Arial" panose="020B0604020202020204" pitchFamily="34" charset="0"/>
              </a:rPr>
              <a:t>Which of the following are benefits of a schema? Select all that apply.</a:t>
            </a:r>
          </a:p>
          <a:p>
            <a:pPr lvl="1">
              <a:lnSpc>
                <a:spcPct val="107000"/>
              </a:lnSpc>
              <a:spcAft>
                <a:spcPts val="800"/>
              </a:spcAft>
              <a:defRPr/>
            </a:pPr>
            <a:r>
              <a:rPr kumimoji="0" lang="en-US" sz="2000" b="0" i="0" u="none" strike="noStrike" kern="1200" cap="none" spc="0" normalizeH="0" baseline="0" noProof="0" dirty="0">
                <a:ln>
                  <a:noFill/>
                </a:ln>
                <a:solidFill>
                  <a:prstClr val="black"/>
                </a:solidFill>
                <a:effectLst/>
                <a:uLnTx/>
                <a:uFillTx/>
                <a:latin typeface="Verdana" panose="020B0604030504040204" pitchFamily="34" charset="0"/>
                <a:ea typeface="Calibri" panose="020F0502020204030204" pitchFamily="34" charset="0"/>
                <a:cs typeface="Arial" panose="020B0604020202020204" pitchFamily="34" charset="0"/>
              </a:rPr>
              <a:t>A.	A schema helps with generating meaningful insights into your data.</a:t>
            </a:r>
          </a:p>
          <a:p>
            <a:pPr lvl="1">
              <a:lnSpc>
                <a:spcPct val="107000"/>
              </a:lnSpc>
              <a:spcAft>
                <a:spcPts val="800"/>
              </a:spcAft>
              <a:defRPr/>
            </a:pPr>
            <a:r>
              <a:rPr kumimoji="0" lang="en-US" sz="2000" b="0" i="0" u="none" strike="noStrike" kern="1200" cap="none" spc="0" normalizeH="0" baseline="0" noProof="0" dirty="0">
                <a:ln>
                  <a:noFill/>
                </a:ln>
                <a:solidFill>
                  <a:prstClr val="black"/>
                </a:solidFill>
                <a:effectLst/>
                <a:uLnTx/>
                <a:uFillTx/>
                <a:latin typeface="Verdana" panose="020B0604030504040204" pitchFamily="34" charset="0"/>
                <a:ea typeface="Calibri" panose="020F0502020204030204" pitchFamily="34" charset="0"/>
                <a:cs typeface="Arial" panose="020B0604020202020204" pitchFamily="34" charset="0"/>
              </a:rPr>
              <a:t>B.	A schema helps with the creation of visualizations.</a:t>
            </a:r>
          </a:p>
          <a:p>
            <a:pPr lvl="1">
              <a:lnSpc>
                <a:spcPct val="107000"/>
              </a:lnSpc>
              <a:spcAft>
                <a:spcPts val="800"/>
              </a:spcAft>
              <a:defRPr/>
            </a:pPr>
            <a:r>
              <a:rPr kumimoji="0" lang="en-US" sz="2000" b="0" i="0" u="none" strike="noStrike" kern="1200" cap="none" spc="0" normalizeH="0" baseline="0" noProof="0" dirty="0">
                <a:ln>
                  <a:noFill/>
                </a:ln>
                <a:solidFill>
                  <a:prstClr val="black"/>
                </a:solidFill>
                <a:effectLst/>
                <a:uLnTx/>
                <a:uFillTx/>
                <a:latin typeface="Verdana" panose="020B0604030504040204" pitchFamily="34" charset="0"/>
                <a:ea typeface="Calibri" panose="020F0502020204030204" pitchFamily="34" charset="0"/>
                <a:cs typeface="Arial" panose="020B0604020202020204" pitchFamily="34" charset="0"/>
              </a:rPr>
              <a:t>C.	A schema helps to enable efficient data analysis.</a:t>
            </a:r>
          </a:p>
          <a:p>
            <a:pPr lvl="1">
              <a:lnSpc>
                <a:spcPct val="107000"/>
              </a:lnSpc>
              <a:spcAft>
                <a:spcPts val="800"/>
              </a:spcAft>
              <a:defRPr/>
            </a:pPr>
            <a:r>
              <a:rPr kumimoji="0" lang="en-US" sz="2000" b="0" i="0" u="none" strike="noStrike" kern="1200" cap="none" spc="0" normalizeH="0" baseline="0" noProof="0" dirty="0">
                <a:ln>
                  <a:noFill/>
                </a:ln>
                <a:solidFill>
                  <a:prstClr val="black"/>
                </a:solidFill>
                <a:effectLst/>
                <a:uLnTx/>
                <a:uFillTx/>
                <a:latin typeface="Verdana" panose="020B0604030504040204" pitchFamily="34" charset="0"/>
                <a:ea typeface="Calibri" panose="020F0502020204030204" pitchFamily="34" charset="0"/>
                <a:cs typeface="Arial" panose="020B0604020202020204" pitchFamily="34" charset="0"/>
              </a:rPr>
              <a:t>D.	A schema helps to define the structure of your data.</a:t>
            </a:r>
          </a:p>
        </p:txBody>
      </p:sp>
    </p:spTree>
    <p:extLst>
      <p:ext uri="{BB962C8B-B14F-4D97-AF65-F5344CB8AC3E}">
        <p14:creationId xmlns:p14="http://schemas.microsoft.com/office/powerpoint/2010/main" val="1808756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2D7CDD-5BB5-46C2-6F0F-55969F0D743C}"/>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FB8EB6E4-715D-54EE-BC99-9B2B2DE0DA0C}"/>
              </a:ext>
            </a:extLst>
          </p:cNvPr>
          <p:cNvSpPr txBox="1"/>
          <p:nvPr/>
        </p:nvSpPr>
        <p:spPr>
          <a:xfrm>
            <a:off x="994194" y="357915"/>
            <a:ext cx="6094562" cy="512576"/>
          </a:xfrm>
          <a:prstGeom prst="rect">
            <a:avLst/>
          </a:prstGeom>
          <a:noFill/>
        </p:spPr>
        <p:txBody>
          <a:bodyPr wrap="square">
            <a:spAutoFit/>
          </a:bodyPr>
          <a:lstStyle/>
          <a:p>
            <a:pPr marL="0" marR="0" lvl="0" indent="0" algn="l" defTabSz="457200" rtl="0" eaLnBrk="1" fontAlgn="auto" latinLnBrk="0" hangingPunct="1">
              <a:lnSpc>
                <a:spcPct val="107000"/>
              </a:lnSpc>
              <a:spcBef>
                <a:spcPts val="200"/>
              </a:spcBef>
              <a:spcAft>
                <a:spcPts val="0"/>
              </a:spcAft>
              <a:buClrTx/>
              <a:buSzTx/>
              <a:buFontTx/>
              <a:buNone/>
              <a:tabLst/>
              <a:defRPr/>
            </a:pPr>
            <a:r>
              <a:rPr kumimoji="0" lang="en-US" sz="2800" b="1" i="0" u="none" strike="noStrike" kern="1200" cap="none" spc="0" normalizeH="0" baseline="0" noProof="0" dirty="0">
                <a:ln>
                  <a:noFill/>
                </a:ln>
                <a:solidFill>
                  <a:srgbClr val="7B245B"/>
                </a:solidFill>
                <a:effectLst/>
                <a:uLnTx/>
                <a:uFillTx/>
                <a:latin typeface="Verdana" panose="020B0604030504040204" pitchFamily="34" charset="0"/>
                <a:ea typeface="Times New Roman" panose="02020603050405020304" pitchFamily="18" charset="0"/>
                <a:cs typeface="Times New Roman" panose="02020603050405020304" pitchFamily="18" charset="0"/>
              </a:rPr>
              <a:t>ANSWER</a:t>
            </a:r>
          </a:p>
        </p:txBody>
      </p:sp>
      <p:sp>
        <p:nvSpPr>
          <p:cNvPr id="4" name="TextBox 3">
            <a:extLst>
              <a:ext uri="{FF2B5EF4-FFF2-40B4-BE49-F238E27FC236}">
                <a16:creationId xmlns:a16="http://schemas.microsoft.com/office/drawing/2014/main" id="{537DCA91-F459-A918-029F-CA47E8B211C2}"/>
              </a:ext>
            </a:extLst>
          </p:cNvPr>
          <p:cNvSpPr txBox="1"/>
          <p:nvPr/>
        </p:nvSpPr>
        <p:spPr>
          <a:xfrm>
            <a:off x="994553" y="967473"/>
            <a:ext cx="10202893" cy="2712859"/>
          </a:xfrm>
          <a:prstGeom prst="rect">
            <a:avLst/>
          </a:prstGeom>
          <a:noFill/>
        </p:spPr>
        <p:txBody>
          <a:bodyPr wrap="square">
            <a:spAutoFit/>
          </a:bodyPr>
          <a:lstStyle>
            <a:defPPr>
              <a:defRPr lang="en-US"/>
            </a:defPPr>
            <a:lvl1pPr marL="228600" marR="0">
              <a:lnSpc>
                <a:spcPct val="107000"/>
              </a:lnSpc>
              <a:spcBef>
                <a:spcPts val="0"/>
              </a:spcBef>
              <a:spcAft>
                <a:spcPts val="800"/>
              </a:spcAft>
              <a:defRPr sz="2400">
                <a:effectLst/>
                <a:latin typeface="Verdana" panose="020B0604030504040204" pitchFamily="34" charset="0"/>
                <a:ea typeface="Calibri" panose="020F0502020204030204" pitchFamily="34" charset="0"/>
                <a:cs typeface="Arial" panose="020B0604020202020204" pitchFamily="34" charset="0"/>
              </a:defRPr>
            </a:lvl1pPr>
            <a:lvl3pPr marL="1257300" lvl="2" indent="-342900">
              <a:lnSpc>
                <a:spcPct val="107000"/>
              </a:lnSpc>
              <a:buFont typeface="+mj-lt"/>
              <a:buAutoNum type="alphaUcPeriod"/>
              <a:defRPr sz="2400">
                <a:effectLst/>
                <a:latin typeface="Verdana" panose="020B0604030504040204" pitchFamily="34" charset="0"/>
                <a:ea typeface="Calibri" panose="020F0502020204030204" pitchFamily="34" charset="0"/>
                <a:cs typeface="Arial" panose="020B0604020202020204" pitchFamily="34" charset="0"/>
              </a:defRPr>
            </a:lvl3pPr>
          </a:lstStyle>
          <a:p>
            <a:pPr marL="228600" marR="0" lvl="0" indent="0" algn="l" defTabSz="457200" rtl="0" eaLnBrk="1" fontAlgn="auto" latinLnBrk="0" hangingPunct="1">
              <a:lnSpc>
                <a:spcPct val="107000"/>
              </a:lnSpc>
              <a:spcBef>
                <a:spcPts val="0"/>
              </a:spcBef>
              <a:spcAft>
                <a:spcPts val="80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Verdana" panose="020B0604030504040204" pitchFamily="34" charset="0"/>
                <a:ea typeface="Calibri" panose="020F0502020204030204" pitchFamily="34" charset="0"/>
                <a:cs typeface="Arial" panose="020B0604020202020204" pitchFamily="34" charset="0"/>
              </a:rPr>
              <a:t>Which of the following are benefits of a schema? Select all that apply.</a:t>
            </a:r>
          </a:p>
          <a:p>
            <a:pPr lvl="1">
              <a:lnSpc>
                <a:spcPct val="107000"/>
              </a:lnSpc>
              <a:spcAft>
                <a:spcPts val="800"/>
              </a:spcAft>
              <a:defRPr/>
            </a:pPr>
            <a:r>
              <a:rPr kumimoji="0" lang="en-US" sz="2000" b="0" i="0" u="none" strike="noStrike" kern="1200" cap="none" spc="0" normalizeH="0" baseline="0" noProof="0" dirty="0">
                <a:ln>
                  <a:noFill/>
                </a:ln>
                <a:solidFill>
                  <a:prstClr val="black"/>
                </a:solidFill>
                <a:effectLst/>
                <a:uLnTx/>
                <a:uFillTx/>
                <a:latin typeface="Verdana" panose="020B0604030504040204" pitchFamily="34" charset="0"/>
                <a:ea typeface="Calibri" panose="020F0502020204030204" pitchFamily="34" charset="0"/>
                <a:cs typeface="Arial" panose="020B0604020202020204" pitchFamily="34" charset="0"/>
              </a:rPr>
              <a:t>A.	</a:t>
            </a:r>
            <a:r>
              <a:rPr kumimoji="0" lang="en-US" sz="2000" b="0" i="0" u="none" strike="noStrike" kern="1200" cap="none" spc="0" normalizeH="0" baseline="0" noProof="0" dirty="0">
                <a:ln>
                  <a:noFill/>
                </a:ln>
                <a:solidFill>
                  <a:prstClr val="black"/>
                </a:solidFill>
                <a:effectLst/>
                <a:highlight>
                  <a:srgbClr val="00FF00"/>
                </a:highlight>
                <a:uLnTx/>
                <a:uFillTx/>
                <a:latin typeface="Verdana" panose="020B0604030504040204" pitchFamily="34" charset="0"/>
                <a:ea typeface="Calibri" panose="020F0502020204030204" pitchFamily="34" charset="0"/>
                <a:cs typeface="Arial" panose="020B0604020202020204" pitchFamily="34" charset="0"/>
              </a:rPr>
              <a:t>A schema helps with generating meaningful insights into your data</a:t>
            </a:r>
            <a:r>
              <a:rPr kumimoji="0" lang="en-US" sz="2000" b="0" i="0" u="none" strike="noStrike" kern="1200" cap="none" spc="0" normalizeH="0" baseline="0" noProof="0" dirty="0">
                <a:ln>
                  <a:noFill/>
                </a:ln>
                <a:solidFill>
                  <a:prstClr val="black"/>
                </a:solidFill>
                <a:effectLst/>
                <a:uLnTx/>
                <a:uFillTx/>
                <a:latin typeface="Verdana" panose="020B0604030504040204" pitchFamily="34" charset="0"/>
                <a:ea typeface="Calibri" panose="020F0502020204030204" pitchFamily="34" charset="0"/>
                <a:cs typeface="Arial" panose="020B0604020202020204" pitchFamily="34" charset="0"/>
              </a:rPr>
              <a:t>.</a:t>
            </a:r>
          </a:p>
          <a:p>
            <a:pPr lvl="1">
              <a:lnSpc>
                <a:spcPct val="107000"/>
              </a:lnSpc>
              <a:spcAft>
                <a:spcPts val="800"/>
              </a:spcAft>
              <a:defRPr/>
            </a:pPr>
            <a:r>
              <a:rPr kumimoji="0" lang="en-US" sz="2000" b="0" i="0" u="none" strike="noStrike" kern="1200" cap="none" spc="0" normalizeH="0" baseline="0" noProof="0" dirty="0">
                <a:ln>
                  <a:noFill/>
                </a:ln>
                <a:solidFill>
                  <a:prstClr val="black"/>
                </a:solidFill>
                <a:effectLst/>
                <a:uLnTx/>
                <a:uFillTx/>
                <a:latin typeface="Verdana" panose="020B0604030504040204" pitchFamily="34" charset="0"/>
                <a:ea typeface="Calibri" panose="020F0502020204030204" pitchFamily="34" charset="0"/>
                <a:cs typeface="Arial" panose="020B0604020202020204" pitchFamily="34" charset="0"/>
              </a:rPr>
              <a:t>B.	</a:t>
            </a:r>
            <a:r>
              <a:rPr kumimoji="0" lang="en-US" sz="2000" b="0" i="0" u="none" strike="noStrike" kern="1200" cap="none" spc="0" normalizeH="0" baseline="0" noProof="0" dirty="0">
                <a:ln>
                  <a:noFill/>
                </a:ln>
                <a:solidFill>
                  <a:prstClr val="black"/>
                </a:solidFill>
                <a:effectLst/>
                <a:highlight>
                  <a:srgbClr val="00FF00"/>
                </a:highlight>
                <a:uLnTx/>
                <a:uFillTx/>
                <a:latin typeface="Verdana" panose="020B0604030504040204" pitchFamily="34" charset="0"/>
                <a:ea typeface="Calibri" panose="020F0502020204030204" pitchFamily="34" charset="0"/>
                <a:cs typeface="Arial" panose="020B0604020202020204" pitchFamily="34" charset="0"/>
              </a:rPr>
              <a:t>A schema helps with the creation of visualizations</a:t>
            </a:r>
            <a:r>
              <a:rPr kumimoji="0" lang="en-US" sz="2000" b="0" i="0" u="none" strike="noStrike" kern="1200" cap="none" spc="0" normalizeH="0" baseline="0" noProof="0" dirty="0">
                <a:ln>
                  <a:noFill/>
                </a:ln>
                <a:solidFill>
                  <a:prstClr val="black"/>
                </a:solidFill>
                <a:effectLst/>
                <a:uLnTx/>
                <a:uFillTx/>
                <a:latin typeface="Verdana" panose="020B0604030504040204" pitchFamily="34" charset="0"/>
                <a:ea typeface="Calibri" panose="020F0502020204030204" pitchFamily="34" charset="0"/>
                <a:cs typeface="Arial" panose="020B0604020202020204" pitchFamily="34" charset="0"/>
              </a:rPr>
              <a:t>.</a:t>
            </a:r>
          </a:p>
          <a:p>
            <a:pPr lvl="1">
              <a:lnSpc>
                <a:spcPct val="107000"/>
              </a:lnSpc>
              <a:spcAft>
                <a:spcPts val="800"/>
              </a:spcAft>
              <a:defRPr/>
            </a:pPr>
            <a:r>
              <a:rPr kumimoji="0" lang="en-US" sz="2000" b="0" i="0" u="none" strike="noStrike" kern="1200" cap="none" spc="0" normalizeH="0" baseline="0" noProof="0" dirty="0">
                <a:ln>
                  <a:noFill/>
                </a:ln>
                <a:solidFill>
                  <a:prstClr val="black"/>
                </a:solidFill>
                <a:effectLst/>
                <a:uLnTx/>
                <a:uFillTx/>
                <a:latin typeface="Verdana" panose="020B0604030504040204" pitchFamily="34" charset="0"/>
                <a:ea typeface="Calibri" panose="020F0502020204030204" pitchFamily="34" charset="0"/>
                <a:cs typeface="Arial" panose="020B0604020202020204" pitchFamily="34" charset="0"/>
              </a:rPr>
              <a:t>C.	</a:t>
            </a:r>
            <a:r>
              <a:rPr kumimoji="0" lang="en-US" sz="2000" b="0" i="0" u="none" strike="noStrike" kern="1200" cap="none" spc="0" normalizeH="0" baseline="0" noProof="0" dirty="0">
                <a:ln>
                  <a:noFill/>
                </a:ln>
                <a:solidFill>
                  <a:prstClr val="black"/>
                </a:solidFill>
                <a:effectLst/>
                <a:highlight>
                  <a:srgbClr val="00FF00"/>
                </a:highlight>
                <a:uLnTx/>
                <a:uFillTx/>
                <a:latin typeface="Verdana" panose="020B0604030504040204" pitchFamily="34" charset="0"/>
                <a:ea typeface="Calibri" panose="020F0502020204030204" pitchFamily="34" charset="0"/>
                <a:cs typeface="Arial" panose="020B0604020202020204" pitchFamily="34" charset="0"/>
              </a:rPr>
              <a:t>A schema helps to enable efficient data analysis</a:t>
            </a:r>
            <a:r>
              <a:rPr kumimoji="0" lang="en-US" sz="2000" b="0" i="0" u="none" strike="noStrike" kern="1200" cap="none" spc="0" normalizeH="0" baseline="0" noProof="0" dirty="0">
                <a:ln>
                  <a:noFill/>
                </a:ln>
                <a:solidFill>
                  <a:prstClr val="black"/>
                </a:solidFill>
                <a:effectLst/>
                <a:uLnTx/>
                <a:uFillTx/>
                <a:latin typeface="Verdana" panose="020B0604030504040204" pitchFamily="34" charset="0"/>
                <a:ea typeface="Calibri" panose="020F0502020204030204" pitchFamily="34" charset="0"/>
                <a:cs typeface="Arial" panose="020B0604020202020204" pitchFamily="34" charset="0"/>
              </a:rPr>
              <a:t>.</a:t>
            </a:r>
          </a:p>
          <a:p>
            <a:pPr lvl="1">
              <a:lnSpc>
                <a:spcPct val="107000"/>
              </a:lnSpc>
              <a:spcAft>
                <a:spcPts val="800"/>
              </a:spcAft>
              <a:defRPr/>
            </a:pPr>
            <a:r>
              <a:rPr kumimoji="0" lang="en-US" sz="2000" b="0" i="0" u="none" strike="noStrike" kern="1200" cap="none" spc="0" normalizeH="0" baseline="0" noProof="0" dirty="0">
                <a:ln>
                  <a:noFill/>
                </a:ln>
                <a:solidFill>
                  <a:prstClr val="black"/>
                </a:solidFill>
                <a:effectLst/>
                <a:uLnTx/>
                <a:uFillTx/>
                <a:latin typeface="Verdana" panose="020B0604030504040204" pitchFamily="34" charset="0"/>
                <a:ea typeface="Calibri" panose="020F0502020204030204" pitchFamily="34" charset="0"/>
                <a:cs typeface="Arial" panose="020B0604020202020204" pitchFamily="34" charset="0"/>
              </a:rPr>
              <a:t>D.	</a:t>
            </a:r>
            <a:r>
              <a:rPr kumimoji="0" lang="en-US" sz="2000" b="0" i="0" u="none" strike="noStrike" kern="1200" cap="none" spc="0" normalizeH="0" baseline="0" noProof="0" dirty="0">
                <a:ln>
                  <a:noFill/>
                </a:ln>
                <a:solidFill>
                  <a:prstClr val="black"/>
                </a:solidFill>
                <a:effectLst/>
                <a:highlight>
                  <a:srgbClr val="00FF00"/>
                </a:highlight>
                <a:uLnTx/>
                <a:uFillTx/>
                <a:latin typeface="Verdana" panose="020B0604030504040204" pitchFamily="34" charset="0"/>
                <a:ea typeface="Calibri" panose="020F0502020204030204" pitchFamily="34" charset="0"/>
                <a:cs typeface="Arial" panose="020B0604020202020204" pitchFamily="34" charset="0"/>
              </a:rPr>
              <a:t>A schema helps to define the structure of your data</a:t>
            </a:r>
            <a:r>
              <a:rPr kumimoji="0" lang="en-US" sz="2000" b="0" i="0" u="none" strike="noStrike" kern="1200" cap="none" spc="0" normalizeH="0" baseline="0" noProof="0" dirty="0">
                <a:ln>
                  <a:noFill/>
                </a:ln>
                <a:solidFill>
                  <a:prstClr val="black"/>
                </a:solidFill>
                <a:effectLst/>
                <a:uLnTx/>
                <a:uFillTx/>
                <a:latin typeface="Verdana" panose="020B0604030504040204" pitchFamily="34" charset="0"/>
                <a:ea typeface="Calibri" panose="020F0502020204030204" pitchFamily="34" charset="0"/>
                <a:cs typeface="Arial" panose="020B0604020202020204" pitchFamily="34" charset="0"/>
              </a:rPr>
              <a:t>.</a:t>
            </a:r>
          </a:p>
        </p:txBody>
      </p:sp>
      <p:pic>
        <p:nvPicPr>
          <p:cNvPr id="3" name="Picture 2">
            <a:extLst>
              <a:ext uri="{FF2B5EF4-FFF2-40B4-BE49-F238E27FC236}">
                <a16:creationId xmlns:a16="http://schemas.microsoft.com/office/drawing/2014/main" id="{6B9EA1B1-7E6B-11BB-65C8-5121ECD54202}"/>
              </a:ext>
            </a:extLst>
          </p:cNvPr>
          <p:cNvPicPr>
            <a:picLocks noChangeAspect="1"/>
          </p:cNvPicPr>
          <p:nvPr/>
        </p:nvPicPr>
        <p:blipFill>
          <a:blip r:embed="rId2"/>
          <a:stretch>
            <a:fillRect/>
          </a:stretch>
        </p:blipFill>
        <p:spPr>
          <a:xfrm>
            <a:off x="772813" y="3946795"/>
            <a:ext cx="10878857" cy="462930"/>
          </a:xfrm>
          <a:prstGeom prst="rect">
            <a:avLst/>
          </a:prstGeom>
        </p:spPr>
      </p:pic>
      <p:pic>
        <p:nvPicPr>
          <p:cNvPr id="7" name="Picture 6">
            <a:extLst>
              <a:ext uri="{FF2B5EF4-FFF2-40B4-BE49-F238E27FC236}">
                <a16:creationId xmlns:a16="http://schemas.microsoft.com/office/drawing/2014/main" id="{D8069E8B-8A82-55E0-72E1-8581E3280E02}"/>
              </a:ext>
            </a:extLst>
          </p:cNvPr>
          <p:cNvPicPr>
            <a:picLocks noChangeAspect="1"/>
          </p:cNvPicPr>
          <p:nvPr/>
        </p:nvPicPr>
        <p:blipFill>
          <a:blip r:embed="rId3"/>
          <a:stretch>
            <a:fillRect/>
          </a:stretch>
        </p:blipFill>
        <p:spPr>
          <a:xfrm>
            <a:off x="689675" y="4471315"/>
            <a:ext cx="8797379" cy="361968"/>
          </a:xfrm>
          <a:prstGeom prst="rect">
            <a:avLst/>
          </a:prstGeom>
        </p:spPr>
      </p:pic>
      <p:pic>
        <p:nvPicPr>
          <p:cNvPr id="9" name="Picture 8">
            <a:extLst>
              <a:ext uri="{FF2B5EF4-FFF2-40B4-BE49-F238E27FC236}">
                <a16:creationId xmlns:a16="http://schemas.microsoft.com/office/drawing/2014/main" id="{5E86C02A-AB61-120C-646D-A438013D6C13}"/>
              </a:ext>
            </a:extLst>
          </p:cNvPr>
          <p:cNvPicPr>
            <a:picLocks noChangeAspect="1"/>
          </p:cNvPicPr>
          <p:nvPr/>
        </p:nvPicPr>
        <p:blipFill>
          <a:blip r:embed="rId4"/>
          <a:stretch>
            <a:fillRect/>
          </a:stretch>
        </p:blipFill>
        <p:spPr>
          <a:xfrm>
            <a:off x="745103" y="4970721"/>
            <a:ext cx="10878856" cy="557503"/>
          </a:xfrm>
          <a:prstGeom prst="rect">
            <a:avLst/>
          </a:prstGeom>
        </p:spPr>
      </p:pic>
      <p:pic>
        <p:nvPicPr>
          <p:cNvPr id="11" name="Picture 10">
            <a:extLst>
              <a:ext uri="{FF2B5EF4-FFF2-40B4-BE49-F238E27FC236}">
                <a16:creationId xmlns:a16="http://schemas.microsoft.com/office/drawing/2014/main" id="{ADD2989E-9738-49C4-B70A-BA726A00B23A}"/>
              </a:ext>
            </a:extLst>
          </p:cNvPr>
          <p:cNvPicPr>
            <a:picLocks noChangeAspect="1"/>
          </p:cNvPicPr>
          <p:nvPr/>
        </p:nvPicPr>
        <p:blipFill>
          <a:blip r:embed="rId5"/>
          <a:stretch>
            <a:fillRect/>
          </a:stretch>
        </p:blipFill>
        <p:spPr>
          <a:xfrm>
            <a:off x="727845" y="5475571"/>
            <a:ext cx="10677487" cy="384904"/>
          </a:xfrm>
          <a:prstGeom prst="rect">
            <a:avLst/>
          </a:prstGeom>
        </p:spPr>
      </p:pic>
      <p:sp>
        <p:nvSpPr>
          <p:cNvPr id="12" name="Rectangle 11">
            <a:extLst>
              <a:ext uri="{FF2B5EF4-FFF2-40B4-BE49-F238E27FC236}">
                <a16:creationId xmlns:a16="http://schemas.microsoft.com/office/drawing/2014/main" id="{49706C7B-A12D-FD6A-AFFA-AE1ACD75F2B7}"/>
              </a:ext>
            </a:extLst>
          </p:cNvPr>
          <p:cNvSpPr/>
          <p:nvPr/>
        </p:nvSpPr>
        <p:spPr>
          <a:xfrm>
            <a:off x="217160" y="3827705"/>
            <a:ext cx="452368" cy="646331"/>
          </a:xfrm>
          <a:prstGeom prst="rect">
            <a:avLst/>
          </a:prstGeom>
          <a:noFill/>
        </p:spPr>
        <p:txBody>
          <a:bodyPr wrap="none" lIns="91440" tIns="45720" rIns="91440" bIns="45720">
            <a:spAutoFit/>
          </a:bodyPr>
          <a:lstStyle/>
          <a:p>
            <a:pPr algn="ctr"/>
            <a:r>
              <a:rPr lang="en-US" sz="3600" b="0" cap="none" spc="0" dirty="0">
                <a:ln w="0"/>
                <a:solidFill>
                  <a:schemeClr val="tx1"/>
                </a:solidFill>
                <a:effectLst>
                  <a:outerShdw blurRad="38100" dist="19050" dir="2700000" algn="tl" rotWithShape="0">
                    <a:schemeClr val="dk1">
                      <a:alpha val="40000"/>
                    </a:schemeClr>
                  </a:outerShdw>
                </a:effectLst>
              </a:rPr>
              <a:t>A</a:t>
            </a:r>
          </a:p>
        </p:txBody>
      </p:sp>
      <p:sp>
        <p:nvSpPr>
          <p:cNvPr id="13" name="Rectangle 12">
            <a:extLst>
              <a:ext uri="{FF2B5EF4-FFF2-40B4-BE49-F238E27FC236}">
                <a16:creationId xmlns:a16="http://schemas.microsoft.com/office/drawing/2014/main" id="{211BE816-A5BC-13F3-5FCC-558C3EA32028}"/>
              </a:ext>
            </a:extLst>
          </p:cNvPr>
          <p:cNvSpPr/>
          <p:nvPr/>
        </p:nvSpPr>
        <p:spPr>
          <a:xfrm>
            <a:off x="244865" y="4354184"/>
            <a:ext cx="452368" cy="646331"/>
          </a:xfrm>
          <a:prstGeom prst="rect">
            <a:avLst/>
          </a:prstGeom>
          <a:noFill/>
        </p:spPr>
        <p:txBody>
          <a:bodyPr wrap="none" lIns="91440" tIns="45720" rIns="91440" bIns="45720">
            <a:spAutoFit/>
          </a:bodyPr>
          <a:lstStyle/>
          <a:p>
            <a:pPr algn="ctr"/>
            <a:r>
              <a:rPr lang="en-US" sz="3600" b="0" cap="none" spc="0" dirty="0">
                <a:ln w="0"/>
                <a:solidFill>
                  <a:schemeClr val="tx1"/>
                </a:solidFill>
                <a:effectLst>
                  <a:outerShdw blurRad="38100" dist="19050" dir="2700000" algn="tl" rotWithShape="0">
                    <a:schemeClr val="dk1">
                      <a:alpha val="40000"/>
                    </a:schemeClr>
                  </a:outerShdw>
                </a:effectLst>
              </a:rPr>
              <a:t>B</a:t>
            </a:r>
          </a:p>
        </p:txBody>
      </p:sp>
      <p:sp>
        <p:nvSpPr>
          <p:cNvPr id="14" name="Rectangle 13">
            <a:extLst>
              <a:ext uri="{FF2B5EF4-FFF2-40B4-BE49-F238E27FC236}">
                <a16:creationId xmlns:a16="http://schemas.microsoft.com/office/drawing/2014/main" id="{F1206960-D279-890A-A99F-550400650A23}"/>
              </a:ext>
            </a:extLst>
          </p:cNvPr>
          <p:cNvSpPr/>
          <p:nvPr/>
        </p:nvSpPr>
        <p:spPr>
          <a:xfrm>
            <a:off x="282990" y="4880663"/>
            <a:ext cx="431528" cy="646331"/>
          </a:xfrm>
          <a:prstGeom prst="rect">
            <a:avLst/>
          </a:prstGeom>
          <a:noFill/>
        </p:spPr>
        <p:txBody>
          <a:bodyPr wrap="none" lIns="91440" tIns="45720" rIns="91440" bIns="45720">
            <a:spAutoFit/>
          </a:bodyPr>
          <a:lstStyle/>
          <a:p>
            <a:pPr algn="ctr"/>
            <a:r>
              <a:rPr lang="en-US" sz="3600" b="0" cap="none" spc="0" dirty="0">
                <a:ln w="0"/>
                <a:solidFill>
                  <a:schemeClr val="tx1"/>
                </a:solidFill>
                <a:effectLst>
                  <a:outerShdw blurRad="38100" dist="19050" dir="2700000" algn="tl" rotWithShape="0">
                    <a:schemeClr val="dk1">
                      <a:alpha val="40000"/>
                    </a:schemeClr>
                  </a:outerShdw>
                </a:effectLst>
              </a:rPr>
              <a:t>C</a:t>
            </a:r>
          </a:p>
        </p:txBody>
      </p:sp>
      <p:sp>
        <p:nvSpPr>
          <p:cNvPr id="15" name="Rectangle 14">
            <a:extLst>
              <a:ext uri="{FF2B5EF4-FFF2-40B4-BE49-F238E27FC236}">
                <a16:creationId xmlns:a16="http://schemas.microsoft.com/office/drawing/2014/main" id="{A83A5E6B-9FC4-EA39-40F0-02E83A80CC71}"/>
              </a:ext>
            </a:extLst>
          </p:cNvPr>
          <p:cNvSpPr/>
          <p:nvPr/>
        </p:nvSpPr>
        <p:spPr>
          <a:xfrm>
            <a:off x="292260" y="5337867"/>
            <a:ext cx="468398" cy="646331"/>
          </a:xfrm>
          <a:prstGeom prst="rect">
            <a:avLst/>
          </a:prstGeom>
          <a:noFill/>
        </p:spPr>
        <p:txBody>
          <a:bodyPr wrap="none" lIns="91440" tIns="45720" rIns="91440" bIns="45720">
            <a:spAutoFit/>
          </a:bodyPr>
          <a:lstStyle/>
          <a:p>
            <a:pPr algn="ctr"/>
            <a:r>
              <a:rPr lang="en-US" sz="3600" b="0" cap="none" spc="0" dirty="0">
                <a:ln w="0"/>
                <a:solidFill>
                  <a:schemeClr val="tx1"/>
                </a:solidFill>
                <a:effectLst>
                  <a:outerShdw blurRad="38100" dist="19050" dir="2700000" algn="tl" rotWithShape="0">
                    <a:schemeClr val="dk1">
                      <a:alpha val="40000"/>
                    </a:schemeClr>
                  </a:outerShdw>
                </a:effectLst>
              </a:rPr>
              <a:t>D</a:t>
            </a:r>
          </a:p>
        </p:txBody>
      </p:sp>
    </p:spTree>
    <p:extLst>
      <p:ext uri="{BB962C8B-B14F-4D97-AF65-F5344CB8AC3E}">
        <p14:creationId xmlns:p14="http://schemas.microsoft.com/office/powerpoint/2010/main" val="3195929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C976FC-D295-0DB3-F47C-42EBB8B6A0EE}"/>
            </a:ext>
          </a:extLst>
        </p:cNvPr>
        <p:cNvGrpSpPr/>
        <p:nvPr/>
      </p:nvGrpSpPr>
      <p:grpSpPr>
        <a:xfrm>
          <a:off x="0" y="0"/>
          <a:ext cx="0" cy="0"/>
          <a:chOff x="0" y="0"/>
          <a:chExt cx="0" cy="0"/>
        </a:xfrm>
      </p:grpSpPr>
      <p:sp>
        <p:nvSpPr>
          <p:cNvPr id="4" name="Freeform: Shape 3">
            <a:extLst>
              <a:ext uri="{FF2B5EF4-FFF2-40B4-BE49-F238E27FC236}">
                <a16:creationId xmlns:a16="http://schemas.microsoft.com/office/drawing/2014/main" id="{9A94BEC9-0A33-E7AA-2DD5-48A4D84247D0}"/>
              </a:ext>
            </a:extLst>
          </p:cNvPr>
          <p:cNvSpPr/>
          <p:nvPr/>
        </p:nvSpPr>
        <p:spPr>
          <a:xfrm rot="-5220000">
            <a:off x="3118153" y="-974217"/>
            <a:ext cx="1791582" cy="8433916"/>
          </a:xfrm>
          <a:custGeom>
            <a:avLst/>
            <a:gdLst>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91548 w 1417982"/>
              <a:gd name="connsiteY17" fmla="*/ 2915478 h 4518991"/>
              <a:gd name="connsiteX18" fmla="*/ 251791 w 1417982"/>
              <a:gd name="connsiteY18" fmla="*/ 3193774 h 4518991"/>
              <a:gd name="connsiteX19" fmla="*/ 265043 w 1417982"/>
              <a:gd name="connsiteY19" fmla="*/ 3339547 h 4518991"/>
              <a:gd name="connsiteX20" fmla="*/ 278295 w 1417982"/>
              <a:gd name="connsiteY20" fmla="*/ 3538330 h 4518991"/>
              <a:gd name="connsiteX21" fmla="*/ 331304 w 1417982"/>
              <a:gd name="connsiteY21" fmla="*/ 3697356 h 4518991"/>
              <a:gd name="connsiteX22" fmla="*/ 331304 w 1417982"/>
              <a:gd name="connsiteY22" fmla="*/ 3829878 h 4518991"/>
              <a:gd name="connsiteX23" fmla="*/ 278295 w 1417982"/>
              <a:gd name="connsiteY23" fmla="*/ 3988904 h 4518991"/>
              <a:gd name="connsiteX24" fmla="*/ 278295 w 1417982"/>
              <a:gd name="connsiteY24" fmla="*/ 4147930 h 4518991"/>
              <a:gd name="connsiteX25" fmla="*/ 291548 w 1417982"/>
              <a:gd name="connsiteY25" fmla="*/ 4373217 h 4518991"/>
              <a:gd name="connsiteX26" fmla="*/ 331304 w 1417982"/>
              <a:gd name="connsiteY26" fmla="*/ 4426226 h 4518991"/>
              <a:gd name="connsiteX27" fmla="*/ 424069 w 1417982"/>
              <a:gd name="connsiteY27" fmla="*/ 4452730 h 4518991"/>
              <a:gd name="connsiteX28" fmla="*/ 834887 w 1417982"/>
              <a:gd name="connsiteY28" fmla="*/ 4492487 h 4518991"/>
              <a:gd name="connsiteX29" fmla="*/ 1086678 w 1417982"/>
              <a:gd name="connsiteY29" fmla="*/ 4479234 h 4518991"/>
              <a:gd name="connsiteX30" fmla="*/ 1325217 w 1417982"/>
              <a:gd name="connsiteY30" fmla="*/ 4505739 h 4518991"/>
              <a:gd name="connsiteX31" fmla="*/ 1364974 w 1417982"/>
              <a:gd name="connsiteY31" fmla="*/ 4518991 h 4518991"/>
              <a:gd name="connsiteX32" fmla="*/ 1417982 w 1417982"/>
              <a:gd name="connsiteY32" fmla="*/ 4161182 h 4518991"/>
              <a:gd name="connsiteX33" fmla="*/ 1378226 w 1417982"/>
              <a:gd name="connsiteY33" fmla="*/ 4055165 h 4518991"/>
              <a:gd name="connsiteX34" fmla="*/ 1417982 w 1417982"/>
              <a:gd name="connsiteY34" fmla="*/ 3962400 h 4518991"/>
              <a:gd name="connsiteX35" fmla="*/ 1338469 w 1417982"/>
              <a:gd name="connsiteY35" fmla="*/ 3843130 h 4518991"/>
              <a:gd name="connsiteX36" fmla="*/ 1311965 w 1417982"/>
              <a:gd name="connsiteY36" fmla="*/ 3617843 h 4518991"/>
              <a:gd name="connsiteX37" fmla="*/ 1325217 w 1417982"/>
              <a:gd name="connsiteY37" fmla="*/ 3511826 h 4518991"/>
              <a:gd name="connsiteX38" fmla="*/ 1325217 w 1417982"/>
              <a:gd name="connsiteY38" fmla="*/ 3286539 h 4518991"/>
              <a:gd name="connsiteX39" fmla="*/ 1325217 w 1417982"/>
              <a:gd name="connsiteY39" fmla="*/ 3048000 h 4518991"/>
              <a:gd name="connsiteX40" fmla="*/ 1166191 w 1417982"/>
              <a:gd name="connsiteY40" fmla="*/ 2769704 h 4518991"/>
              <a:gd name="connsiteX41" fmla="*/ 1311965 w 1417982"/>
              <a:gd name="connsiteY41" fmla="*/ 2517913 h 4518991"/>
              <a:gd name="connsiteX42" fmla="*/ 1258956 w 1417982"/>
              <a:gd name="connsiteY42" fmla="*/ 2305878 h 4518991"/>
              <a:gd name="connsiteX43" fmla="*/ 1245704 w 1417982"/>
              <a:gd name="connsiteY43" fmla="*/ 2146852 h 4518991"/>
              <a:gd name="connsiteX44" fmla="*/ 1272209 w 1417982"/>
              <a:gd name="connsiteY44" fmla="*/ 2040834 h 4518991"/>
              <a:gd name="connsiteX45" fmla="*/ 1258956 w 1417982"/>
              <a:gd name="connsiteY45" fmla="*/ 1881808 h 4518991"/>
              <a:gd name="connsiteX46" fmla="*/ 1205948 w 1417982"/>
              <a:gd name="connsiteY46" fmla="*/ 1722782 h 4518991"/>
              <a:gd name="connsiteX47" fmla="*/ 1205948 w 1417982"/>
              <a:gd name="connsiteY47" fmla="*/ 1457739 h 4518991"/>
              <a:gd name="connsiteX48" fmla="*/ 1179443 w 1417982"/>
              <a:gd name="connsiteY48" fmla="*/ 1258956 h 4518991"/>
              <a:gd name="connsiteX49" fmla="*/ 1152939 w 1417982"/>
              <a:gd name="connsiteY49" fmla="*/ 1086678 h 4518991"/>
              <a:gd name="connsiteX50" fmla="*/ 1166191 w 1417982"/>
              <a:gd name="connsiteY50" fmla="*/ 848139 h 4518991"/>
              <a:gd name="connsiteX51" fmla="*/ 1152939 w 1417982"/>
              <a:gd name="connsiteY51" fmla="*/ 675860 h 4518991"/>
              <a:gd name="connsiteX52" fmla="*/ 1113182 w 1417982"/>
              <a:gd name="connsiteY52" fmla="*/ 437321 h 4518991"/>
              <a:gd name="connsiteX53" fmla="*/ 1099930 w 1417982"/>
              <a:gd name="connsiteY53" fmla="*/ 291547 h 4518991"/>
              <a:gd name="connsiteX54" fmla="*/ 1152939 w 1417982"/>
              <a:gd name="connsiteY54" fmla="*/ 92765 h 4518991"/>
              <a:gd name="connsiteX55" fmla="*/ 1139687 w 1417982"/>
              <a:gd name="connsiteY55" fmla="*/ 0 h 4518991"/>
              <a:gd name="connsiteX56" fmla="*/ 848139 w 1417982"/>
              <a:gd name="connsiteY56" fmla="*/ 53008 h 4518991"/>
              <a:gd name="connsiteX57" fmla="*/ 278295 w 1417982"/>
              <a:gd name="connsiteY57" fmla="*/ 39756 h 4518991"/>
              <a:gd name="connsiteX58" fmla="*/ 53009 w 1417982"/>
              <a:gd name="connsiteY58"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91548 w 1417982"/>
              <a:gd name="connsiteY17" fmla="*/ 2915478 h 4518991"/>
              <a:gd name="connsiteX18" fmla="*/ 262271 w 1417982"/>
              <a:gd name="connsiteY18" fmla="*/ 3034266 h 4518991"/>
              <a:gd name="connsiteX19" fmla="*/ 251791 w 1417982"/>
              <a:gd name="connsiteY19" fmla="*/ 3193774 h 4518991"/>
              <a:gd name="connsiteX20" fmla="*/ 265043 w 1417982"/>
              <a:gd name="connsiteY20" fmla="*/ 3339547 h 4518991"/>
              <a:gd name="connsiteX21" fmla="*/ 278295 w 1417982"/>
              <a:gd name="connsiteY21" fmla="*/ 3538330 h 4518991"/>
              <a:gd name="connsiteX22" fmla="*/ 331304 w 1417982"/>
              <a:gd name="connsiteY22" fmla="*/ 3697356 h 4518991"/>
              <a:gd name="connsiteX23" fmla="*/ 331304 w 1417982"/>
              <a:gd name="connsiteY23" fmla="*/ 3829878 h 4518991"/>
              <a:gd name="connsiteX24" fmla="*/ 278295 w 1417982"/>
              <a:gd name="connsiteY24" fmla="*/ 3988904 h 4518991"/>
              <a:gd name="connsiteX25" fmla="*/ 278295 w 1417982"/>
              <a:gd name="connsiteY25" fmla="*/ 4147930 h 4518991"/>
              <a:gd name="connsiteX26" fmla="*/ 291548 w 1417982"/>
              <a:gd name="connsiteY26" fmla="*/ 4373217 h 4518991"/>
              <a:gd name="connsiteX27" fmla="*/ 331304 w 1417982"/>
              <a:gd name="connsiteY27" fmla="*/ 4426226 h 4518991"/>
              <a:gd name="connsiteX28" fmla="*/ 424069 w 1417982"/>
              <a:gd name="connsiteY28" fmla="*/ 4452730 h 4518991"/>
              <a:gd name="connsiteX29" fmla="*/ 834887 w 1417982"/>
              <a:gd name="connsiteY29" fmla="*/ 4492487 h 4518991"/>
              <a:gd name="connsiteX30" fmla="*/ 1086678 w 1417982"/>
              <a:gd name="connsiteY30" fmla="*/ 4479234 h 4518991"/>
              <a:gd name="connsiteX31" fmla="*/ 1325217 w 1417982"/>
              <a:gd name="connsiteY31" fmla="*/ 4505739 h 4518991"/>
              <a:gd name="connsiteX32" fmla="*/ 1364974 w 1417982"/>
              <a:gd name="connsiteY32" fmla="*/ 4518991 h 4518991"/>
              <a:gd name="connsiteX33" fmla="*/ 1417982 w 1417982"/>
              <a:gd name="connsiteY33" fmla="*/ 4161182 h 4518991"/>
              <a:gd name="connsiteX34" fmla="*/ 1378226 w 1417982"/>
              <a:gd name="connsiteY34" fmla="*/ 4055165 h 4518991"/>
              <a:gd name="connsiteX35" fmla="*/ 1417982 w 1417982"/>
              <a:gd name="connsiteY35" fmla="*/ 3962400 h 4518991"/>
              <a:gd name="connsiteX36" fmla="*/ 1338469 w 1417982"/>
              <a:gd name="connsiteY36" fmla="*/ 3843130 h 4518991"/>
              <a:gd name="connsiteX37" fmla="*/ 1311965 w 1417982"/>
              <a:gd name="connsiteY37" fmla="*/ 3617843 h 4518991"/>
              <a:gd name="connsiteX38" fmla="*/ 1325217 w 1417982"/>
              <a:gd name="connsiteY38" fmla="*/ 3511826 h 4518991"/>
              <a:gd name="connsiteX39" fmla="*/ 1325217 w 1417982"/>
              <a:gd name="connsiteY39" fmla="*/ 3286539 h 4518991"/>
              <a:gd name="connsiteX40" fmla="*/ 1325217 w 1417982"/>
              <a:gd name="connsiteY40" fmla="*/ 3048000 h 4518991"/>
              <a:gd name="connsiteX41" fmla="*/ 1166191 w 1417982"/>
              <a:gd name="connsiteY41" fmla="*/ 2769704 h 4518991"/>
              <a:gd name="connsiteX42" fmla="*/ 1311965 w 1417982"/>
              <a:gd name="connsiteY42" fmla="*/ 2517913 h 4518991"/>
              <a:gd name="connsiteX43" fmla="*/ 1258956 w 1417982"/>
              <a:gd name="connsiteY43" fmla="*/ 2305878 h 4518991"/>
              <a:gd name="connsiteX44" fmla="*/ 1245704 w 1417982"/>
              <a:gd name="connsiteY44" fmla="*/ 2146852 h 4518991"/>
              <a:gd name="connsiteX45" fmla="*/ 1272209 w 1417982"/>
              <a:gd name="connsiteY45" fmla="*/ 2040834 h 4518991"/>
              <a:gd name="connsiteX46" fmla="*/ 1258956 w 1417982"/>
              <a:gd name="connsiteY46" fmla="*/ 1881808 h 4518991"/>
              <a:gd name="connsiteX47" fmla="*/ 1205948 w 1417982"/>
              <a:gd name="connsiteY47" fmla="*/ 1722782 h 4518991"/>
              <a:gd name="connsiteX48" fmla="*/ 1205948 w 1417982"/>
              <a:gd name="connsiteY48" fmla="*/ 1457739 h 4518991"/>
              <a:gd name="connsiteX49" fmla="*/ 1179443 w 1417982"/>
              <a:gd name="connsiteY49" fmla="*/ 1258956 h 4518991"/>
              <a:gd name="connsiteX50" fmla="*/ 1152939 w 1417982"/>
              <a:gd name="connsiteY50" fmla="*/ 1086678 h 4518991"/>
              <a:gd name="connsiteX51" fmla="*/ 1166191 w 1417982"/>
              <a:gd name="connsiteY51" fmla="*/ 848139 h 4518991"/>
              <a:gd name="connsiteX52" fmla="*/ 1152939 w 1417982"/>
              <a:gd name="connsiteY52" fmla="*/ 675860 h 4518991"/>
              <a:gd name="connsiteX53" fmla="*/ 1113182 w 1417982"/>
              <a:gd name="connsiteY53" fmla="*/ 437321 h 4518991"/>
              <a:gd name="connsiteX54" fmla="*/ 1099930 w 1417982"/>
              <a:gd name="connsiteY54" fmla="*/ 291547 h 4518991"/>
              <a:gd name="connsiteX55" fmla="*/ 1152939 w 1417982"/>
              <a:gd name="connsiteY55" fmla="*/ 92765 h 4518991"/>
              <a:gd name="connsiteX56" fmla="*/ 1139687 w 1417982"/>
              <a:gd name="connsiteY56" fmla="*/ 0 h 4518991"/>
              <a:gd name="connsiteX57" fmla="*/ 848139 w 1417982"/>
              <a:gd name="connsiteY57" fmla="*/ 53008 h 4518991"/>
              <a:gd name="connsiteX58" fmla="*/ 278295 w 1417982"/>
              <a:gd name="connsiteY58" fmla="*/ 39756 h 4518991"/>
              <a:gd name="connsiteX59" fmla="*/ 53009 w 1417982"/>
              <a:gd name="connsiteY59"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91548 w 1417982"/>
              <a:gd name="connsiteY17" fmla="*/ 2915478 h 4518991"/>
              <a:gd name="connsiteX18" fmla="*/ 309100 w 1417982"/>
              <a:gd name="connsiteY18" fmla="*/ 3039645 h 4518991"/>
              <a:gd name="connsiteX19" fmla="*/ 251791 w 1417982"/>
              <a:gd name="connsiteY19" fmla="*/ 3193774 h 4518991"/>
              <a:gd name="connsiteX20" fmla="*/ 265043 w 1417982"/>
              <a:gd name="connsiteY20" fmla="*/ 3339547 h 4518991"/>
              <a:gd name="connsiteX21" fmla="*/ 278295 w 1417982"/>
              <a:gd name="connsiteY21" fmla="*/ 3538330 h 4518991"/>
              <a:gd name="connsiteX22" fmla="*/ 331304 w 1417982"/>
              <a:gd name="connsiteY22" fmla="*/ 3697356 h 4518991"/>
              <a:gd name="connsiteX23" fmla="*/ 331304 w 1417982"/>
              <a:gd name="connsiteY23" fmla="*/ 3829878 h 4518991"/>
              <a:gd name="connsiteX24" fmla="*/ 278295 w 1417982"/>
              <a:gd name="connsiteY24" fmla="*/ 3988904 h 4518991"/>
              <a:gd name="connsiteX25" fmla="*/ 278295 w 1417982"/>
              <a:gd name="connsiteY25" fmla="*/ 4147930 h 4518991"/>
              <a:gd name="connsiteX26" fmla="*/ 291548 w 1417982"/>
              <a:gd name="connsiteY26" fmla="*/ 4373217 h 4518991"/>
              <a:gd name="connsiteX27" fmla="*/ 331304 w 1417982"/>
              <a:gd name="connsiteY27" fmla="*/ 4426226 h 4518991"/>
              <a:gd name="connsiteX28" fmla="*/ 424069 w 1417982"/>
              <a:gd name="connsiteY28" fmla="*/ 4452730 h 4518991"/>
              <a:gd name="connsiteX29" fmla="*/ 834887 w 1417982"/>
              <a:gd name="connsiteY29" fmla="*/ 4492487 h 4518991"/>
              <a:gd name="connsiteX30" fmla="*/ 1086678 w 1417982"/>
              <a:gd name="connsiteY30" fmla="*/ 4479234 h 4518991"/>
              <a:gd name="connsiteX31" fmla="*/ 1325217 w 1417982"/>
              <a:gd name="connsiteY31" fmla="*/ 4505739 h 4518991"/>
              <a:gd name="connsiteX32" fmla="*/ 1364974 w 1417982"/>
              <a:gd name="connsiteY32" fmla="*/ 4518991 h 4518991"/>
              <a:gd name="connsiteX33" fmla="*/ 1417982 w 1417982"/>
              <a:gd name="connsiteY33" fmla="*/ 4161182 h 4518991"/>
              <a:gd name="connsiteX34" fmla="*/ 1378226 w 1417982"/>
              <a:gd name="connsiteY34" fmla="*/ 4055165 h 4518991"/>
              <a:gd name="connsiteX35" fmla="*/ 1417982 w 1417982"/>
              <a:gd name="connsiteY35" fmla="*/ 3962400 h 4518991"/>
              <a:gd name="connsiteX36" fmla="*/ 1338469 w 1417982"/>
              <a:gd name="connsiteY36" fmla="*/ 3843130 h 4518991"/>
              <a:gd name="connsiteX37" fmla="*/ 1311965 w 1417982"/>
              <a:gd name="connsiteY37" fmla="*/ 3617843 h 4518991"/>
              <a:gd name="connsiteX38" fmla="*/ 1325217 w 1417982"/>
              <a:gd name="connsiteY38" fmla="*/ 3511826 h 4518991"/>
              <a:gd name="connsiteX39" fmla="*/ 1325217 w 1417982"/>
              <a:gd name="connsiteY39" fmla="*/ 3286539 h 4518991"/>
              <a:gd name="connsiteX40" fmla="*/ 1325217 w 1417982"/>
              <a:gd name="connsiteY40" fmla="*/ 3048000 h 4518991"/>
              <a:gd name="connsiteX41" fmla="*/ 1166191 w 1417982"/>
              <a:gd name="connsiteY41" fmla="*/ 2769704 h 4518991"/>
              <a:gd name="connsiteX42" fmla="*/ 1311965 w 1417982"/>
              <a:gd name="connsiteY42" fmla="*/ 2517913 h 4518991"/>
              <a:gd name="connsiteX43" fmla="*/ 1258956 w 1417982"/>
              <a:gd name="connsiteY43" fmla="*/ 2305878 h 4518991"/>
              <a:gd name="connsiteX44" fmla="*/ 1245704 w 1417982"/>
              <a:gd name="connsiteY44" fmla="*/ 2146852 h 4518991"/>
              <a:gd name="connsiteX45" fmla="*/ 1272209 w 1417982"/>
              <a:gd name="connsiteY45" fmla="*/ 2040834 h 4518991"/>
              <a:gd name="connsiteX46" fmla="*/ 1258956 w 1417982"/>
              <a:gd name="connsiteY46" fmla="*/ 1881808 h 4518991"/>
              <a:gd name="connsiteX47" fmla="*/ 1205948 w 1417982"/>
              <a:gd name="connsiteY47" fmla="*/ 1722782 h 4518991"/>
              <a:gd name="connsiteX48" fmla="*/ 1205948 w 1417982"/>
              <a:gd name="connsiteY48" fmla="*/ 1457739 h 4518991"/>
              <a:gd name="connsiteX49" fmla="*/ 1179443 w 1417982"/>
              <a:gd name="connsiteY49" fmla="*/ 1258956 h 4518991"/>
              <a:gd name="connsiteX50" fmla="*/ 1152939 w 1417982"/>
              <a:gd name="connsiteY50" fmla="*/ 1086678 h 4518991"/>
              <a:gd name="connsiteX51" fmla="*/ 1166191 w 1417982"/>
              <a:gd name="connsiteY51" fmla="*/ 848139 h 4518991"/>
              <a:gd name="connsiteX52" fmla="*/ 1152939 w 1417982"/>
              <a:gd name="connsiteY52" fmla="*/ 675860 h 4518991"/>
              <a:gd name="connsiteX53" fmla="*/ 1113182 w 1417982"/>
              <a:gd name="connsiteY53" fmla="*/ 437321 h 4518991"/>
              <a:gd name="connsiteX54" fmla="*/ 1099930 w 1417982"/>
              <a:gd name="connsiteY54" fmla="*/ 291547 h 4518991"/>
              <a:gd name="connsiteX55" fmla="*/ 1152939 w 1417982"/>
              <a:gd name="connsiteY55" fmla="*/ 92765 h 4518991"/>
              <a:gd name="connsiteX56" fmla="*/ 1139687 w 1417982"/>
              <a:gd name="connsiteY56" fmla="*/ 0 h 4518991"/>
              <a:gd name="connsiteX57" fmla="*/ 848139 w 1417982"/>
              <a:gd name="connsiteY57" fmla="*/ 53008 h 4518991"/>
              <a:gd name="connsiteX58" fmla="*/ 278295 w 1417982"/>
              <a:gd name="connsiteY58" fmla="*/ 39756 h 4518991"/>
              <a:gd name="connsiteX59" fmla="*/ 53009 w 1417982"/>
              <a:gd name="connsiteY59"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166191 w 1417982"/>
              <a:gd name="connsiteY42" fmla="*/ 2769704 h 4518991"/>
              <a:gd name="connsiteX43" fmla="*/ 1311965 w 1417982"/>
              <a:gd name="connsiteY43" fmla="*/ 2517913 h 4518991"/>
              <a:gd name="connsiteX44" fmla="*/ 1258956 w 1417982"/>
              <a:gd name="connsiteY44" fmla="*/ 2305878 h 4518991"/>
              <a:gd name="connsiteX45" fmla="*/ 1245704 w 1417982"/>
              <a:gd name="connsiteY45" fmla="*/ 2146852 h 4518991"/>
              <a:gd name="connsiteX46" fmla="*/ 1272209 w 1417982"/>
              <a:gd name="connsiteY46" fmla="*/ 2040834 h 4518991"/>
              <a:gd name="connsiteX47" fmla="*/ 1258956 w 1417982"/>
              <a:gd name="connsiteY47" fmla="*/ 1881808 h 4518991"/>
              <a:gd name="connsiteX48" fmla="*/ 1205948 w 1417982"/>
              <a:gd name="connsiteY48" fmla="*/ 1722782 h 4518991"/>
              <a:gd name="connsiteX49" fmla="*/ 1205948 w 1417982"/>
              <a:gd name="connsiteY49" fmla="*/ 1457739 h 4518991"/>
              <a:gd name="connsiteX50" fmla="*/ 1179443 w 1417982"/>
              <a:gd name="connsiteY50" fmla="*/ 1258956 h 4518991"/>
              <a:gd name="connsiteX51" fmla="*/ 1152939 w 1417982"/>
              <a:gd name="connsiteY51" fmla="*/ 1086678 h 4518991"/>
              <a:gd name="connsiteX52" fmla="*/ 1166191 w 1417982"/>
              <a:gd name="connsiteY52" fmla="*/ 848139 h 4518991"/>
              <a:gd name="connsiteX53" fmla="*/ 1152939 w 1417982"/>
              <a:gd name="connsiteY53" fmla="*/ 675860 h 4518991"/>
              <a:gd name="connsiteX54" fmla="*/ 1113182 w 1417982"/>
              <a:gd name="connsiteY54" fmla="*/ 437321 h 4518991"/>
              <a:gd name="connsiteX55" fmla="*/ 1099930 w 1417982"/>
              <a:gd name="connsiteY55" fmla="*/ 291547 h 4518991"/>
              <a:gd name="connsiteX56" fmla="*/ 1152939 w 1417982"/>
              <a:gd name="connsiteY56" fmla="*/ 92765 h 4518991"/>
              <a:gd name="connsiteX57" fmla="*/ 1139687 w 1417982"/>
              <a:gd name="connsiteY57" fmla="*/ 0 h 4518991"/>
              <a:gd name="connsiteX58" fmla="*/ 848139 w 1417982"/>
              <a:gd name="connsiteY58" fmla="*/ 53008 h 4518991"/>
              <a:gd name="connsiteX59" fmla="*/ 278295 w 1417982"/>
              <a:gd name="connsiteY59" fmla="*/ 39756 h 4518991"/>
              <a:gd name="connsiteX60" fmla="*/ 53009 w 1417982"/>
              <a:gd name="connsiteY60"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166191 w 1417982"/>
              <a:gd name="connsiteY42" fmla="*/ 2769704 h 4518991"/>
              <a:gd name="connsiteX43" fmla="*/ 1311965 w 1417982"/>
              <a:gd name="connsiteY43" fmla="*/ 2517913 h 4518991"/>
              <a:gd name="connsiteX44" fmla="*/ 1258956 w 1417982"/>
              <a:gd name="connsiteY44" fmla="*/ 2305878 h 4518991"/>
              <a:gd name="connsiteX45" fmla="*/ 1245704 w 1417982"/>
              <a:gd name="connsiteY45" fmla="*/ 2146852 h 4518991"/>
              <a:gd name="connsiteX46" fmla="*/ 1272209 w 1417982"/>
              <a:gd name="connsiteY46" fmla="*/ 2040834 h 4518991"/>
              <a:gd name="connsiteX47" fmla="*/ 1258956 w 1417982"/>
              <a:gd name="connsiteY47" fmla="*/ 1881808 h 4518991"/>
              <a:gd name="connsiteX48" fmla="*/ 1205948 w 1417982"/>
              <a:gd name="connsiteY48" fmla="*/ 1722782 h 4518991"/>
              <a:gd name="connsiteX49" fmla="*/ 1205948 w 1417982"/>
              <a:gd name="connsiteY49" fmla="*/ 1457739 h 4518991"/>
              <a:gd name="connsiteX50" fmla="*/ 1179443 w 1417982"/>
              <a:gd name="connsiteY50" fmla="*/ 1258956 h 4518991"/>
              <a:gd name="connsiteX51" fmla="*/ 1152939 w 1417982"/>
              <a:gd name="connsiteY51" fmla="*/ 1086678 h 4518991"/>
              <a:gd name="connsiteX52" fmla="*/ 1166191 w 1417982"/>
              <a:gd name="connsiteY52" fmla="*/ 848139 h 4518991"/>
              <a:gd name="connsiteX53" fmla="*/ 1152939 w 1417982"/>
              <a:gd name="connsiteY53" fmla="*/ 675860 h 4518991"/>
              <a:gd name="connsiteX54" fmla="*/ 1113182 w 1417982"/>
              <a:gd name="connsiteY54" fmla="*/ 437321 h 4518991"/>
              <a:gd name="connsiteX55" fmla="*/ 1099930 w 1417982"/>
              <a:gd name="connsiteY55" fmla="*/ 291547 h 4518991"/>
              <a:gd name="connsiteX56" fmla="*/ 1152939 w 1417982"/>
              <a:gd name="connsiteY56" fmla="*/ 92765 h 4518991"/>
              <a:gd name="connsiteX57" fmla="*/ 1139687 w 1417982"/>
              <a:gd name="connsiteY57" fmla="*/ 0 h 4518991"/>
              <a:gd name="connsiteX58" fmla="*/ 848139 w 1417982"/>
              <a:gd name="connsiteY58" fmla="*/ 53008 h 4518991"/>
              <a:gd name="connsiteX59" fmla="*/ 278295 w 1417982"/>
              <a:gd name="connsiteY59" fmla="*/ 39756 h 4518991"/>
              <a:gd name="connsiteX60" fmla="*/ 53009 w 1417982"/>
              <a:gd name="connsiteY60"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166191 w 1417982"/>
              <a:gd name="connsiteY42" fmla="*/ 2769704 h 4518991"/>
              <a:gd name="connsiteX43" fmla="*/ 1311965 w 1417982"/>
              <a:gd name="connsiteY43" fmla="*/ 2517913 h 4518991"/>
              <a:gd name="connsiteX44" fmla="*/ 1258956 w 1417982"/>
              <a:gd name="connsiteY44" fmla="*/ 2305878 h 4518991"/>
              <a:gd name="connsiteX45" fmla="*/ 1245704 w 1417982"/>
              <a:gd name="connsiteY45" fmla="*/ 2146852 h 4518991"/>
              <a:gd name="connsiteX46" fmla="*/ 1272209 w 1417982"/>
              <a:gd name="connsiteY46" fmla="*/ 2040834 h 4518991"/>
              <a:gd name="connsiteX47" fmla="*/ 1258956 w 1417982"/>
              <a:gd name="connsiteY47" fmla="*/ 1881808 h 4518991"/>
              <a:gd name="connsiteX48" fmla="*/ 1205948 w 1417982"/>
              <a:gd name="connsiteY48" fmla="*/ 1722782 h 4518991"/>
              <a:gd name="connsiteX49" fmla="*/ 1205948 w 1417982"/>
              <a:gd name="connsiteY49" fmla="*/ 1457739 h 4518991"/>
              <a:gd name="connsiteX50" fmla="*/ 1179443 w 1417982"/>
              <a:gd name="connsiteY50" fmla="*/ 1258956 h 4518991"/>
              <a:gd name="connsiteX51" fmla="*/ 1152939 w 1417982"/>
              <a:gd name="connsiteY51" fmla="*/ 1086678 h 4518991"/>
              <a:gd name="connsiteX52" fmla="*/ 1166191 w 1417982"/>
              <a:gd name="connsiteY52" fmla="*/ 848139 h 4518991"/>
              <a:gd name="connsiteX53" fmla="*/ 1152939 w 1417982"/>
              <a:gd name="connsiteY53" fmla="*/ 675860 h 4518991"/>
              <a:gd name="connsiteX54" fmla="*/ 1113182 w 1417982"/>
              <a:gd name="connsiteY54" fmla="*/ 437321 h 4518991"/>
              <a:gd name="connsiteX55" fmla="*/ 1099930 w 1417982"/>
              <a:gd name="connsiteY55" fmla="*/ 291547 h 4518991"/>
              <a:gd name="connsiteX56" fmla="*/ 1152939 w 1417982"/>
              <a:gd name="connsiteY56" fmla="*/ 92765 h 4518991"/>
              <a:gd name="connsiteX57" fmla="*/ 1139687 w 1417982"/>
              <a:gd name="connsiteY57" fmla="*/ 0 h 4518991"/>
              <a:gd name="connsiteX58" fmla="*/ 848139 w 1417982"/>
              <a:gd name="connsiteY58" fmla="*/ 53008 h 4518991"/>
              <a:gd name="connsiteX59" fmla="*/ 278295 w 1417982"/>
              <a:gd name="connsiteY59" fmla="*/ 39756 h 4518991"/>
              <a:gd name="connsiteX60" fmla="*/ 53009 w 1417982"/>
              <a:gd name="connsiteY60"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166191 w 1417982"/>
              <a:gd name="connsiteY42" fmla="*/ 2769704 h 4518991"/>
              <a:gd name="connsiteX43" fmla="*/ 1311965 w 1417982"/>
              <a:gd name="connsiteY43" fmla="*/ 2517913 h 4518991"/>
              <a:gd name="connsiteX44" fmla="*/ 1258956 w 1417982"/>
              <a:gd name="connsiteY44" fmla="*/ 2305878 h 4518991"/>
              <a:gd name="connsiteX45" fmla="*/ 1245704 w 1417982"/>
              <a:gd name="connsiteY45" fmla="*/ 2146852 h 4518991"/>
              <a:gd name="connsiteX46" fmla="*/ 1272209 w 1417982"/>
              <a:gd name="connsiteY46" fmla="*/ 2040834 h 4518991"/>
              <a:gd name="connsiteX47" fmla="*/ 1258956 w 1417982"/>
              <a:gd name="connsiteY47" fmla="*/ 1881808 h 4518991"/>
              <a:gd name="connsiteX48" fmla="*/ 1205948 w 1417982"/>
              <a:gd name="connsiteY48" fmla="*/ 1722782 h 4518991"/>
              <a:gd name="connsiteX49" fmla="*/ 1205948 w 1417982"/>
              <a:gd name="connsiteY49" fmla="*/ 1457739 h 4518991"/>
              <a:gd name="connsiteX50" fmla="*/ 1179443 w 1417982"/>
              <a:gd name="connsiteY50" fmla="*/ 1258956 h 4518991"/>
              <a:gd name="connsiteX51" fmla="*/ 1152939 w 1417982"/>
              <a:gd name="connsiteY51" fmla="*/ 1086678 h 4518991"/>
              <a:gd name="connsiteX52" fmla="*/ 1166191 w 1417982"/>
              <a:gd name="connsiteY52" fmla="*/ 848139 h 4518991"/>
              <a:gd name="connsiteX53" fmla="*/ 1152939 w 1417982"/>
              <a:gd name="connsiteY53" fmla="*/ 675860 h 4518991"/>
              <a:gd name="connsiteX54" fmla="*/ 1113182 w 1417982"/>
              <a:gd name="connsiteY54" fmla="*/ 437321 h 4518991"/>
              <a:gd name="connsiteX55" fmla="*/ 1099930 w 1417982"/>
              <a:gd name="connsiteY55" fmla="*/ 291547 h 4518991"/>
              <a:gd name="connsiteX56" fmla="*/ 1152939 w 1417982"/>
              <a:gd name="connsiteY56" fmla="*/ 92765 h 4518991"/>
              <a:gd name="connsiteX57" fmla="*/ 1139687 w 1417982"/>
              <a:gd name="connsiteY57" fmla="*/ 0 h 4518991"/>
              <a:gd name="connsiteX58" fmla="*/ 848139 w 1417982"/>
              <a:gd name="connsiteY58" fmla="*/ 53008 h 4518991"/>
              <a:gd name="connsiteX59" fmla="*/ 278295 w 1417982"/>
              <a:gd name="connsiteY59" fmla="*/ 39756 h 4518991"/>
              <a:gd name="connsiteX60" fmla="*/ 53009 w 1417982"/>
              <a:gd name="connsiteY60"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166191 w 1417982"/>
              <a:gd name="connsiteY42" fmla="*/ 2769704 h 4518991"/>
              <a:gd name="connsiteX43" fmla="*/ 1311965 w 1417982"/>
              <a:gd name="connsiteY43" fmla="*/ 2517913 h 4518991"/>
              <a:gd name="connsiteX44" fmla="*/ 1258956 w 1417982"/>
              <a:gd name="connsiteY44" fmla="*/ 2305878 h 4518991"/>
              <a:gd name="connsiteX45" fmla="*/ 1245704 w 1417982"/>
              <a:gd name="connsiteY45" fmla="*/ 2146852 h 4518991"/>
              <a:gd name="connsiteX46" fmla="*/ 1272209 w 1417982"/>
              <a:gd name="connsiteY46" fmla="*/ 2040834 h 4518991"/>
              <a:gd name="connsiteX47" fmla="*/ 1258956 w 1417982"/>
              <a:gd name="connsiteY47" fmla="*/ 1881808 h 4518991"/>
              <a:gd name="connsiteX48" fmla="*/ 1205948 w 1417982"/>
              <a:gd name="connsiteY48" fmla="*/ 1722782 h 4518991"/>
              <a:gd name="connsiteX49" fmla="*/ 1205948 w 1417982"/>
              <a:gd name="connsiteY49" fmla="*/ 1457739 h 4518991"/>
              <a:gd name="connsiteX50" fmla="*/ 1179443 w 1417982"/>
              <a:gd name="connsiteY50" fmla="*/ 1258956 h 4518991"/>
              <a:gd name="connsiteX51" fmla="*/ 1152939 w 1417982"/>
              <a:gd name="connsiteY51" fmla="*/ 1086678 h 4518991"/>
              <a:gd name="connsiteX52" fmla="*/ 1166191 w 1417982"/>
              <a:gd name="connsiteY52" fmla="*/ 848139 h 4518991"/>
              <a:gd name="connsiteX53" fmla="*/ 1152939 w 1417982"/>
              <a:gd name="connsiteY53" fmla="*/ 675860 h 4518991"/>
              <a:gd name="connsiteX54" fmla="*/ 1113182 w 1417982"/>
              <a:gd name="connsiteY54" fmla="*/ 437321 h 4518991"/>
              <a:gd name="connsiteX55" fmla="*/ 1099930 w 1417982"/>
              <a:gd name="connsiteY55" fmla="*/ 291547 h 4518991"/>
              <a:gd name="connsiteX56" fmla="*/ 1152939 w 1417982"/>
              <a:gd name="connsiteY56" fmla="*/ 92765 h 4518991"/>
              <a:gd name="connsiteX57" fmla="*/ 1139687 w 1417982"/>
              <a:gd name="connsiteY57" fmla="*/ 0 h 4518991"/>
              <a:gd name="connsiteX58" fmla="*/ 848139 w 1417982"/>
              <a:gd name="connsiteY58" fmla="*/ 53008 h 4518991"/>
              <a:gd name="connsiteX59" fmla="*/ 278295 w 1417982"/>
              <a:gd name="connsiteY59" fmla="*/ 39756 h 4518991"/>
              <a:gd name="connsiteX60" fmla="*/ 53009 w 1417982"/>
              <a:gd name="connsiteY60"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166191 w 1417982"/>
              <a:gd name="connsiteY42" fmla="*/ 2769704 h 4518991"/>
              <a:gd name="connsiteX43" fmla="*/ 1311965 w 1417982"/>
              <a:gd name="connsiteY43" fmla="*/ 2517913 h 4518991"/>
              <a:gd name="connsiteX44" fmla="*/ 1258956 w 1417982"/>
              <a:gd name="connsiteY44" fmla="*/ 2305878 h 4518991"/>
              <a:gd name="connsiteX45" fmla="*/ 1245704 w 1417982"/>
              <a:gd name="connsiteY45" fmla="*/ 2146852 h 4518991"/>
              <a:gd name="connsiteX46" fmla="*/ 1272209 w 1417982"/>
              <a:gd name="connsiteY46" fmla="*/ 2040834 h 4518991"/>
              <a:gd name="connsiteX47" fmla="*/ 1258956 w 1417982"/>
              <a:gd name="connsiteY47" fmla="*/ 1881808 h 4518991"/>
              <a:gd name="connsiteX48" fmla="*/ 1205948 w 1417982"/>
              <a:gd name="connsiteY48" fmla="*/ 1722782 h 4518991"/>
              <a:gd name="connsiteX49" fmla="*/ 1205948 w 1417982"/>
              <a:gd name="connsiteY49" fmla="*/ 1457739 h 4518991"/>
              <a:gd name="connsiteX50" fmla="*/ 1179443 w 1417982"/>
              <a:gd name="connsiteY50" fmla="*/ 1258956 h 4518991"/>
              <a:gd name="connsiteX51" fmla="*/ 1152939 w 1417982"/>
              <a:gd name="connsiteY51" fmla="*/ 1086678 h 4518991"/>
              <a:gd name="connsiteX52" fmla="*/ 1166191 w 1417982"/>
              <a:gd name="connsiteY52" fmla="*/ 848139 h 4518991"/>
              <a:gd name="connsiteX53" fmla="*/ 1152939 w 1417982"/>
              <a:gd name="connsiteY53" fmla="*/ 675860 h 4518991"/>
              <a:gd name="connsiteX54" fmla="*/ 1113182 w 1417982"/>
              <a:gd name="connsiteY54" fmla="*/ 437321 h 4518991"/>
              <a:gd name="connsiteX55" fmla="*/ 1099930 w 1417982"/>
              <a:gd name="connsiteY55" fmla="*/ 291547 h 4518991"/>
              <a:gd name="connsiteX56" fmla="*/ 1152939 w 1417982"/>
              <a:gd name="connsiteY56" fmla="*/ 92765 h 4518991"/>
              <a:gd name="connsiteX57" fmla="*/ 1139687 w 1417982"/>
              <a:gd name="connsiteY57" fmla="*/ 0 h 4518991"/>
              <a:gd name="connsiteX58" fmla="*/ 848139 w 1417982"/>
              <a:gd name="connsiteY58" fmla="*/ 53008 h 4518991"/>
              <a:gd name="connsiteX59" fmla="*/ 278295 w 1417982"/>
              <a:gd name="connsiteY59" fmla="*/ 39756 h 4518991"/>
              <a:gd name="connsiteX60" fmla="*/ 53009 w 1417982"/>
              <a:gd name="connsiteY60"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166191 w 1417982"/>
              <a:gd name="connsiteY42" fmla="*/ 2769704 h 4518991"/>
              <a:gd name="connsiteX43" fmla="*/ 1311965 w 1417982"/>
              <a:gd name="connsiteY43" fmla="*/ 2517913 h 4518991"/>
              <a:gd name="connsiteX44" fmla="*/ 1258956 w 1417982"/>
              <a:gd name="connsiteY44" fmla="*/ 2305878 h 4518991"/>
              <a:gd name="connsiteX45" fmla="*/ 1245704 w 1417982"/>
              <a:gd name="connsiteY45" fmla="*/ 2146852 h 4518991"/>
              <a:gd name="connsiteX46" fmla="*/ 1272209 w 1417982"/>
              <a:gd name="connsiteY46" fmla="*/ 2040834 h 4518991"/>
              <a:gd name="connsiteX47" fmla="*/ 1258956 w 1417982"/>
              <a:gd name="connsiteY47" fmla="*/ 1881808 h 4518991"/>
              <a:gd name="connsiteX48" fmla="*/ 1205948 w 1417982"/>
              <a:gd name="connsiteY48" fmla="*/ 1722782 h 4518991"/>
              <a:gd name="connsiteX49" fmla="*/ 1205948 w 1417982"/>
              <a:gd name="connsiteY49" fmla="*/ 1457739 h 4518991"/>
              <a:gd name="connsiteX50" fmla="*/ 1179443 w 1417982"/>
              <a:gd name="connsiteY50" fmla="*/ 1258956 h 4518991"/>
              <a:gd name="connsiteX51" fmla="*/ 1152939 w 1417982"/>
              <a:gd name="connsiteY51" fmla="*/ 1086678 h 4518991"/>
              <a:gd name="connsiteX52" fmla="*/ 1166191 w 1417982"/>
              <a:gd name="connsiteY52" fmla="*/ 848139 h 4518991"/>
              <a:gd name="connsiteX53" fmla="*/ 1152939 w 1417982"/>
              <a:gd name="connsiteY53" fmla="*/ 675860 h 4518991"/>
              <a:gd name="connsiteX54" fmla="*/ 1113182 w 1417982"/>
              <a:gd name="connsiteY54" fmla="*/ 437321 h 4518991"/>
              <a:gd name="connsiteX55" fmla="*/ 1099930 w 1417982"/>
              <a:gd name="connsiteY55" fmla="*/ 291547 h 4518991"/>
              <a:gd name="connsiteX56" fmla="*/ 1152939 w 1417982"/>
              <a:gd name="connsiteY56" fmla="*/ 92765 h 4518991"/>
              <a:gd name="connsiteX57" fmla="*/ 1139687 w 1417982"/>
              <a:gd name="connsiteY57" fmla="*/ 0 h 4518991"/>
              <a:gd name="connsiteX58" fmla="*/ 848139 w 1417982"/>
              <a:gd name="connsiteY58" fmla="*/ 53008 h 4518991"/>
              <a:gd name="connsiteX59" fmla="*/ 278295 w 1417982"/>
              <a:gd name="connsiteY59" fmla="*/ 39756 h 4518991"/>
              <a:gd name="connsiteX60" fmla="*/ 53009 w 1417982"/>
              <a:gd name="connsiteY60"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166191 w 1417982"/>
              <a:gd name="connsiteY42" fmla="*/ 2769704 h 4518991"/>
              <a:gd name="connsiteX43" fmla="*/ 1311965 w 1417982"/>
              <a:gd name="connsiteY43" fmla="*/ 2517913 h 4518991"/>
              <a:gd name="connsiteX44" fmla="*/ 1258956 w 1417982"/>
              <a:gd name="connsiteY44" fmla="*/ 2305878 h 4518991"/>
              <a:gd name="connsiteX45" fmla="*/ 1245704 w 1417982"/>
              <a:gd name="connsiteY45" fmla="*/ 2146852 h 4518991"/>
              <a:gd name="connsiteX46" fmla="*/ 1272209 w 1417982"/>
              <a:gd name="connsiteY46" fmla="*/ 2040834 h 4518991"/>
              <a:gd name="connsiteX47" fmla="*/ 1258956 w 1417982"/>
              <a:gd name="connsiteY47" fmla="*/ 1881808 h 4518991"/>
              <a:gd name="connsiteX48" fmla="*/ 1205948 w 1417982"/>
              <a:gd name="connsiteY48" fmla="*/ 1722782 h 4518991"/>
              <a:gd name="connsiteX49" fmla="*/ 1205948 w 1417982"/>
              <a:gd name="connsiteY49" fmla="*/ 1457739 h 4518991"/>
              <a:gd name="connsiteX50" fmla="*/ 1179443 w 1417982"/>
              <a:gd name="connsiteY50" fmla="*/ 1258956 h 4518991"/>
              <a:gd name="connsiteX51" fmla="*/ 1152939 w 1417982"/>
              <a:gd name="connsiteY51" fmla="*/ 1086678 h 4518991"/>
              <a:gd name="connsiteX52" fmla="*/ 1166191 w 1417982"/>
              <a:gd name="connsiteY52" fmla="*/ 848139 h 4518991"/>
              <a:gd name="connsiteX53" fmla="*/ 1152939 w 1417982"/>
              <a:gd name="connsiteY53" fmla="*/ 675860 h 4518991"/>
              <a:gd name="connsiteX54" fmla="*/ 1113182 w 1417982"/>
              <a:gd name="connsiteY54" fmla="*/ 437321 h 4518991"/>
              <a:gd name="connsiteX55" fmla="*/ 1099930 w 1417982"/>
              <a:gd name="connsiteY55" fmla="*/ 291547 h 4518991"/>
              <a:gd name="connsiteX56" fmla="*/ 1152939 w 1417982"/>
              <a:gd name="connsiteY56" fmla="*/ 92765 h 4518991"/>
              <a:gd name="connsiteX57" fmla="*/ 1139687 w 1417982"/>
              <a:gd name="connsiteY57" fmla="*/ 0 h 4518991"/>
              <a:gd name="connsiteX58" fmla="*/ 848139 w 1417982"/>
              <a:gd name="connsiteY58" fmla="*/ 53008 h 4518991"/>
              <a:gd name="connsiteX59" fmla="*/ 278295 w 1417982"/>
              <a:gd name="connsiteY59" fmla="*/ 39756 h 4518991"/>
              <a:gd name="connsiteX60" fmla="*/ 53009 w 1417982"/>
              <a:gd name="connsiteY60"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166191 w 1417982"/>
              <a:gd name="connsiteY42" fmla="*/ 2769704 h 4518991"/>
              <a:gd name="connsiteX43" fmla="*/ 1227585 w 1417982"/>
              <a:gd name="connsiteY43" fmla="*/ 2656553 h 4518991"/>
              <a:gd name="connsiteX44" fmla="*/ 1311965 w 1417982"/>
              <a:gd name="connsiteY44" fmla="*/ 2517913 h 4518991"/>
              <a:gd name="connsiteX45" fmla="*/ 1258956 w 1417982"/>
              <a:gd name="connsiteY45" fmla="*/ 2305878 h 4518991"/>
              <a:gd name="connsiteX46" fmla="*/ 1245704 w 1417982"/>
              <a:gd name="connsiteY46" fmla="*/ 2146852 h 4518991"/>
              <a:gd name="connsiteX47" fmla="*/ 1272209 w 1417982"/>
              <a:gd name="connsiteY47" fmla="*/ 2040834 h 4518991"/>
              <a:gd name="connsiteX48" fmla="*/ 1258956 w 1417982"/>
              <a:gd name="connsiteY48" fmla="*/ 1881808 h 4518991"/>
              <a:gd name="connsiteX49" fmla="*/ 1205948 w 1417982"/>
              <a:gd name="connsiteY49" fmla="*/ 1722782 h 4518991"/>
              <a:gd name="connsiteX50" fmla="*/ 1205948 w 1417982"/>
              <a:gd name="connsiteY50" fmla="*/ 1457739 h 4518991"/>
              <a:gd name="connsiteX51" fmla="*/ 1179443 w 1417982"/>
              <a:gd name="connsiteY51" fmla="*/ 1258956 h 4518991"/>
              <a:gd name="connsiteX52" fmla="*/ 1152939 w 1417982"/>
              <a:gd name="connsiteY52" fmla="*/ 1086678 h 4518991"/>
              <a:gd name="connsiteX53" fmla="*/ 1166191 w 1417982"/>
              <a:gd name="connsiteY53" fmla="*/ 848139 h 4518991"/>
              <a:gd name="connsiteX54" fmla="*/ 1152939 w 1417982"/>
              <a:gd name="connsiteY54" fmla="*/ 675860 h 4518991"/>
              <a:gd name="connsiteX55" fmla="*/ 1113182 w 1417982"/>
              <a:gd name="connsiteY55" fmla="*/ 437321 h 4518991"/>
              <a:gd name="connsiteX56" fmla="*/ 1099930 w 1417982"/>
              <a:gd name="connsiteY56" fmla="*/ 291547 h 4518991"/>
              <a:gd name="connsiteX57" fmla="*/ 1152939 w 1417982"/>
              <a:gd name="connsiteY57" fmla="*/ 92765 h 4518991"/>
              <a:gd name="connsiteX58" fmla="*/ 1139687 w 1417982"/>
              <a:gd name="connsiteY58" fmla="*/ 0 h 4518991"/>
              <a:gd name="connsiteX59" fmla="*/ 848139 w 1417982"/>
              <a:gd name="connsiteY59" fmla="*/ 53008 h 4518991"/>
              <a:gd name="connsiteX60" fmla="*/ 278295 w 1417982"/>
              <a:gd name="connsiteY60" fmla="*/ 39756 h 4518991"/>
              <a:gd name="connsiteX61" fmla="*/ 53009 w 1417982"/>
              <a:gd name="connsiteY61"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166191 w 1417982"/>
              <a:gd name="connsiteY43" fmla="*/ 2769704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166191 w 1417982"/>
              <a:gd name="connsiteY43" fmla="*/ 2769704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166191 w 1417982"/>
              <a:gd name="connsiteY43" fmla="*/ 2769704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166191 w 1417982"/>
              <a:gd name="connsiteY43" fmla="*/ 2769704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166191 w 1417982"/>
              <a:gd name="connsiteY43" fmla="*/ 2769704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166191 w 1417982"/>
              <a:gd name="connsiteY43" fmla="*/ 2769704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166191 w 1417982"/>
              <a:gd name="connsiteY43" fmla="*/ 2769704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166191 w 1417982"/>
              <a:gd name="connsiteY43" fmla="*/ 2769704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166191 w 1417982"/>
              <a:gd name="connsiteY43" fmla="*/ 2769704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206398 w 1417982"/>
              <a:gd name="connsiteY43" fmla="*/ 2757004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225318 w 1417982"/>
              <a:gd name="connsiteY43" fmla="*/ 2751028 h 4518991"/>
              <a:gd name="connsiteX44" fmla="*/ 1227585 w 1417982"/>
              <a:gd name="connsiteY44" fmla="*/ 2656553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225318 w 1417982"/>
              <a:gd name="connsiteY43" fmla="*/ 2751028 h 4518991"/>
              <a:gd name="connsiteX44" fmla="*/ 1251237 w 1417982"/>
              <a:gd name="connsiteY44" fmla="*/ 2668506 h 4518991"/>
              <a:gd name="connsiteX45" fmla="*/ 1311965 w 1417982"/>
              <a:gd name="connsiteY45" fmla="*/ 2517913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225318 w 1417982"/>
              <a:gd name="connsiteY43" fmla="*/ 2751028 h 4518991"/>
              <a:gd name="connsiteX44" fmla="*/ 1251237 w 1417982"/>
              <a:gd name="connsiteY44" fmla="*/ 2668506 h 4518991"/>
              <a:gd name="connsiteX45" fmla="*/ 1288314 w 1417982"/>
              <a:gd name="connsiteY45" fmla="*/ 2511937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225318 w 1417982"/>
              <a:gd name="connsiteY43" fmla="*/ 2751028 h 4518991"/>
              <a:gd name="connsiteX44" fmla="*/ 1251237 w 1417982"/>
              <a:gd name="connsiteY44" fmla="*/ 2668506 h 4518991"/>
              <a:gd name="connsiteX45" fmla="*/ 1288314 w 1417982"/>
              <a:gd name="connsiteY45" fmla="*/ 2511937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 name="connsiteX0" fmla="*/ 53009 w 1417982"/>
              <a:gd name="connsiteY0" fmla="*/ 106017 h 4518991"/>
              <a:gd name="connsiteX1" fmla="*/ 0 w 1417982"/>
              <a:gd name="connsiteY1" fmla="*/ 357808 h 4518991"/>
              <a:gd name="connsiteX2" fmla="*/ 159026 w 1417982"/>
              <a:gd name="connsiteY2" fmla="*/ 516834 h 4518991"/>
              <a:gd name="connsiteX3" fmla="*/ 66261 w 1417982"/>
              <a:gd name="connsiteY3" fmla="*/ 583095 h 4518991"/>
              <a:gd name="connsiteX4" fmla="*/ 79513 w 1417982"/>
              <a:gd name="connsiteY4" fmla="*/ 622852 h 4518991"/>
              <a:gd name="connsiteX5" fmla="*/ 185530 w 1417982"/>
              <a:gd name="connsiteY5" fmla="*/ 728869 h 4518991"/>
              <a:gd name="connsiteX6" fmla="*/ 212035 w 1417982"/>
              <a:gd name="connsiteY6" fmla="*/ 861391 h 4518991"/>
              <a:gd name="connsiteX7" fmla="*/ 159026 w 1417982"/>
              <a:gd name="connsiteY7" fmla="*/ 1020417 h 4518991"/>
              <a:gd name="connsiteX8" fmla="*/ 225287 w 1417982"/>
              <a:gd name="connsiteY8" fmla="*/ 1139687 h 4518991"/>
              <a:gd name="connsiteX9" fmla="*/ 238539 w 1417982"/>
              <a:gd name="connsiteY9" fmla="*/ 1338469 h 4518991"/>
              <a:gd name="connsiteX10" fmla="*/ 212035 w 1417982"/>
              <a:gd name="connsiteY10" fmla="*/ 1683026 h 4518991"/>
              <a:gd name="connsiteX11" fmla="*/ 212035 w 1417982"/>
              <a:gd name="connsiteY11" fmla="*/ 1828800 h 4518991"/>
              <a:gd name="connsiteX12" fmla="*/ 278295 w 1417982"/>
              <a:gd name="connsiteY12" fmla="*/ 1987826 h 4518991"/>
              <a:gd name="connsiteX13" fmla="*/ 278295 w 1417982"/>
              <a:gd name="connsiteY13" fmla="*/ 2120347 h 4518991"/>
              <a:gd name="connsiteX14" fmla="*/ 251791 w 1417982"/>
              <a:gd name="connsiteY14" fmla="*/ 2252869 h 4518991"/>
              <a:gd name="connsiteX15" fmla="*/ 251791 w 1417982"/>
              <a:gd name="connsiteY15" fmla="*/ 2398643 h 4518991"/>
              <a:gd name="connsiteX16" fmla="*/ 251791 w 1417982"/>
              <a:gd name="connsiteY16" fmla="*/ 2597426 h 4518991"/>
              <a:gd name="connsiteX17" fmla="*/ 279299 w 1417982"/>
              <a:gd name="connsiteY17" fmla="*/ 2759946 h 4518991"/>
              <a:gd name="connsiteX18" fmla="*/ 291548 w 1417982"/>
              <a:gd name="connsiteY18" fmla="*/ 2915478 h 4518991"/>
              <a:gd name="connsiteX19" fmla="*/ 309100 w 1417982"/>
              <a:gd name="connsiteY19" fmla="*/ 3039645 h 4518991"/>
              <a:gd name="connsiteX20" fmla="*/ 251791 w 1417982"/>
              <a:gd name="connsiteY20" fmla="*/ 3193774 h 4518991"/>
              <a:gd name="connsiteX21" fmla="*/ 265043 w 1417982"/>
              <a:gd name="connsiteY21" fmla="*/ 3339547 h 4518991"/>
              <a:gd name="connsiteX22" fmla="*/ 278295 w 1417982"/>
              <a:gd name="connsiteY22" fmla="*/ 3538330 h 4518991"/>
              <a:gd name="connsiteX23" fmla="*/ 331304 w 1417982"/>
              <a:gd name="connsiteY23" fmla="*/ 3697356 h 4518991"/>
              <a:gd name="connsiteX24" fmla="*/ 331304 w 1417982"/>
              <a:gd name="connsiteY24" fmla="*/ 3829878 h 4518991"/>
              <a:gd name="connsiteX25" fmla="*/ 278295 w 1417982"/>
              <a:gd name="connsiteY25" fmla="*/ 3988904 h 4518991"/>
              <a:gd name="connsiteX26" fmla="*/ 278295 w 1417982"/>
              <a:gd name="connsiteY26" fmla="*/ 4147930 h 4518991"/>
              <a:gd name="connsiteX27" fmla="*/ 291548 w 1417982"/>
              <a:gd name="connsiteY27" fmla="*/ 4373217 h 4518991"/>
              <a:gd name="connsiteX28" fmla="*/ 331304 w 1417982"/>
              <a:gd name="connsiteY28" fmla="*/ 4426226 h 4518991"/>
              <a:gd name="connsiteX29" fmla="*/ 424069 w 1417982"/>
              <a:gd name="connsiteY29" fmla="*/ 4452730 h 4518991"/>
              <a:gd name="connsiteX30" fmla="*/ 834887 w 1417982"/>
              <a:gd name="connsiteY30" fmla="*/ 4492487 h 4518991"/>
              <a:gd name="connsiteX31" fmla="*/ 1086678 w 1417982"/>
              <a:gd name="connsiteY31" fmla="*/ 4479234 h 4518991"/>
              <a:gd name="connsiteX32" fmla="*/ 1325217 w 1417982"/>
              <a:gd name="connsiteY32" fmla="*/ 4505739 h 4518991"/>
              <a:gd name="connsiteX33" fmla="*/ 1364974 w 1417982"/>
              <a:gd name="connsiteY33" fmla="*/ 4518991 h 4518991"/>
              <a:gd name="connsiteX34" fmla="*/ 1417982 w 1417982"/>
              <a:gd name="connsiteY34" fmla="*/ 4161182 h 4518991"/>
              <a:gd name="connsiteX35" fmla="*/ 1378226 w 1417982"/>
              <a:gd name="connsiteY35" fmla="*/ 4055165 h 4518991"/>
              <a:gd name="connsiteX36" fmla="*/ 1417982 w 1417982"/>
              <a:gd name="connsiteY36" fmla="*/ 3962400 h 4518991"/>
              <a:gd name="connsiteX37" fmla="*/ 1338469 w 1417982"/>
              <a:gd name="connsiteY37" fmla="*/ 3843130 h 4518991"/>
              <a:gd name="connsiteX38" fmla="*/ 1311965 w 1417982"/>
              <a:gd name="connsiteY38" fmla="*/ 3617843 h 4518991"/>
              <a:gd name="connsiteX39" fmla="*/ 1325217 w 1417982"/>
              <a:gd name="connsiteY39" fmla="*/ 3511826 h 4518991"/>
              <a:gd name="connsiteX40" fmla="*/ 1325217 w 1417982"/>
              <a:gd name="connsiteY40" fmla="*/ 3286539 h 4518991"/>
              <a:gd name="connsiteX41" fmla="*/ 1325217 w 1417982"/>
              <a:gd name="connsiteY41" fmla="*/ 3048000 h 4518991"/>
              <a:gd name="connsiteX42" fmla="*/ 1227585 w 1417982"/>
              <a:gd name="connsiteY42" fmla="*/ 2876686 h 4518991"/>
              <a:gd name="connsiteX43" fmla="*/ 1225318 w 1417982"/>
              <a:gd name="connsiteY43" fmla="*/ 2751028 h 4518991"/>
              <a:gd name="connsiteX44" fmla="*/ 1251237 w 1417982"/>
              <a:gd name="connsiteY44" fmla="*/ 2668506 h 4518991"/>
              <a:gd name="connsiteX45" fmla="*/ 1288314 w 1417982"/>
              <a:gd name="connsiteY45" fmla="*/ 2511937 h 4518991"/>
              <a:gd name="connsiteX46" fmla="*/ 1258956 w 1417982"/>
              <a:gd name="connsiteY46" fmla="*/ 2305878 h 4518991"/>
              <a:gd name="connsiteX47" fmla="*/ 1245704 w 1417982"/>
              <a:gd name="connsiteY47" fmla="*/ 2146852 h 4518991"/>
              <a:gd name="connsiteX48" fmla="*/ 1272209 w 1417982"/>
              <a:gd name="connsiteY48" fmla="*/ 2040834 h 4518991"/>
              <a:gd name="connsiteX49" fmla="*/ 1258956 w 1417982"/>
              <a:gd name="connsiteY49" fmla="*/ 1881808 h 4518991"/>
              <a:gd name="connsiteX50" fmla="*/ 1205948 w 1417982"/>
              <a:gd name="connsiteY50" fmla="*/ 1722782 h 4518991"/>
              <a:gd name="connsiteX51" fmla="*/ 1205948 w 1417982"/>
              <a:gd name="connsiteY51" fmla="*/ 1457739 h 4518991"/>
              <a:gd name="connsiteX52" fmla="*/ 1179443 w 1417982"/>
              <a:gd name="connsiteY52" fmla="*/ 1258956 h 4518991"/>
              <a:gd name="connsiteX53" fmla="*/ 1152939 w 1417982"/>
              <a:gd name="connsiteY53" fmla="*/ 1086678 h 4518991"/>
              <a:gd name="connsiteX54" fmla="*/ 1166191 w 1417982"/>
              <a:gd name="connsiteY54" fmla="*/ 848139 h 4518991"/>
              <a:gd name="connsiteX55" fmla="*/ 1152939 w 1417982"/>
              <a:gd name="connsiteY55" fmla="*/ 675860 h 4518991"/>
              <a:gd name="connsiteX56" fmla="*/ 1113182 w 1417982"/>
              <a:gd name="connsiteY56" fmla="*/ 437321 h 4518991"/>
              <a:gd name="connsiteX57" fmla="*/ 1099930 w 1417982"/>
              <a:gd name="connsiteY57" fmla="*/ 291547 h 4518991"/>
              <a:gd name="connsiteX58" fmla="*/ 1152939 w 1417982"/>
              <a:gd name="connsiteY58" fmla="*/ 92765 h 4518991"/>
              <a:gd name="connsiteX59" fmla="*/ 1139687 w 1417982"/>
              <a:gd name="connsiteY59" fmla="*/ 0 h 4518991"/>
              <a:gd name="connsiteX60" fmla="*/ 848139 w 1417982"/>
              <a:gd name="connsiteY60" fmla="*/ 53008 h 4518991"/>
              <a:gd name="connsiteX61" fmla="*/ 278295 w 1417982"/>
              <a:gd name="connsiteY61" fmla="*/ 39756 h 4518991"/>
              <a:gd name="connsiteX62" fmla="*/ 53009 w 1417982"/>
              <a:gd name="connsiteY62" fmla="*/ 106017 h 45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417982" h="4518991">
                <a:moveTo>
                  <a:pt x="53009" y="106017"/>
                </a:moveTo>
                <a:lnTo>
                  <a:pt x="0" y="357808"/>
                </a:lnTo>
                <a:lnTo>
                  <a:pt x="159026" y="516834"/>
                </a:lnTo>
                <a:lnTo>
                  <a:pt x="66261" y="583095"/>
                </a:lnTo>
                <a:lnTo>
                  <a:pt x="79513" y="622852"/>
                </a:lnTo>
                <a:lnTo>
                  <a:pt x="185530" y="728869"/>
                </a:lnTo>
                <a:lnTo>
                  <a:pt x="212035" y="861391"/>
                </a:lnTo>
                <a:lnTo>
                  <a:pt x="159026" y="1020417"/>
                </a:lnTo>
                <a:lnTo>
                  <a:pt x="225287" y="1139687"/>
                </a:lnTo>
                <a:lnTo>
                  <a:pt x="238539" y="1338469"/>
                </a:lnTo>
                <a:cubicBezTo>
                  <a:pt x="210783" y="1465274"/>
                  <a:pt x="220870" y="1568174"/>
                  <a:pt x="212035" y="1683026"/>
                </a:cubicBezTo>
                <a:lnTo>
                  <a:pt x="212035" y="1828800"/>
                </a:lnTo>
                <a:lnTo>
                  <a:pt x="278295" y="1987826"/>
                </a:lnTo>
                <a:lnTo>
                  <a:pt x="278295" y="2120347"/>
                </a:lnTo>
                <a:lnTo>
                  <a:pt x="251791" y="2252869"/>
                </a:lnTo>
                <a:lnTo>
                  <a:pt x="251791" y="2398643"/>
                </a:lnTo>
                <a:lnTo>
                  <a:pt x="251791" y="2597426"/>
                </a:lnTo>
                <a:lnTo>
                  <a:pt x="279299" y="2759946"/>
                </a:lnTo>
                <a:cubicBezTo>
                  <a:pt x="245067" y="2801033"/>
                  <a:pt x="287465" y="2863634"/>
                  <a:pt x="291548" y="2915478"/>
                </a:cubicBezTo>
                <a:lnTo>
                  <a:pt x="309100" y="3039645"/>
                </a:lnTo>
                <a:cubicBezTo>
                  <a:pt x="264454" y="3085642"/>
                  <a:pt x="270894" y="3142398"/>
                  <a:pt x="251791" y="3193774"/>
                </a:cubicBezTo>
                <a:cubicBezTo>
                  <a:pt x="294522" y="3231607"/>
                  <a:pt x="260626" y="3290956"/>
                  <a:pt x="265043" y="3339547"/>
                </a:cubicBezTo>
                <a:cubicBezTo>
                  <a:pt x="231145" y="3400429"/>
                  <a:pt x="273878" y="3472069"/>
                  <a:pt x="278295" y="3538330"/>
                </a:cubicBezTo>
                <a:cubicBezTo>
                  <a:pt x="253394" y="3596717"/>
                  <a:pt x="360464" y="3649726"/>
                  <a:pt x="331304" y="3697356"/>
                </a:cubicBezTo>
                <a:cubicBezTo>
                  <a:pt x="314276" y="3730772"/>
                  <a:pt x="331304" y="3785704"/>
                  <a:pt x="331304" y="3829878"/>
                </a:cubicBezTo>
                <a:lnTo>
                  <a:pt x="278295" y="3988904"/>
                </a:lnTo>
                <a:lnTo>
                  <a:pt x="278295" y="4147930"/>
                </a:lnTo>
                <a:lnTo>
                  <a:pt x="291548" y="4373217"/>
                </a:lnTo>
                <a:lnTo>
                  <a:pt x="331304" y="4426226"/>
                </a:lnTo>
                <a:lnTo>
                  <a:pt x="424069" y="4452730"/>
                </a:lnTo>
                <a:lnTo>
                  <a:pt x="834887" y="4492487"/>
                </a:lnTo>
                <a:lnTo>
                  <a:pt x="1086678" y="4479234"/>
                </a:lnTo>
                <a:lnTo>
                  <a:pt x="1325217" y="4505739"/>
                </a:lnTo>
                <a:lnTo>
                  <a:pt x="1364974" y="4518991"/>
                </a:lnTo>
                <a:lnTo>
                  <a:pt x="1417982" y="4161182"/>
                </a:lnTo>
                <a:lnTo>
                  <a:pt x="1378226" y="4055165"/>
                </a:lnTo>
                <a:lnTo>
                  <a:pt x="1417982" y="3962400"/>
                </a:lnTo>
                <a:lnTo>
                  <a:pt x="1338469" y="3843130"/>
                </a:lnTo>
                <a:lnTo>
                  <a:pt x="1311965" y="3617843"/>
                </a:lnTo>
                <a:lnTo>
                  <a:pt x="1325217" y="3511826"/>
                </a:lnTo>
                <a:lnTo>
                  <a:pt x="1325217" y="3286539"/>
                </a:lnTo>
                <a:cubicBezTo>
                  <a:pt x="1325217" y="3207026"/>
                  <a:pt x="1278310" y="3123280"/>
                  <a:pt x="1325217" y="3048000"/>
                </a:cubicBezTo>
                <a:cubicBezTo>
                  <a:pt x="1322828" y="2982428"/>
                  <a:pt x="1250077" y="2933791"/>
                  <a:pt x="1227585" y="2876686"/>
                </a:cubicBezTo>
                <a:cubicBezTo>
                  <a:pt x="1277482" y="2819858"/>
                  <a:pt x="1245783" y="2786689"/>
                  <a:pt x="1225318" y="2751028"/>
                </a:cubicBezTo>
                <a:cubicBezTo>
                  <a:pt x="1296041" y="2734478"/>
                  <a:pt x="1230772" y="2706223"/>
                  <a:pt x="1251237" y="2668506"/>
                </a:cubicBezTo>
                <a:cubicBezTo>
                  <a:pt x="1279364" y="2622293"/>
                  <a:pt x="1283641" y="2604716"/>
                  <a:pt x="1288314" y="2511937"/>
                </a:cubicBezTo>
                <a:cubicBezTo>
                  <a:pt x="1243839" y="2441259"/>
                  <a:pt x="1276626" y="2376556"/>
                  <a:pt x="1258956" y="2305878"/>
                </a:cubicBezTo>
                <a:lnTo>
                  <a:pt x="1245704" y="2146852"/>
                </a:lnTo>
                <a:lnTo>
                  <a:pt x="1272209" y="2040834"/>
                </a:lnTo>
                <a:lnTo>
                  <a:pt x="1258956" y="1881808"/>
                </a:lnTo>
                <a:lnTo>
                  <a:pt x="1205948" y="1722782"/>
                </a:lnTo>
                <a:lnTo>
                  <a:pt x="1205948" y="1457739"/>
                </a:lnTo>
                <a:lnTo>
                  <a:pt x="1179443" y="1258956"/>
                </a:lnTo>
                <a:lnTo>
                  <a:pt x="1152939" y="1086678"/>
                </a:lnTo>
                <a:lnTo>
                  <a:pt x="1166191" y="848139"/>
                </a:lnTo>
                <a:lnTo>
                  <a:pt x="1152939" y="675860"/>
                </a:lnTo>
                <a:lnTo>
                  <a:pt x="1113182" y="437321"/>
                </a:lnTo>
                <a:lnTo>
                  <a:pt x="1099930" y="291547"/>
                </a:lnTo>
                <a:lnTo>
                  <a:pt x="1152939" y="92765"/>
                </a:lnTo>
                <a:lnTo>
                  <a:pt x="1139687" y="0"/>
                </a:lnTo>
                <a:lnTo>
                  <a:pt x="848139" y="53008"/>
                </a:lnTo>
                <a:lnTo>
                  <a:pt x="278295" y="39756"/>
                </a:lnTo>
                <a:lnTo>
                  <a:pt x="53009" y="106017"/>
                </a:lnTo>
                <a:close/>
              </a:path>
            </a:pathLst>
          </a:custGeom>
          <a:solidFill>
            <a:srgbClr val="64276C"/>
          </a:solidFill>
          <a:ln w="28575">
            <a:solidFill>
              <a:schemeClr val="bg1"/>
            </a:solidFill>
          </a:ln>
          <a:effectLst>
            <a:innerShdw blurRad="63500" dist="50800" dir="27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5" name="Group 4">
            <a:extLst>
              <a:ext uri="{FF2B5EF4-FFF2-40B4-BE49-F238E27FC236}">
                <a16:creationId xmlns:a16="http://schemas.microsoft.com/office/drawing/2014/main" id="{EF349524-2BF1-6E17-4263-C8599107E3A8}"/>
              </a:ext>
            </a:extLst>
          </p:cNvPr>
          <p:cNvGrpSpPr/>
          <p:nvPr/>
        </p:nvGrpSpPr>
        <p:grpSpPr>
          <a:xfrm rot="-5220000">
            <a:off x="7460761" y="2563210"/>
            <a:ext cx="1932746" cy="1117099"/>
            <a:chOff x="1657932" y="4247536"/>
            <a:chExt cx="1561987" cy="634181"/>
          </a:xfrm>
          <a:effectLst>
            <a:outerShdw blurRad="50800" dist="38100" dir="5400000" algn="t" rotWithShape="0">
              <a:prstClr val="black">
                <a:alpha val="40000"/>
              </a:prstClr>
            </a:outerShdw>
          </a:effectLst>
        </p:grpSpPr>
        <p:sp>
          <p:nvSpPr>
            <p:cNvPr id="6" name="Freeform: Shape 5">
              <a:extLst>
                <a:ext uri="{FF2B5EF4-FFF2-40B4-BE49-F238E27FC236}">
                  <a16:creationId xmlns:a16="http://schemas.microsoft.com/office/drawing/2014/main" id="{AEA002D8-4525-E1FF-4B51-ABDE8AFDAA19}"/>
                </a:ext>
              </a:extLst>
            </p:cNvPr>
            <p:cNvSpPr/>
            <p:nvPr/>
          </p:nvSpPr>
          <p:spPr>
            <a:xfrm>
              <a:off x="2236623" y="4486415"/>
              <a:ext cx="983296" cy="385204"/>
            </a:xfrm>
            <a:custGeom>
              <a:avLst/>
              <a:gdLst>
                <a:gd name="connsiteX0" fmla="*/ 162232 w 1297858"/>
                <a:gd name="connsiteY0" fmla="*/ 0 h 634181"/>
                <a:gd name="connsiteX1" fmla="*/ 88490 w 1297858"/>
                <a:gd name="connsiteY1" fmla="*/ 147484 h 634181"/>
                <a:gd name="connsiteX2" fmla="*/ 88490 w 1297858"/>
                <a:gd name="connsiteY2" fmla="*/ 147484 h 634181"/>
                <a:gd name="connsiteX3" fmla="*/ 44245 w 1297858"/>
                <a:gd name="connsiteY3" fmla="*/ 353962 h 634181"/>
                <a:gd name="connsiteX4" fmla="*/ 0 w 1297858"/>
                <a:gd name="connsiteY4" fmla="*/ 575187 h 634181"/>
                <a:gd name="connsiteX5" fmla="*/ 973393 w 1297858"/>
                <a:gd name="connsiteY5" fmla="*/ 619433 h 634181"/>
                <a:gd name="connsiteX6" fmla="*/ 1297858 w 1297858"/>
                <a:gd name="connsiteY6" fmla="*/ 634181 h 634181"/>
                <a:gd name="connsiteX7" fmla="*/ 1165122 w 1297858"/>
                <a:gd name="connsiteY7" fmla="*/ 575187 h 634181"/>
                <a:gd name="connsiteX8" fmla="*/ 1165122 w 1297858"/>
                <a:gd name="connsiteY8" fmla="*/ 412955 h 634181"/>
                <a:gd name="connsiteX9" fmla="*/ 1165122 w 1297858"/>
                <a:gd name="connsiteY9" fmla="*/ 221226 h 634181"/>
                <a:gd name="connsiteX10" fmla="*/ 1194619 w 1297858"/>
                <a:gd name="connsiteY10" fmla="*/ 147484 h 634181"/>
                <a:gd name="connsiteX11" fmla="*/ 1047135 w 1297858"/>
                <a:gd name="connsiteY11" fmla="*/ 117987 h 634181"/>
                <a:gd name="connsiteX12" fmla="*/ 796412 w 1297858"/>
                <a:gd name="connsiteY12" fmla="*/ 73742 h 634181"/>
                <a:gd name="connsiteX13" fmla="*/ 457200 w 1297858"/>
                <a:gd name="connsiteY13" fmla="*/ 88491 h 634181"/>
                <a:gd name="connsiteX14" fmla="*/ 191729 w 1297858"/>
                <a:gd name="connsiteY14" fmla="*/ 44245 h 634181"/>
                <a:gd name="connsiteX15" fmla="*/ 162232 w 1297858"/>
                <a:gd name="connsiteY15" fmla="*/ 0 h 634181"/>
                <a:gd name="connsiteX0" fmla="*/ 162232 w 1212717"/>
                <a:gd name="connsiteY0" fmla="*/ 0 h 689564"/>
                <a:gd name="connsiteX1" fmla="*/ 88490 w 1212717"/>
                <a:gd name="connsiteY1" fmla="*/ 147484 h 689564"/>
                <a:gd name="connsiteX2" fmla="*/ 88490 w 1212717"/>
                <a:gd name="connsiteY2" fmla="*/ 147484 h 689564"/>
                <a:gd name="connsiteX3" fmla="*/ 44245 w 1212717"/>
                <a:gd name="connsiteY3" fmla="*/ 353962 h 689564"/>
                <a:gd name="connsiteX4" fmla="*/ 0 w 1212717"/>
                <a:gd name="connsiteY4" fmla="*/ 575187 h 689564"/>
                <a:gd name="connsiteX5" fmla="*/ 973393 w 1212717"/>
                <a:gd name="connsiteY5" fmla="*/ 619433 h 689564"/>
                <a:gd name="connsiteX6" fmla="*/ 1212717 w 1212717"/>
                <a:gd name="connsiteY6" fmla="*/ 689564 h 689564"/>
                <a:gd name="connsiteX7" fmla="*/ 1165122 w 1212717"/>
                <a:gd name="connsiteY7" fmla="*/ 575187 h 689564"/>
                <a:gd name="connsiteX8" fmla="*/ 1165122 w 1212717"/>
                <a:gd name="connsiteY8" fmla="*/ 412955 h 689564"/>
                <a:gd name="connsiteX9" fmla="*/ 1165122 w 1212717"/>
                <a:gd name="connsiteY9" fmla="*/ 221226 h 689564"/>
                <a:gd name="connsiteX10" fmla="*/ 1194619 w 1212717"/>
                <a:gd name="connsiteY10" fmla="*/ 147484 h 689564"/>
                <a:gd name="connsiteX11" fmla="*/ 1047135 w 1212717"/>
                <a:gd name="connsiteY11" fmla="*/ 117987 h 689564"/>
                <a:gd name="connsiteX12" fmla="*/ 796412 w 1212717"/>
                <a:gd name="connsiteY12" fmla="*/ 73742 h 689564"/>
                <a:gd name="connsiteX13" fmla="*/ 457200 w 1212717"/>
                <a:gd name="connsiteY13" fmla="*/ 88491 h 689564"/>
                <a:gd name="connsiteX14" fmla="*/ 191729 w 1212717"/>
                <a:gd name="connsiteY14" fmla="*/ 44245 h 689564"/>
                <a:gd name="connsiteX15" fmla="*/ 162232 w 1212717"/>
                <a:gd name="connsiteY15" fmla="*/ 0 h 689564"/>
                <a:gd name="connsiteX0" fmla="*/ 162232 w 1207396"/>
                <a:gd name="connsiteY0" fmla="*/ 0 h 619844"/>
                <a:gd name="connsiteX1" fmla="*/ 88490 w 1207396"/>
                <a:gd name="connsiteY1" fmla="*/ 147484 h 619844"/>
                <a:gd name="connsiteX2" fmla="*/ 88490 w 1207396"/>
                <a:gd name="connsiteY2" fmla="*/ 147484 h 619844"/>
                <a:gd name="connsiteX3" fmla="*/ 44245 w 1207396"/>
                <a:gd name="connsiteY3" fmla="*/ 353962 h 619844"/>
                <a:gd name="connsiteX4" fmla="*/ 0 w 1207396"/>
                <a:gd name="connsiteY4" fmla="*/ 575187 h 619844"/>
                <a:gd name="connsiteX5" fmla="*/ 973393 w 1207396"/>
                <a:gd name="connsiteY5" fmla="*/ 619433 h 619844"/>
                <a:gd name="connsiteX6" fmla="*/ 1207396 w 1207396"/>
                <a:gd name="connsiteY6" fmla="*/ 548031 h 619844"/>
                <a:gd name="connsiteX7" fmla="*/ 1165122 w 1207396"/>
                <a:gd name="connsiteY7" fmla="*/ 575187 h 619844"/>
                <a:gd name="connsiteX8" fmla="*/ 1165122 w 1207396"/>
                <a:gd name="connsiteY8" fmla="*/ 412955 h 619844"/>
                <a:gd name="connsiteX9" fmla="*/ 1165122 w 1207396"/>
                <a:gd name="connsiteY9" fmla="*/ 221226 h 619844"/>
                <a:gd name="connsiteX10" fmla="*/ 1194619 w 1207396"/>
                <a:gd name="connsiteY10" fmla="*/ 147484 h 619844"/>
                <a:gd name="connsiteX11" fmla="*/ 1047135 w 1207396"/>
                <a:gd name="connsiteY11" fmla="*/ 117987 h 619844"/>
                <a:gd name="connsiteX12" fmla="*/ 796412 w 1207396"/>
                <a:gd name="connsiteY12" fmla="*/ 73742 h 619844"/>
                <a:gd name="connsiteX13" fmla="*/ 457200 w 1207396"/>
                <a:gd name="connsiteY13" fmla="*/ 88491 h 619844"/>
                <a:gd name="connsiteX14" fmla="*/ 191729 w 1207396"/>
                <a:gd name="connsiteY14" fmla="*/ 44245 h 619844"/>
                <a:gd name="connsiteX15" fmla="*/ 162232 w 1207396"/>
                <a:gd name="connsiteY15" fmla="*/ 0 h 619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07396" h="619844">
                  <a:moveTo>
                    <a:pt x="162232" y="0"/>
                  </a:moveTo>
                  <a:lnTo>
                    <a:pt x="88490" y="147484"/>
                  </a:lnTo>
                  <a:lnTo>
                    <a:pt x="88490" y="147484"/>
                  </a:lnTo>
                  <a:lnTo>
                    <a:pt x="44245" y="353962"/>
                  </a:lnTo>
                  <a:lnTo>
                    <a:pt x="0" y="575187"/>
                  </a:lnTo>
                  <a:cubicBezTo>
                    <a:pt x="324464" y="589936"/>
                    <a:pt x="772160" y="623959"/>
                    <a:pt x="973393" y="619433"/>
                  </a:cubicBezTo>
                  <a:cubicBezTo>
                    <a:pt x="1174626" y="614907"/>
                    <a:pt x="1127621" y="524654"/>
                    <a:pt x="1207396" y="548031"/>
                  </a:cubicBezTo>
                  <a:lnTo>
                    <a:pt x="1165122" y="575187"/>
                  </a:lnTo>
                  <a:lnTo>
                    <a:pt x="1165122" y="412955"/>
                  </a:lnTo>
                  <a:lnTo>
                    <a:pt x="1165122" y="221226"/>
                  </a:lnTo>
                  <a:lnTo>
                    <a:pt x="1194619" y="147484"/>
                  </a:lnTo>
                  <a:lnTo>
                    <a:pt x="1047135" y="117987"/>
                  </a:lnTo>
                  <a:lnTo>
                    <a:pt x="796412" y="73742"/>
                  </a:lnTo>
                  <a:lnTo>
                    <a:pt x="457200" y="88491"/>
                  </a:lnTo>
                  <a:lnTo>
                    <a:pt x="191729" y="44245"/>
                  </a:lnTo>
                  <a:lnTo>
                    <a:pt x="162232" y="0"/>
                  </a:lnTo>
                  <a:close/>
                </a:path>
              </a:pathLst>
            </a:custGeom>
            <a:gradFill>
              <a:gsLst>
                <a:gs pos="8000">
                  <a:srgbClr val="F3F3F3"/>
                </a:gs>
                <a:gs pos="62000">
                  <a:schemeClr val="bg1"/>
                </a:gs>
                <a:gs pos="100000">
                  <a:schemeClr val="bg1">
                    <a:lumMod val="6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Freeform: Shape 6">
              <a:extLst>
                <a:ext uri="{FF2B5EF4-FFF2-40B4-BE49-F238E27FC236}">
                  <a16:creationId xmlns:a16="http://schemas.microsoft.com/office/drawing/2014/main" id="{2E18234C-2DF7-0F23-A9F7-68023C33A835}"/>
                </a:ext>
              </a:extLst>
            </p:cNvPr>
            <p:cNvSpPr/>
            <p:nvPr/>
          </p:nvSpPr>
          <p:spPr>
            <a:xfrm>
              <a:off x="1657932" y="4247536"/>
              <a:ext cx="1297858" cy="634181"/>
            </a:xfrm>
            <a:custGeom>
              <a:avLst/>
              <a:gdLst>
                <a:gd name="connsiteX0" fmla="*/ 162232 w 1297858"/>
                <a:gd name="connsiteY0" fmla="*/ 0 h 634181"/>
                <a:gd name="connsiteX1" fmla="*/ 88490 w 1297858"/>
                <a:gd name="connsiteY1" fmla="*/ 147484 h 634181"/>
                <a:gd name="connsiteX2" fmla="*/ 88490 w 1297858"/>
                <a:gd name="connsiteY2" fmla="*/ 147484 h 634181"/>
                <a:gd name="connsiteX3" fmla="*/ 44245 w 1297858"/>
                <a:gd name="connsiteY3" fmla="*/ 353962 h 634181"/>
                <a:gd name="connsiteX4" fmla="*/ 0 w 1297858"/>
                <a:gd name="connsiteY4" fmla="*/ 575187 h 634181"/>
                <a:gd name="connsiteX5" fmla="*/ 973393 w 1297858"/>
                <a:gd name="connsiteY5" fmla="*/ 619433 h 634181"/>
                <a:gd name="connsiteX6" fmla="*/ 1297858 w 1297858"/>
                <a:gd name="connsiteY6" fmla="*/ 634181 h 634181"/>
                <a:gd name="connsiteX7" fmla="*/ 1165122 w 1297858"/>
                <a:gd name="connsiteY7" fmla="*/ 575187 h 634181"/>
                <a:gd name="connsiteX8" fmla="*/ 1165122 w 1297858"/>
                <a:gd name="connsiteY8" fmla="*/ 412955 h 634181"/>
                <a:gd name="connsiteX9" fmla="*/ 1165122 w 1297858"/>
                <a:gd name="connsiteY9" fmla="*/ 221226 h 634181"/>
                <a:gd name="connsiteX10" fmla="*/ 1194619 w 1297858"/>
                <a:gd name="connsiteY10" fmla="*/ 147484 h 634181"/>
                <a:gd name="connsiteX11" fmla="*/ 1047135 w 1297858"/>
                <a:gd name="connsiteY11" fmla="*/ 117987 h 634181"/>
                <a:gd name="connsiteX12" fmla="*/ 796412 w 1297858"/>
                <a:gd name="connsiteY12" fmla="*/ 73742 h 634181"/>
                <a:gd name="connsiteX13" fmla="*/ 457200 w 1297858"/>
                <a:gd name="connsiteY13" fmla="*/ 88491 h 634181"/>
                <a:gd name="connsiteX14" fmla="*/ 191729 w 1297858"/>
                <a:gd name="connsiteY14" fmla="*/ 44245 h 634181"/>
                <a:gd name="connsiteX15" fmla="*/ 162232 w 1297858"/>
                <a:gd name="connsiteY15" fmla="*/ 0 h 634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97858" h="634181">
                  <a:moveTo>
                    <a:pt x="162232" y="0"/>
                  </a:moveTo>
                  <a:lnTo>
                    <a:pt x="88490" y="147484"/>
                  </a:lnTo>
                  <a:lnTo>
                    <a:pt x="88490" y="147484"/>
                  </a:lnTo>
                  <a:lnTo>
                    <a:pt x="44245" y="353962"/>
                  </a:lnTo>
                  <a:lnTo>
                    <a:pt x="0" y="575187"/>
                  </a:lnTo>
                  <a:lnTo>
                    <a:pt x="973393" y="619433"/>
                  </a:lnTo>
                  <a:lnTo>
                    <a:pt x="1297858" y="634181"/>
                  </a:lnTo>
                  <a:lnTo>
                    <a:pt x="1165122" y="575187"/>
                  </a:lnTo>
                  <a:lnTo>
                    <a:pt x="1165122" y="412955"/>
                  </a:lnTo>
                  <a:lnTo>
                    <a:pt x="1165122" y="221226"/>
                  </a:lnTo>
                  <a:lnTo>
                    <a:pt x="1194619" y="147484"/>
                  </a:lnTo>
                  <a:lnTo>
                    <a:pt x="1047135" y="117987"/>
                  </a:lnTo>
                  <a:lnTo>
                    <a:pt x="796412" y="73742"/>
                  </a:lnTo>
                  <a:lnTo>
                    <a:pt x="457200" y="88491"/>
                  </a:lnTo>
                  <a:lnTo>
                    <a:pt x="191729" y="44245"/>
                  </a:lnTo>
                  <a:lnTo>
                    <a:pt x="162232" y="0"/>
                  </a:lnTo>
                  <a:close/>
                </a:path>
              </a:pathLst>
            </a:custGeom>
            <a:gradFill>
              <a:gsLst>
                <a:gs pos="8000">
                  <a:schemeClr val="bg1">
                    <a:lumMod val="50000"/>
                  </a:schemeClr>
                </a:gs>
                <a:gs pos="25000">
                  <a:srgbClr val="F3F3F3"/>
                </a:gs>
                <a:gs pos="62000">
                  <a:schemeClr val="bg1"/>
                </a:gs>
                <a:gs pos="100000">
                  <a:schemeClr val="bg1">
                    <a:lumMod val="65000"/>
                  </a:schemeClr>
                </a:gs>
              </a:gsLst>
              <a:lin ang="5400000" scaled="1"/>
            </a:gradFill>
            <a:ln>
              <a:noFill/>
            </a:ln>
            <a:effectLst>
              <a:outerShdw blurRad="177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8" name="TextBox 7">
            <a:extLst>
              <a:ext uri="{FF2B5EF4-FFF2-40B4-BE49-F238E27FC236}">
                <a16:creationId xmlns:a16="http://schemas.microsoft.com/office/drawing/2014/main" id="{3F4BDF5A-744F-2EDE-B49E-AC8712141F33}"/>
              </a:ext>
            </a:extLst>
          </p:cNvPr>
          <p:cNvSpPr txBox="1"/>
          <p:nvPr/>
        </p:nvSpPr>
        <p:spPr>
          <a:xfrm>
            <a:off x="214722" y="2774770"/>
            <a:ext cx="653143" cy="923330"/>
          </a:xfrm>
          <a:prstGeom prst="rect">
            <a:avLst/>
          </a:prstGeom>
          <a:noFill/>
        </p:spPr>
        <p:txBody>
          <a:bodyPr wrap="square" rtlCol="0">
            <a:spAutoFit/>
          </a:bodyPr>
          <a:lstStyle>
            <a:defPPr>
              <a:defRPr lang="en-US"/>
            </a:defPPr>
            <a:lvl1pPr algn="ctr">
              <a:defRPr sz="5400" b="1">
                <a:solidFill>
                  <a:schemeClr val="bg1"/>
                </a:solidFill>
                <a:latin typeface="MV Boli" panose="02000500030200090000" pitchFamily="2" charset="0"/>
                <a:ea typeface="Open Sans" panose="020B0606030504020204" pitchFamily="34" charset="0"/>
                <a:cs typeface="MV Boli" panose="02000500030200090000" pitchFamily="2" charset="0"/>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5400" b="1" i="0" u="none" strike="noStrike" kern="1200" cap="none" spc="0" normalizeH="0" baseline="0" noProof="0" dirty="0">
                <a:ln>
                  <a:noFill/>
                </a:ln>
                <a:solidFill>
                  <a:prstClr val="white"/>
                </a:solidFill>
                <a:effectLst/>
                <a:uLnTx/>
                <a:uFillTx/>
                <a:latin typeface="MV Boli" panose="02000500030200090000" pitchFamily="2" charset="0"/>
                <a:ea typeface="Open Sans" panose="020B0606030504020204" pitchFamily="34" charset="0"/>
                <a:cs typeface="MV Boli" panose="02000500030200090000" pitchFamily="2" charset="0"/>
              </a:rPr>
              <a:t>4</a:t>
            </a:r>
          </a:p>
        </p:txBody>
      </p:sp>
      <p:sp>
        <p:nvSpPr>
          <p:cNvPr id="9" name="TextBox 8">
            <a:extLst>
              <a:ext uri="{FF2B5EF4-FFF2-40B4-BE49-F238E27FC236}">
                <a16:creationId xmlns:a16="http://schemas.microsoft.com/office/drawing/2014/main" id="{A81F4102-17DC-4005-BDB5-A650734EB24C}"/>
              </a:ext>
            </a:extLst>
          </p:cNvPr>
          <p:cNvSpPr txBox="1"/>
          <p:nvPr/>
        </p:nvSpPr>
        <p:spPr>
          <a:xfrm rot="60000">
            <a:off x="1136466" y="2877748"/>
            <a:ext cx="6683589" cy="584775"/>
          </a:xfrm>
          <a:prstGeom prst="rect">
            <a:avLst/>
          </a:prstGeom>
          <a:noFill/>
        </p:spPr>
        <p:txBody>
          <a:bodyPr wrap="square" rtlCol="0">
            <a:spAutoFit/>
          </a:bodyPr>
          <a:lstStyle/>
          <a:p>
            <a:pPr lvl="0" algn="ctr">
              <a:defRPr/>
            </a:pPr>
            <a:r>
              <a:rPr lang="en-US" sz="3200" b="1" dirty="0">
                <a:solidFill>
                  <a:prstClr val="white"/>
                </a:solidFill>
                <a:latin typeface="MV Boli" panose="02000500030200090000" pitchFamily="2" charset="0"/>
                <a:ea typeface="Open Sans" panose="020B0606030504020204" pitchFamily="34" charset="0"/>
                <a:cs typeface="MV Boli" panose="02000500030200090000" pitchFamily="2" charset="0"/>
              </a:rPr>
              <a:t>Example of Schemas</a:t>
            </a:r>
          </a:p>
        </p:txBody>
      </p:sp>
    </p:spTree>
    <p:extLst>
      <p:ext uri="{BB962C8B-B14F-4D97-AF65-F5344CB8AC3E}">
        <p14:creationId xmlns:p14="http://schemas.microsoft.com/office/powerpoint/2010/main" val="27268412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2000" fill="hold"/>
                                        <p:tgtEl>
                                          <p:spTgt spid="5"/>
                                        </p:tgtEl>
                                        <p:attrNameLst>
                                          <p:attrName>ppt_x</p:attrName>
                                        </p:attrNameLst>
                                      </p:cBhvr>
                                      <p:tavLst>
                                        <p:tav tm="0">
                                          <p:val>
                                            <p:strVal val="0-#ppt_w/2"/>
                                          </p:val>
                                        </p:tav>
                                        <p:tav tm="100000">
                                          <p:val>
                                            <p:strVal val="#ppt_x"/>
                                          </p:val>
                                        </p:tav>
                                      </p:tavLst>
                                    </p:anim>
                                    <p:anim calcmode="lin" valueType="num">
                                      <p:cBhvr additive="base">
                                        <p:cTn id="8" dur="2000" fill="hold"/>
                                        <p:tgtEl>
                                          <p:spTgt spid="5"/>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2250"/>
                                        <p:tgtEl>
                                          <p:spTgt spid="4"/>
                                        </p:tgtEl>
                                      </p:cBhvr>
                                    </p:animEffect>
                                  </p:childTnLst>
                                </p:cTn>
                              </p:par>
                            </p:childTnLst>
                          </p:cTn>
                        </p:par>
                        <p:par>
                          <p:cTn id="12" fill="hold">
                            <p:stCondLst>
                              <p:cond delay="2250"/>
                            </p:stCondLst>
                            <p:childTnLst>
                              <p:par>
                                <p:cTn id="13" presetID="53" presetClass="entr" presetSubtype="16"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p:cTn id="15" dur="500" fill="hold"/>
                                        <p:tgtEl>
                                          <p:spTgt spid="8"/>
                                        </p:tgtEl>
                                        <p:attrNameLst>
                                          <p:attrName>ppt_w</p:attrName>
                                        </p:attrNameLst>
                                      </p:cBhvr>
                                      <p:tavLst>
                                        <p:tav tm="0">
                                          <p:val>
                                            <p:fltVal val="0"/>
                                          </p:val>
                                        </p:tav>
                                        <p:tav tm="100000">
                                          <p:val>
                                            <p:strVal val="#ppt_w"/>
                                          </p:val>
                                        </p:tav>
                                      </p:tavLst>
                                    </p:anim>
                                    <p:anim calcmode="lin" valueType="num">
                                      <p:cBhvr>
                                        <p:cTn id="16" dur="500" fill="hold"/>
                                        <p:tgtEl>
                                          <p:spTgt spid="8"/>
                                        </p:tgtEl>
                                        <p:attrNameLst>
                                          <p:attrName>ppt_h</p:attrName>
                                        </p:attrNameLst>
                                      </p:cBhvr>
                                      <p:tavLst>
                                        <p:tav tm="0">
                                          <p:val>
                                            <p:fltVal val="0"/>
                                          </p:val>
                                        </p:tav>
                                        <p:tav tm="100000">
                                          <p:val>
                                            <p:strVal val="#ppt_h"/>
                                          </p:val>
                                        </p:tav>
                                      </p:tavLst>
                                    </p:anim>
                                    <p:animEffect transition="in" filter="fade">
                                      <p:cBhvr>
                                        <p:cTn id="17" dur="500"/>
                                        <p:tgtEl>
                                          <p:spTgt spid="8"/>
                                        </p:tgtEl>
                                      </p:cBhvr>
                                    </p:animEffect>
                                  </p:childTnLst>
                                </p:cTn>
                              </p:par>
                              <p:par>
                                <p:cTn id="18" presetID="53" presetClass="entr" presetSubtype="16" fill="hold" grpId="0" nodeType="withEffect">
                                  <p:stCondLst>
                                    <p:cond delay="0"/>
                                  </p:stCondLst>
                                  <p:childTnLst>
                                    <p:set>
                                      <p:cBhvr>
                                        <p:cTn id="19" dur="1" fill="hold">
                                          <p:stCondLst>
                                            <p:cond delay="0"/>
                                          </p:stCondLst>
                                        </p:cTn>
                                        <p:tgtEl>
                                          <p:spTgt spid="9"/>
                                        </p:tgtEl>
                                        <p:attrNameLst>
                                          <p:attrName>style.visibility</p:attrName>
                                        </p:attrNameLst>
                                      </p:cBhvr>
                                      <p:to>
                                        <p:strVal val="visible"/>
                                      </p:to>
                                    </p:set>
                                    <p:anim calcmode="lin" valueType="num">
                                      <p:cBhvr>
                                        <p:cTn id="20" dur="500" fill="hold"/>
                                        <p:tgtEl>
                                          <p:spTgt spid="9"/>
                                        </p:tgtEl>
                                        <p:attrNameLst>
                                          <p:attrName>ppt_w</p:attrName>
                                        </p:attrNameLst>
                                      </p:cBhvr>
                                      <p:tavLst>
                                        <p:tav tm="0">
                                          <p:val>
                                            <p:fltVal val="0"/>
                                          </p:val>
                                        </p:tav>
                                        <p:tav tm="100000">
                                          <p:val>
                                            <p:strVal val="#ppt_w"/>
                                          </p:val>
                                        </p:tav>
                                      </p:tavLst>
                                    </p:anim>
                                    <p:anim calcmode="lin" valueType="num">
                                      <p:cBhvr>
                                        <p:cTn id="21" dur="500" fill="hold"/>
                                        <p:tgtEl>
                                          <p:spTgt spid="9"/>
                                        </p:tgtEl>
                                        <p:attrNameLst>
                                          <p:attrName>ppt_h</p:attrName>
                                        </p:attrNameLst>
                                      </p:cBhvr>
                                      <p:tavLst>
                                        <p:tav tm="0">
                                          <p:val>
                                            <p:fltVal val="0"/>
                                          </p:val>
                                        </p:tav>
                                        <p:tav tm="100000">
                                          <p:val>
                                            <p:strVal val="#ppt_h"/>
                                          </p:val>
                                        </p:tav>
                                      </p:tavLst>
                                    </p:anim>
                                    <p:animEffect transition="in" filter="fade">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p:bldP spid="9"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490C5E-3710-161E-BBC3-43263D1F7967}"/>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9AC488DD-D6C7-0F71-EA81-F8699B5FC7B6}"/>
              </a:ext>
            </a:extLst>
          </p:cNvPr>
          <p:cNvSpPr txBox="1"/>
          <p:nvPr/>
        </p:nvSpPr>
        <p:spPr>
          <a:xfrm>
            <a:off x="1136072" y="1253806"/>
            <a:ext cx="8520545" cy="2142061"/>
          </a:xfrm>
          <a:prstGeom prst="rect">
            <a:avLst/>
          </a:prstGeom>
          <a:noFill/>
        </p:spPr>
        <p:txBody>
          <a:bodyPr wrap="square">
            <a:spAutoFit/>
          </a:bodyPr>
          <a:lstStyle/>
          <a:p>
            <a:pPr marL="342900" lvl="0" indent="-342900" rtl="0">
              <a:lnSpc>
                <a:spcPct val="107000"/>
              </a:lnSpc>
              <a:spcAft>
                <a:spcPts val="800"/>
              </a:spcAft>
              <a:buFont typeface="Symbol" panose="05050102010706020507" pitchFamily="18" charset="2"/>
              <a:buChar char=""/>
            </a:pPr>
            <a:r>
              <a:rPr lang="en-US" sz="2400" dirty="0">
                <a:solidFill>
                  <a:srgbClr val="333333"/>
                </a:solidFill>
                <a:effectLst/>
                <a:latin typeface="Arial" panose="020B0604020202020204" pitchFamily="34" charset="0"/>
                <a:ea typeface="Times New Roman" panose="02020603050405020304" pitchFamily="18" charset="0"/>
                <a:cs typeface="Arial" panose="020B0604020202020204" pitchFamily="34" charset="0"/>
              </a:rPr>
              <a:t>A Company has decided to use Power BI for its data analytics. </a:t>
            </a:r>
          </a:p>
          <a:p>
            <a:pPr marL="342900" lvl="0" indent="-342900" rtl="0">
              <a:lnSpc>
                <a:spcPct val="107000"/>
              </a:lnSpc>
              <a:spcAft>
                <a:spcPts val="800"/>
              </a:spcAft>
              <a:buFont typeface="Symbol" panose="05050102010706020507" pitchFamily="18" charset="2"/>
              <a:buChar char=""/>
            </a:pPr>
            <a:r>
              <a:rPr lang="en-US" sz="2400" dirty="0">
                <a:solidFill>
                  <a:srgbClr val="333333"/>
                </a:solidFill>
                <a:effectLst/>
                <a:latin typeface="Arial" panose="020B0604020202020204" pitchFamily="34" charset="0"/>
                <a:ea typeface="Times New Roman" panose="02020603050405020304" pitchFamily="18" charset="0"/>
                <a:cs typeface="Arial" panose="020B0604020202020204" pitchFamily="34" charset="0"/>
              </a:rPr>
              <a:t>The company must design a schema with several interconnected tables to analyze and visualize its data effectively. </a:t>
            </a:r>
          </a:p>
        </p:txBody>
      </p:sp>
      <p:sp>
        <p:nvSpPr>
          <p:cNvPr id="5" name="TextBox 4">
            <a:extLst>
              <a:ext uri="{FF2B5EF4-FFF2-40B4-BE49-F238E27FC236}">
                <a16:creationId xmlns:a16="http://schemas.microsoft.com/office/drawing/2014/main" id="{C42F348D-8FDB-F224-8ADE-2829B45F8A68}"/>
              </a:ext>
            </a:extLst>
          </p:cNvPr>
          <p:cNvSpPr txBox="1"/>
          <p:nvPr/>
        </p:nvSpPr>
        <p:spPr>
          <a:xfrm>
            <a:off x="193962" y="322083"/>
            <a:ext cx="8520545" cy="769441"/>
          </a:xfrm>
          <a:prstGeom prst="rect">
            <a:avLst/>
          </a:prstGeom>
          <a:noFill/>
        </p:spPr>
        <p:txBody>
          <a:bodyPr wrap="square" lIns="91440" tIns="45720" rIns="91440" bIns="45720">
            <a:spAutoFit/>
          </a:bodyPr>
          <a:lstStyle>
            <a:defPPr>
              <a:defRPr lang="en-US"/>
            </a:defPPr>
            <a:lvl1pPr algn="ctr">
              <a:defRPr sz="4400">
                <a:ln w="0"/>
                <a:effectLst>
                  <a:outerShdw blurRad="38100" dist="38100" dir="2700000" algn="tl">
                    <a:srgbClr val="000000">
                      <a:alpha val="43137"/>
                    </a:srgbClr>
                  </a:outerShdw>
                </a:effectLst>
              </a:defRPr>
            </a:lvl1pPr>
          </a:lstStyle>
          <a:p>
            <a:r>
              <a:rPr lang="en-US" dirty="0"/>
              <a:t>Example of Company Schemas</a:t>
            </a:r>
          </a:p>
        </p:txBody>
      </p:sp>
      <p:pic>
        <p:nvPicPr>
          <p:cNvPr id="2050" name="Picture 2" descr="Company Images - Free Download on Freepik">
            <a:extLst>
              <a:ext uri="{FF2B5EF4-FFF2-40B4-BE49-F238E27FC236}">
                <a16:creationId xmlns:a16="http://schemas.microsoft.com/office/drawing/2014/main" id="{C8AC002D-78C3-711D-0B5C-168F9046C2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76032" y="3191928"/>
            <a:ext cx="3961170" cy="26386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98537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92ED080-9F32-DCEF-FF17-D3679875699E}"/>
              </a:ext>
            </a:extLst>
          </p:cNvPr>
          <p:cNvSpPr txBox="1"/>
          <p:nvPr/>
        </p:nvSpPr>
        <p:spPr>
          <a:xfrm>
            <a:off x="387925" y="1482619"/>
            <a:ext cx="8520545" cy="457626"/>
          </a:xfrm>
          <a:prstGeom prst="rect">
            <a:avLst/>
          </a:prstGeom>
          <a:noFill/>
        </p:spPr>
        <p:txBody>
          <a:bodyPr wrap="square">
            <a:spAutoFit/>
          </a:bodyPr>
          <a:lstStyle/>
          <a:p>
            <a:pPr marL="342900" lvl="0" indent="-342900" rtl="0">
              <a:lnSpc>
                <a:spcPct val="107000"/>
              </a:lnSpc>
              <a:spcAft>
                <a:spcPts val="800"/>
              </a:spcAft>
              <a:buFont typeface="Symbol" panose="05050102010706020507" pitchFamily="18" charset="2"/>
              <a:buChar char=""/>
            </a:pPr>
            <a:r>
              <a:rPr lang="en-US" sz="2400" dirty="0">
                <a:solidFill>
                  <a:srgbClr val="333333"/>
                </a:solidFill>
                <a:effectLst/>
                <a:latin typeface="Arial" panose="020B0604020202020204" pitchFamily="34" charset="0"/>
                <a:ea typeface="Times New Roman" panose="02020603050405020304" pitchFamily="18" charset="0"/>
                <a:cs typeface="Arial" panose="020B0604020202020204" pitchFamily="34" charset="0"/>
              </a:rPr>
              <a:t>Some of the tables in the company schema are as follows:</a:t>
            </a:r>
            <a:endParaRPr lang="en-US" sz="2000" dirty="0">
              <a:effectLst/>
              <a:latin typeface="Verdana" panose="020B0604030504040204" pitchFamily="34" charset="0"/>
              <a:ea typeface="Calibri" panose="020F0502020204030204" pitchFamily="34" charset="0"/>
              <a:cs typeface="Arial" panose="020B0604020202020204" pitchFamily="34" charset="0"/>
            </a:endParaRPr>
          </a:p>
        </p:txBody>
      </p:sp>
      <p:sp>
        <p:nvSpPr>
          <p:cNvPr id="5" name="TextBox 4">
            <a:extLst>
              <a:ext uri="{FF2B5EF4-FFF2-40B4-BE49-F238E27FC236}">
                <a16:creationId xmlns:a16="http://schemas.microsoft.com/office/drawing/2014/main" id="{38CAD479-F025-CA29-12FF-D79BA48DBF88}"/>
              </a:ext>
            </a:extLst>
          </p:cNvPr>
          <p:cNvSpPr txBox="1"/>
          <p:nvPr/>
        </p:nvSpPr>
        <p:spPr>
          <a:xfrm>
            <a:off x="193962" y="322083"/>
            <a:ext cx="8520545" cy="769441"/>
          </a:xfrm>
          <a:prstGeom prst="rect">
            <a:avLst/>
          </a:prstGeom>
          <a:noFill/>
        </p:spPr>
        <p:txBody>
          <a:bodyPr wrap="square" lIns="91440" tIns="45720" rIns="91440" bIns="45720">
            <a:spAutoFit/>
          </a:bodyPr>
          <a:lstStyle>
            <a:defPPr>
              <a:defRPr lang="en-US"/>
            </a:defPPr>
            <a:lvl1pPr algn="ctr">
              <a:defRPr sz="4400">
                <a:ln w="0"/>
                <a:effectLst>
                  <a:outerShdw blurRad="38100" dist="38100" dir="2700000" algn="tl">
                    <a:srgbClr val="000000">
                      <a:alpha val="43137"/>
                    </a:srgbClr>
                  </a:outerShdw>
                </a:effectLst>
              </a:defRPr>
            </a:lvl1pPr>
          </a:lstStyle>
          <a:p>
            <a:r>
              <a:rPr lang="en-US" dirty="0"/>
              <a:t>Example of Company Schemas</a:t>
            </a:r>
          </a:p>
        </p:txBody>
      </p:sp>
      <p:pic>
        <p:nvPicPr>
          <p:cNvPr id="2050" name="Picture 2" descr="Company Images - Free Download on Freepik">
            <a:extLst>
              <a:ext uri="{FF2B5EF4-FFF2-40B4-BE49-F238E27FC236}">
                <a16:creationId xmlns:a16="http://schemas.microsoft.com/office/drawing/2014/main" id="{9A8825D1-B974-CE72-0E71-8918AE4C799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822872" y="163283"/>
            <a:ext cx="1980585" cy="131933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AD9ECF0A-57D4-1C1E-CEFF-5BFA773F9E5F}"/>
              </a:ext>
            </a:extLst>
          </p:cNvPr>
          <p:cNvSpPr txBox="1"/>
          <p:nvPr/>
        </p:nvSpPr>
        <p:spPr>
          <a:xfrm>
            <a:off x="387925" y="2178724"/>
            <a:ext cx="11998038" cy="3059620"/>
          </a:xfrm>
          <a:prstGeom prst="rect">
            <a:avLst/>
          </a:prstGeom>
          <a:noFill/>
        </p:spPr>
        <p:txBody>
          <a:bodyPr wrap="square">
            <a:spAutoFit/>
          </a:bodyPr>
          <a:lstStyle/>
          <a:p>
            <a:pPr marL="342900" lvl="0" indent="-342900" rtl="0">
              <a:lnSpc>
                <a:spcPct val="150000"/>
              </a:lnSpc>
              <a:spcAft>
                <a:spcPts val="500"/>
              </a:spcAft>
              <a:buSzPts val="1000"/>
              <a:buFont typeface="Symbol" panose="05050102010706020507" pitchFamily="18" charset="2"/>
              <a:buChar char=""/>
              <a:tabLst>
                <a:tab pos="457200" algn="l"/>
              </a:tabLst>
            </a:pPr>
            <a:r>
              <a:rPr lang="en-US" sz="2400" b="1" dirty="0">
                <a:solidFill>
                  <a:srgbClr val="1F1F1F"/>
                </a:solidFill>
                <a:effectLst/>
                <a:latin typeface="unset"/>
                <a:ea typeface="Times New Roman" panose="02020603050405020304" pitchFamily="18" charset="0"/>
              </a:rPr>
              <a:t>Reseller</a:t>
            </a:r>
            <a:r>
              <a:rPr lang="en-US" sz="2400" dirty="0">
                <a:effectLst/>
                <a:latin typeface="Times New Roman" panose="02020603050405020304" pitchFamily="18" charset="0"/>
                <a:ea typeface="Times New Roman" panose="02020603050405020304" pitchFamily="18" charset="0"/>
              </a:rPr>
              <a:t>: A table with reseller ID, contact information, and demographic data.</a:t>
            </a:r>
          </a:p>
          <a:p>
            <a:pPr marL="342900" lvl="0" indent="-342900">
              <a:lnSpc>
                <a:spcPct val="150000"/>
              </a:lnSpc>
              <a:spcAft>
                <a:spcPts val="500"/>
              </a:spcAft>
              <a:buSzPts val="1000"/>
              <a:buFont typeface="Symbol" panose="05050102010706020507" pitchFamily="18" charset="2"/>
              <a:buChar char=""/>
              <a:tabLst>
                <a:tab pos="457200" algn="l"/>
              </a:tabLst>
            </a:pPr>
            <a:r>
              <a:rPr lang="en-US" sz="2400" b="1" dirty="0">
                <a:solidFill>
                  <a:srgbClr val="1F1F1F"/>
                </a:solidFill>
                <a:effectLst/>
                <a:latin typeface="unset"/>
                <a:ea typeface="Times New Roman" panose="02020603050405020304" pitchFamily="18" charset="0"/>
              </a:rPr>
              <a:t>Regions</a:t>
            </a:r>
            <a:r>
              <a:rPr lang="en-US" sz="2400" dirty="0">
                <a:solidFill>
                  <a:srgbClr val="1F1F1F"/>
                </a:solidFill>
                <a:effectLst/>
                <a:latin typeface="Times New Roman" panose="02020603050405020304" pitchFamily="18" charset="0"/>
                <a:ea typeface="Times New Roman" panose="02020603050405020304" pitchFamily="18" charset="0"/>
              </a:rPr>
              <a:t>: Stores geographical location about the customers like region, country and city. </a:t>
            </a:r>
            <a:endParaRPr lang="en-US" sz="2400" dirty="0">
              <a:effectLst/>
              <a:latin typeface="Times New Roman" panose="02020603050405020304" pitchFamily="18" charset="0"/>
              <a:ea typeface="Times New Roman" panose="02020603050405020304" pitchFamily="18" charset="0"/>
            </a:endParaRPr>
          </a:p>
          <a:p>
            <a:pPr marL="342900" lvl="0" indent="-342900">
              <a:lnSpc>
                <a:spcPct val="150000"/>
              </a:lnSpc>
              <a:spcAft>
                <a:spcPts val="500"/>
              </a:spcAft>
              <a:buSzPts val="1000"/>
              <a:buFont typeface="Symbol" panose="05050102010706020507" pitchFamily="18" charset="2"/>
              <a:buChar char=""/>
              <a:tabLst>
                <a:tab pos="457200" algn="l"/>
              </a:tabLst>
            </a:pPr>
            <a:r>
              <a:rPr lang="en-US" sz="2400" b="1" dirty="0">
                <a:solidFill>
                  <a:srgbClr val="1F1F1F"/>
                </a:solidFill>
                <a:effectLst/>
                <a:latin typeface="unset"/>
                <a:ea typeface="Times New Roman" panose="02020603050405020304" pitchFamily="18" charset="0"/>
              </a:rPr>
              <a:t>Sales</a:t>
            </a:r>
            <a:r>
              <a:rPr lang="en-US" sz="2400" dirty="0">
                <a:solidFill>
                  <a:srgbClr val="1F1F1F"/>
                </a:solidFill>
                <a:effectLst/>
                <a:latin typeface="Times New Roman" panose="02020603050405020304" pitchFamily="18" charset="0"/>
                <a:ea typeface="Times New Roman" panose="02020603050405020304" pitchFamily="18" charset="0"/>
              </a:rPr>
              <a:t>: Captures transaction data like date, sale amount, transaction ID, and quantities sold.</a:t>
            </a:r>
            <a:endParaRPr lang="en-US" sz="2400" dirty="0">
              <a:effectLst/>
              <a:latin typeface="Times New Roman" panose="02020603050405020304" pitchFamily="18" charset="0"/>
              <a:ea typeface="Times New Roman" panose="02020603050405020304" pitchFamily="18" charset="0"/>
            </a:endParaRPr>
          </a:p>
          <a:p>
            <a:pPr marL="342900" lvl="0" indent="-342900">
              <a:lnSpc>
                <a:spcPct val="150000"/>
              </a:lnSpc>
              <a:spcAft>
                <a:spcPts val="500"/>
              </a:spcAft>
              <a:buSzPts val="1000"/>
              <a:buFont typeface="Symbol" panose="05050102010706020507" pitchFamily="18" charset="2"/>
              <a:buChar char=""/>
              <a:tabLst>
                <a:tab pos="457200" algn="l"/>
              </a:tabLst>
            </a:pPr>
            <a:r>
              <a:rPr lang="en-US" sz="2400" b="1" dirty="0">
                <a:solidFill>
                  <a:srgbClr val="1F1F1F"/>
                </a:solidFill>
                <a:effectLst/>
                <a:latin typeface="unset"/>
                <a:ea typeface="Times New Roman" panose="02020603050405020304" pitchFamily="18" charset="0"/>
              </a:rPr>
              <a:t>Products</a:t>
            </a:r>
            <a:r>
              <a:rPr lang="en-US" sz="2400" dirty="0">
                <a:solidFill>
                  <a:srgbClr val="1F1F1F"/>
                </a:solidFill>
                <a:effectLst/>
                <a:latin typeface="Times New Roman" panose="02020603050405020304" pitchFamily="18" charset="0"/>
                <a:ea typeface="Times New Roman" panose="02020603050405020304" pitchFamily="18" charset="0"/>
              </a:rPr>
              <a:t>: Stores data about various products, categories, and subcategories with Product ID.</a:t>
            </a:r>
            <a:endParaRPr lang="en-US" sz="2400" dirty="0">
              <a:latin typeface="Times New Roman" panose="02020603050405020304" pitchFamily="18" charset="0"/>
              <a:ea typeface="Times New Roman" panose="02020603050405020304" pitchFamily="18" charset="0"/>
            </a:endParaRPr>
          </a:p>
          <a:p>
            <a:pPr marL="342900" lvl="0" indent="-342900">
              <a:lnSpc>
                <a:spcPct val="150000"/>
              </a:lnSpc>
              <a:spcAft>
                <a:spcPts val="500"/>
              </a:spcAft>
              <a:buSzPts val="1000"/>
              <a:buFont typeface="Symbol" panose="05050102010706020507" pitchFamily="18" charset="2"/>
              <a:buChar char=""/>
              <a:tabLst>
                <a:tab pos="457200" algn="l"/>
              </a:tabLst>
            </a:pPr>
            <a:r>
              <a:rPr lang="en-US" sz="2400" b="1" dirty="0">
                <a:solidFill>
                  <a:srgbClr val="1F1F1F"/>
                </a:solidFill>
                <a:effectLst/>
                <a:latin typeface="unset"/>
                <a:ea typeface="Calibri" panose="020F0502020204030204" pitchFamily="34" charset="0"/>
                <a:cs typeface="Arial" panose="020B0604020202020204" pitchFamily="34" charset="0"/>
              </a:rPr>
              <a:t>Salesperson</a:t>
            </a:r>
            <a:r>
              <a:rPr lang="en-US" sz="2400" dirty="0">
                <a:solidFill>
                  <a:srgbClr val="1F1F1F"/>
                </a:solidFill>
                <a:latin typeface="Times New Roman" panose="02020603050405020304" pitchFamily="18" charset="0"/>
              </a:rPr>
              <a:t>: Records data about salespersons, employee ID, hiring data, and designation</a:t>
            </a:r>
          </a:p>
        </p:txBody>
      </p:sp>
    </p:spTree>
    <p:extLst>
      <p:ext uri="{BB962C8B-B14F-4D97-AF65-F5344CB8AC3E}">
        <p14:creationId xmlns:p14="http://schemas.microsoft.com/office/powerpoint/2010/main" val="612765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FB33338-85FD-C383-8870-14B9321E1FCD}"/>
              </a:ext>
            </a:extLst>
          </p:cNvPr>
          <p:cNvSpPr txBox="1"/>
          <p:nvPr/>
        </p:nvSpPr>
        <p:spPr>
          <a:xfrm>
            <a:off x="1066800" y="322083"/>
            <a:ext cx="7647707" cy="769441"/>
          </a:xfrm>
          <a:prstGeom prst="rect">
            <a:avLst/>
          </a:prstGeom>
          <a:noFill/>
        </p:spPr>
        <p:txBody>
          <a:bodyPr wrap="square" lIns="91440" tIns="45720" rIns="91440" bIns="45720">
            <a:spAutoFit/>
          </a:bodyPr>
          <a:lstStyle>
            <a:defPPr>
              <a:defRPr lang="en-US"/>
            </a:defPPr>
            <a:lvl1pPr algn="ctr">
              <a:defRPr sz="4400">
                <a:ln w="0"/>
                <a:effectLst>
                  <a:outerShdw blurRad="38100" dist="38100" dir="2700000" algn="tl">
                    <a:srgbClr val="000000">
                      <a:alpha val="43137"/>
                    </a:srgbClr>
                  </a:outerShdw>
                </a:effectLst>
              </a:defRPr>
            </a:lvl1pPr>
          </a:lstStyle>
          <a:p>
            <a:pPr algn="l"/>
            <a:r>
              <a:rPr lang="en-US" dirty="0"/>
              <a:t>Flat Schema</a:t>
            </a:r>
          </a:p>
        </p:txBody>
      </p:sp>
      <p:pic>
        <p:nvPicPr>
          <p:cNvPr id="5" name="Picture 4" descr="Adventure Works data set in Power BI">
            <a:extLst>
              <a:ext uri="{FF2B5EF4-FFF2-40B4-BE49-F238E27FC236}">
                <a16:creationId xmlns:a16="http://schemas.microsoft.com/office/drawing/2014/main" id="{244F5329-6333-A635-8D85-F649302583EC}"/>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27017" y="1091524"/>
            <a:ext cx="8825345" cy="4965278"/>
          </a:xfrm>
          <a:prstGeom prst="rect">
            <a:avLst/>
          </a:prstGeom>
          <a:noFill/>
          <a:ln>
            <a:noFill/>
          </a:ln>
        </p:spPr>
      </p:pic>
    </p:spTree>
    <p:extLst>
      <p:ext uri="{BB962C8B-B14F-4D97-AF65-F5344CB8AC3E}">
        <p14:creationId xmlns:p14="http://schemas.microsoft.com/office/powerpoint/2010/main" val="4044732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C2C21D-0EAE-26E0-81D9-DCCF35F10C0D}"/>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BF1298C5-09CF-034A-2EF0-2F2984A4D018}"/>
              </a:ext>
            </a:extLst>
          </p:cNvPr>
          <p:cNvSpPr txBox="1"/>
          <p:nvPr/>
        </p:nvSpPr>
        <p:spPr>
          <a:xfrm>
            <a:off x="1066800" y="322083"/>
            <a:ext cx="7647707" cy="769441"/>
          </a:xfrm>
          <a:prstGeom prst="rect">
            <a:avLst/>
          </a:prstGeom>
          <a:noFill/>
        </p:spPr>
        <p:txBody>
          <a:bodyPr wrap="square" lIns="91440" tIns="45720" rIns="91440" bIns="45720">
            <a:spAutoFit/>
          </a:bodyPr>
          <a:lstStyle>
            <a:defPPr>
              <a:defRPr lang="en-US"/>
            </a:defPPr>
            <a:lvl1pPr algn="ctr">
              <a:defRPr sz="4400">
                <a:ln w="0"/>
                <a:effectLst>
                  <a:outerShdw blurRad="38100" dist="38100" dir="2700000" algn="tl">
                    <a:srgbClr val="000000">
                      <a:alpha val="43137"/>
                    </a:srgbClr>
                  </a:outerShdw>
                </a:effectLst>
              </a:defRPr>
            </a:lvl1pPr>
          </a:lstStyle>
          <a:p>
            <a:pPr algn="l"/>
            <a:r>
              <a:rPr lang="en-US" dirty="0"/>
              <a:t>Star Schema</a:t>
            </a:r>
          </a:p>
        </p:txBody>
      </p:sp>
      <p:pic>
        <p:nvPicPr>
          <p:cNvPr id="2" name="Picture 1" descr="Adventure Works Star schema">
            <a:extLst>
              <a:ext uri="{FF2B5EF4-FFF2-40B4-BE49-F238E27FC236}">
                <a16:creationId xmlns:a16="http://schemas.microsoft.com/office/drawing/2014/main" id="{AFF38947-F293-F959-23BE-D3FDD1A46510}"/>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20982" y="1091524"/>
            <a:ext cx="8728363" cy="4910714"/>
          </a:xfrm>
          <a:prstGeom prst="rect">
            <a:avLst/>
          </a:prstGeom>
          <a:noFill/>
          <a:ln>
            <a:noFill/>
          </a:ln>
        </p:spPr>
      </p:pic>
    </p:spTree>
    <p:extLst>
      <p:ext uri="{BB962C8B-B14F-4D97-AF65-F5344CB8AC3E}">
        <p14:creationId xmlns:p14="http://schemas.microsoft.com/office/powerpoint/2010/main" val="39380810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B085DDE-F015-C522-A00D-1D1384414D26}"/>
              </a:ext>
            </a:extLst>
          </p:cNvPr>
          <p:cNvPicPr>
            <a:picLocks noChangeAspect="1"/>
          </p:cNvPicPr>
          <p:nvPr/>
        </p:nvPicPr>
        <p:blipFill>
          <a:blip r:embed="rId2"/>
          <a:stretch>
            <a:fillRect/>
          </a:stretch>
        </p:blipFill>
        <p:spPr>
          <a:xfrm>
            <a:off x="1135624" y="-12025"/>
            <a:ext cx="11043016" cy="6206347"/>
          </a:xfrm>
          <a:prstGeom prst="rect">
            <a:avLst/>
          </a:prstGeom>
        </p:spPr>
      </p:pic>
    </p:spTree>
    <p:extLst>
      <p:ext uri="{BB962C8B-B14F-4D97-AF65-F5344CB8AC3E}">
        <p14:creationId xmlns:p14="http://schemas.microsoft.com/office/powerpoint/2010/main" val="9377454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6CB501-D8B8-0A4B-3E7B-A86F3F08634A}"/>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8EA97248-17DA-E4DC-A563-6860742A40E6}"/>
              </a:ext>
            </a:extLst>
          </p:cNvPr>
          <p:cNvSpPr txBox="1"/>
          <p:nvPr/>
        </p:nvSpPr>
        <p:spPr>
          <a:xfrm>
            <a:off x="1066800" y="322083"/>
            <a:ext cx="7647707" cy="769441"/>
          </a:xfrm>
          <a:prstGeom prst="rect">
            <a:avLst/>
          </a:prstGeom>
          <a:noFill/>
        </p:spPr>
        <p:txBody>
          <a:bodyPr wrap="square" lIns="91440" tIns="45720" rIns="91440" bIns="45720">
            <a:spAutoFit/>
          </a:bodyPr>
          <a:lstStyle>
            <a:defPPr>
              <a:defRPr lang="en-US"/>
            </a:defPPr>
            <a:lvl1pPr algn="ctr">
              <a:defRPr sz="4400">
                <a:ln w="0"/>
                <a:effectLst>
                  <a:outerShdw blurRad="38100" dist="38100" dir="2700000" algn="tl">
                    <a:srgbClr val="000000">
                      <a:alpha val="43137"/>
                    </a:srgbClr>
                  </a:outerShdw>
                </a:effectLst>
              </a:defRPr>
            </a:lvl1pPr>
          </a:lstStyle>
          <a:p>
            <a:pPr algn="l"/>
            <a:r>
              <a:rPr lang="en-US" dirty="0"/>
              <a:t>Snowflake  Schema</a:t>
            </a:r>
          </a:p>
        </p:txBody>
      </p:sp>
      <p:pic>
        <p:nvPicPr>
          <p:cNvPr id="3" name="Picture 2" descr="Adventure Works Snowflake schema">
            <a:extLst>
              <a:ext uri="{FF2B5EF4-FFF2-40B4-BE49-F238E27FC236}">
                <a16:creationId xmlns:a16="http://schemas.microsoft.com/office/drawing/2014/main" id="{AA808A7F-28DF-8879-2C25-6C56087C096C}"/>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1493" y="1168977"/>
            <a:ext cx="8922325" cy="5018808"/>
          </a:xfrm>
          <a:prstGeom prst="rect">
            <a:avLst/>
          </a:prstGeom>
          <a:noFill/>
          <a:ln>
            <a:noFill/>
          </a:ln>
        </p:spPr>
      </p:pic>
    </p:spTree>
    <p:extLst>
      <p:ext uri="{BB962C8B-B14F-4D97-AF65-F5344CB8AC3E}">
        <p14:creationId xmlns:p14="http://schemas.microsoft.com/office/powerpoint/2010/main" val="2307369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E7E1B2C-635B-35B1-F437-D528D9956220}"/>
              </a:ext>
            </a:extLst>
          </p:cNvPr>
          <p:cNvSpPr txBox="1"/>
          <p:nvPr/>
        </p:nvSpPr>
        <p:spPr>
          <a:xfrm>
            <a:off x="734290" y="393727"/>
            <a:ext cx="9725891" cy="707886"/>
          </a:xfrm>
          <a:prstGeom prst="rect">
            <a:avLst/>
          </a:prstGeom>
          <a:noFill/>
        </p:spPr>
        <p:txBody>
          <a:bodyPr wrap="square" lIns="91440" tIns="45720" rIns="91440" bIns="45720">
            <a:spAutoFit/>
          </a:bodyPr>
          <a:lstStyle>
            <a:defPPr>
              <a:defRPr lang="en-US"/>
            </a:defPPr>
            <a:lvl1pPr>
              <a:defRPr sz="4400">
                <a:ln w="0"/>
                <a:effectLst>
                  <a:outerShdw blurRad="38100" dist="38100" dir="2700000" algn="tl">
                    <a:srgbClr val="000000">
                      <a:alpha val="43137"/>
                    </a:srgbClr>
                  </a:outerShdw>
                </a:effectLst>
              </a:defRPr>
            </a:lvl1pPr>
          </a:lstStyle>
          <a:p>
            <a:r>
              <a:rPr lang="en-US" sz="4000" dirty="0"/>
              <a:t>The importance of choosing the right schema</a:t>
            </a:r>
          </a:p>
        </p:txBody>
      </p:sp>
      <p:sp>
        <p:nvSpPr>
          <p:cNvPr id="9" name="TextBox 8">
            <a:extLst>
              <a:ext uri="{FF2B5EF4-FFF2-40B4-BE49-F238E27FC236}">
                <a16:creationId xmlns:a16="http://schemas.microsoft.com/office/drawing/2014/main" id="{16F1195E-F443-59BF-6BFA-4E9B77C665C0}"/>
              </a:ext>
            </a:extLst>
          </p:cNvPr>
          <p:cNvSpPr txBox="1"/>
          <p:nvPr/>
        </p:nvSpPr>
        <p:spPr>
          <a:xfrm>
            <a:off x="568036" y="1550280"/>
            <a:ext cx="10709564" cy="830997"/>
          </a:xfrm>
          <a:prstGeom prst="rect">
            <a:avLst/>
          </a:prstGeom>
          <a:noFill/>
        </p:spPr>
        <p:txBody>
          <a:bodyPr wrap="square">
            <a:spAutoFit/>
          </a:bodyPr>
          <a:lstStyle/>
          <a:p>
            <a:pPr marL="285750" lvl="0" indent="-285750" rtl="0">
              <a:spcAft>
                <a:spcPts val="500"/>
              </a:spcAft>
              <a:buFont typeface="Arial" panose="020B0604020202020204" pitchFamily="34" charset="0"/>
              <a:buChar char="•"/>
            </a:pPr>
            <a:r>
              <a:rPr lang="en-US" sz="2400" dirty="0">
                <a:solidFill>
                  <a:srgbClr val="000000"/>
                </a:solidFill>
                <a:effectLst/>
                <a:latin typeface="Arial" panose="020B0604020202020204" pitchFamily="34" charset="0"/>
                <a:ea typeface="Calibri" panose="020F0502020204030204" pitchFamily="34" charset="0"/>
              </a:rPr>
              <a:t>Understanding schemas and the available types is crucial for effective database design and management. </a:t>
            </a:r>
            <a:endParaRPr lang="en-US" sz="1600" dirty="0">
              <a:effectLst/>
              <a:latin typeface="Times New Roman" panose="02020603050405020304" pitchFamily="18" charset="0"/>
              <a:ea typeface="Times New Roman" panose="02020603050405020304" pitchFamily="18" charset="0"/>
            </a:endParaRPr>
          </a:p>
        </p:txBody>
      </p:sp>
      <p:pic>
        <p:nvPicPr>
          <p:cNvPr id="10" name="Picture 2" descr="Company Images - Free Download on Freepik">
            <a:extLst>
              <a:ext uri="{FF2B5EF4-FFF2-40B4-BE49-F238E27FC236}">
                <a16:creationId xmlns:a16="http://schemas.microsoft.com/office/drawing/2014/main" id="{6E530681-EFA5-5050-B2A1-AE4EE365855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703128" y="3479819"/>
            <a:ext cx="3574472" cy="23810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7314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34A533-734A-AA0D-AB81-C0B1167B7BBD}"/>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D3B1937A-17B4-43D4-5724-583E07986AD1}"/>
              </a:ext>
            </a:extLst>
          </p:cNvPr>
          <p:cNvSpPr txBox="1"/>
          <p:nvPr/>
        </p:nvSpPr>
        <p:spPr>
          <a:xfrm>
            <a:off x="734290" y="393727"/>
            <a:ext cx="9725891" cy="707886"/>
          </a:xfrm>
          <a:prstGeom prst="rect">
            <a:avLst/>
          </a:prstGeom>
          <a:noFill/>
        </p:spPr>
        <p:txBody>
          <a:bodyPr wrap="square" lIns="91440" tIns="45720" rIns="91440" bIns="45720">
            <a:spAutoFit/>
          </a:bodyPr>
          <a:lstStyle>
            <a:defPPr>
              <a:defRPr lang="en-US"/>
            </a:defPPr>
            <a:lvl1pPr>
              <a:defRPr sz="4400">
                <a:ln w="0"/>
                <a:effectLst>
                  <a:outerShdw blurRad="38100" dist="38100" dir="2700000" algn="tl">
                    <a:srgbClr val="000000">
                      <a:alpha val="43137"/>
                    </a:srgbClr>
                  </a:outerShdw>
                </a:effectLst>
              </a:defRPr>
            </a:lvl1pPr>
          </a:lstStyle>
          <a:p>
            <a:r>
              <a:rPr lang="en-US" sz="4000" dirty="0"/>
              <a:t>The importance of choosing the right schema</a:t>
            </a:r>
          </a:p>
        </p:txBody>
      </p:sp>
      <p:sp>
        <p:nvSpPr>
          <p:cNvPr id="9" name="TextBox 8">
            <a:extLst>
              <a:ext uri="{FF2B5EF4-FFF2-40B4-BE49-F238E27FC236}">
                <a16:creationId xmlns:a16="http://schemas.microsoft.com/office/drawing/2014/main" id="{898BA4F7-C20D-56CE-8F5C-26E8C2F89B42}"/>
              </a:ext>
            </a:extLst>
          </p:cNvPr>
          <p:cNvSpPr txBox="1"/>
          <p:nvPr/>
        </p:nvSpPr>
        <p:spPr>
          <a:xfrm>
            <a:off x="568036" y="1550280"/>
            <a:ext cx="10709564" cy="830997"/>
          </a:xfrm>
          <a:prstGeom prst="rect">
            <a:avLst/>
          </a:prstGeom>
          <a:noFill/>
        </p:spPr>
        <p:txBody>
          <a:bodyPr wrap="square">
            <a:spAutoFit/>
          </a:bodyPr>
          <a:lstStyle/>
          <a:p>
            <a:pPr marL="285750" indent="-285750">
              <a:buFont typeface="Arial" panose="020B0604020202020204" pitchFamily="34" charset="0"/>
              <a:buChar char="•"/>
            </a:pPr>
            <a:r>
              <a:rPr lang="en-US" sz="2400" dirty="0">
                <a:effectLst/>
                <a:latin typeface="Arial" panose="020B0604020202020204" pitchFamily="34" charset="0"/>
                <a:ea typeface="Calibri" panose="020F0502020204030204" pitchFamily="34" charset="0"/>
                <a:cs typeface="Arial" panose="020B0604020202020204" pitchFamily="34" charset="0"/>
              </a:rPr>
              <a:t>The Flat schema is simple and easy to work with but may not be suitable for complex data relationships or large datasets.  </a:t>
            </a:r>
          </a:p>
        </p:txBody>
      </p:sp>
      <p:pic>
        <p:nvPicPr>
          <p:cNvPr id="2" name="Picture 1" descr="Adventure Works data set in Power BI">
            <a:extLst>
              <a:ext uri="{FF2B5EF4-FFF2-40B4-BE49-F238E27FC236}">
                <a16:creationId xmlns:a16="http://schemas.microsoft.com/office/drawing/2014/main" id="{224736FB-D041-D5D6-5B48-04BA5D8024FB}"/>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190509" y="3377660"/>
            <a:ext cx="3906980" cy="2198128"/>
          </a:xfrm>
          <a:prstGeom prst="rect">
            <a:avLst/>
          </a:prstGeom>
          <a:noFill/>
          <a:ln>
            <a:noFill/>
          </a:ln>
        </p:spPr>
      </p:pic>
    </p:spTree>
    <p:extLst>
      <p:ext uri="{BB962C8B-B14F-4D97-AF65-F5344CB8AC3E}">
        <p14:creationId xmlns:p14="http://schemas.microsoft.com/office/powerpoint/2010/main" val="25778111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FCE5A6-BF9B-B5F4-48F3-DA2D788F0E02}"/>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0BCF24D6-22B3-F3ED-D390-C23735D94094}"/>
              </a:ext>
            </a:extLst>
          </p:cNvPr>
          <p:cNvSpPr txBox="1"/>
          <p:nvPr/>
        </p:nvSpPr>
        <p:spPr>
          <a:xfrm>
            <a:off x="734290" y="393727"/>
            <a:ext cx="9725891" cy="707886"/>
          </a:xfrm>
          <a:prstGeom prst="rect">
            <a:avLst/>
          </a:prstGeom>
          <a:noFill/>
        </p:spPr>
        <p:txBody>
          <a:bodyPr wrap="square" lIns="91440" tIns="45720" rIns="91440" bIns="45720">
            <a:spAutoFit/>
          </a:bodyPr>
          <a:lstStyle>
            <a:defPPr>
              <a:defRPr lang="en-US"/>
            </a:defPPr>
            <a:lvl1pPr>
              <a:defRPr sz="4400">
                <a:ln w="0"/>
                <a:effectLst>
                  <a:outerShdw blurRad="38100" dist="38100" dir="2700000" algn="tl">
                    <a:srgbClr val="000000">
                      <a:alpha val="43137"/>
                    </a:srgbClr>
                  </a:outerShdw>
                </a:effectLst>
              </a:defRPr>
            </a:lvl1pPr>
          </a:lstStyle>
          <a:p>
            <a:r>
              <a:rPr lang="en-US" sz="4000" dirty="0"/>
              <a:t>The importance of choosing the right schema</a:t>
            </a:r>
          </a:p>
        </p:txBody>
      </p:sp>
      <p:sp>
        <p:nvSpPr>
          <p:cNvPr id="9" name="TextBox 8">
            <a:extLst>
              <a:ext uri="{FF2B5EF4-FFF2-40B4-BE49-F238E27FC236}">
                <a16:creationId xmlns:a16="http://schemas.microsoft.com/office/drawing/2014/main" id="{94AEDF8B-3956-6E31-9CD9-E26D40868A76}"/>
              </a:ext>
            </a:extLst>
          </p:cNvPr>
          <p:cNvSpPr txBox="1"/>
          <p:nvPr/>
        </p:nvSpPr>
        <p:spPr>
          <a:xfrm>
            <a:off x="568036" y="1550280"/>
            <a:ext cx="10709564" cy="1200329"/>
          </a:xfrm>
          <a:prstGeom prst="rect">
            <a:avLst/>
          </a:prstGeom>
          <a:noFill/>
        </p:spPr>
        <p:txBody>
          <a:bodyPr wrap="square">
            <a:spAutoFit/>
          </a:bodyPr>
          <a:lstStyle/>
          <a:p>
            <a:pPr marL="285750" indent="-285750">
              <a:buFont typeface="Arial" panose="020B0604020202020204" pitchFamily="34" charset="0"/>
              <a:buChar char="•"/>
            </a:pPr>
            <a:r>
              <a:rPr lang="en-US" sz="2400" dirty="0">
                <a:effectLst/>
                <a:latin typeface="Arial" panose="020B0604020202020204" pitchFamily="34" charset="0"/>
                <a:ea typeface="Calibri" panose="020F0502020204030204" pitchFamily="34" charset="0"/>
                <a:cs typeface="Arial" panose="020B0604020202020204" pitchFamily="34" charset="0"/>
              </a:rPr>
              <a:t>The Star schema is a popular choice for dimensional modeling, offering reduced data redundancy and intuitive design. Although it may be less flexible when handling complex relationships between dimensions.  </a:t>
            </a:r>
          </a:p>
        </p:txBody>
      </p:sp>
      <p:pic>
        <p:nvPicPr>
          <p:cNvPr id="2" name="Picture 1" descr="Adventure Works Star schema">
            <a:extLst>
              <a:ext uri="{FF2B5EF4-FFF2-40B4-BE49-F238E27FC236}">
                <a16:creationId xmlns:a16="http://schemas.microsoft.com/office/drawing/2014/main" id="{340D5C82-9C8C-7887-5C05-DF2FB8900F6B}"/>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02582" y="3199276"/>
            <a:ext cx="4475018" cy="2517715"/>
          </a:xfrm>
          <a:prstGeom prst="rect">
            <a:avLst/>
          </a:prstGeom>
          <a:noFill/>
          <a:ln>
            <a:noFill/>
          </a:ln>
        </p:spPr>
      </p:pic>
    </p:spTree>
    <p:extLst>
      <p:ext uri="{BB962C8B-B14F-4D97-AF65-F5344CB8AC3E}">
        <p14:creationId xmlns:p14="http://schemas.microsoft.com/office/powerpoint/2010/main" val="2807311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94D351-158E-616C-ED5F-578C9D52516F}"/>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CAF267E0-9292-84C4-1137-CA330EF7FC93}"/>
              </a:ext>
            </a:extLst>
          </p:cNvPr>
          <p:cNvSpPr txBox="1"/>
          <p:nvPr/>
        </p:nvSpPr>
        <p:spPr>
          <a:xfrm>
            <a:off x="734290" y="393727"/>
            <a:ext cx="9725891" cy="707886"/>
          </a:xfrm>
          <a:prstGeom prst="rect">
            <a:avLst/>
          </a:prstGeom>
          <a:noFill/>
        </p:spPr>
        <p:txBody>
          <a:bodyPr wrap="square" lIns="91440" tIns="45720" rIns="91440" bIns="45720">
            <a:spAutoFit/>
          </a:bodyPr>
          <a:lstStyle>
            <a:defPPr>
              <a:defRPr lang="en-US"/>
            </a:defPPr>
            <a:lvl1pPr>
              <a:defRPr sz="4400">
                <a:ln w="0"/>
                <a:effectLst>
                  <a:outerShdw blurRad="38100" dist="38100" dir="2700000" algn="tl">
                    <a:srgbClr val="000000">
                      <a:alpha val="43137"/>
                    </a:srgbClr>
                  </a:outerShdw>
                </a:effectLst>
              </a:defRPr>
            </a:lvl1pPr>
          </a:lstStyle>
          <a:p>
            <a:r>
              <a:rPr lang="en-US" sz="4000" dirty="0"/>
              <a:t>The importance of choosing the right schema</a:t>
            </a:r>
          </a:p>
        </p:txBody>
      </p:sp>
      <p:sp>
        <p:nvSpPr>
          <p:cNvPr id="9" name="TextBox 8">
            <a:extLst>
              <a:ext uri="{FF2B5EF4-FFF2-40B4-BE49-F238E27FC236}">
                <a16:creationId xmlns:a16="http://schemas.microsoft.com/office/drawing/2014/main" id="{A4C05A3C-58C8-B287-B042-ECF5FF2F7205}"/>
              </a:ext>
            </a:extLst>
          </p:cNvPr>
          <p:cNvSpPr txBox="1"/>
          <p:nvPr/>
        </p:nvSpPr>
        <p:spPr>
          <a:xfrm>
            <a:off x="568036" y="1550280"/>
            <a:ext cx="10709564" cy="1200329"/>
          </a:xfrm>
          <a:prstGeom prst="rect">
            <a:avLst/>
          </a:prstGeom>
          <a:noFill/>
        </p:spPr>
        <p:txBody>
          <a:bodyPr wrap="square">
            <a:spAutoFit/>
          </a:bodyPr>
          <a:lstStyle/>
          <a:p>
            <a:pPr marL="285750" indent="-285750">
              <a:buFont typeface="Arial" panose="020B0604020202020204" pitchFamily="34" charset="0"/>
              <a:buChar char="•"/>
            </a:pPr>
            <a:r>
              <a:rPr lang="en-US" sz="2400" dirty="0">
                <a:effectLst/>
                <a:latin typeface="Arial" panose="020B0604020202020204" pitchFamily="34" charset="0"/>
                <a:ea typeface="Calibri" panose="020F0502020204030204" pitchFamily="34" charset="0"/>
                <a:cs typeface="Arial" panose="020B0604020202020204" pitchFamily="34" charset="0"/>
              </a:rPr>
              <a:t>Lastly, the Snowflake schema provides greater flexibility and improved data integrity through normalizing dimension tables. However, its complexity can make it more challenging to understand and query. </a:t>
            </a:r>
            <a:endParaRPr lang="en-US" sz="2400" dirty="0"/>
          </a:p>
        </p:txBody>
      </p:sp>
      <p:pic>
        <p:nvPicPr>
          <p:cNvPr id="2" name="Picture 1" descr="Adventure Works Star schema">
            <a:extLst>
              <a:ext uri="{FF2B5EF4-FFF2-40B4-BE49-F238E27FC236}">
                <a16:creationId xmlns:a16="http://schemas.microsoft.com/office/drawing/2014/main" id="{6D18BF8F-69CE-68F1-D17A-09A9E34D9C5B}"/>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943600" y="3075227"/>
            <a:ext cx="4890654" cy="2751559"/>
          </a:xfrm>
          <a:prstGeom prst="rect">
            <a:avLst/>
          </a:prstGeom>
          <a:noFill/>
          <a:ln>
            <a:noFill/>
          </a:ln>
        </p:spPr>
      </p:pic>
    </p:spTree>
    <p:extLst>
      <p:ext uri="{BB962C8B-B14F-4D97-AF65-F5344CB8AC3E}">
        <p14:creationId xmlns:p14="http://schemas.microsoft.com/office/powerpoint/2010/main" val="988619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72F42E2-9E9D-5A58-D376-D87B475AC6C2}"/>
              </a:ext>
            </a:extLst>
          </p:cNvPr>
          <p:cNvPicPr>
            <a:picLocks noChangeAspect="1"/>
          </p:cNvPicPr>
          <p:nvPr/>
        </p:nvPicPr>
        <p:blipFill>
          <a:blip r:embed="rId2"/>
          <a:stretch>
            <a:fillRect/>
          </a:stretch>
        </p:blipFill>
        <p:spPr>
          <a:xfrm>
            <a:off x="6830291" y="2663178"/>
            <a:ext cx="4788730" cy="3137878"/>
          </a:xfrm>
          <a:prstGeom prst="rect">
            <a:avLst/>
          </a:prstGeom>
        </p:spPr>
      </p:pic>
      <p:sp>
        <p:nvSpPr>
          <p:cNvPr id="4" name="Title 1">
            <a:extLst>
              <a:ext uri="{FF2B5EF4-FFF2-40B4-BE49-F238E27FC236}">
                <a16:creationId xmlns:a16="http://schemas.microsoft.com/office/drawing/2014/main" id="{C6ED18FE-DEDF-1915-0AB7-FE0A08C034F9}"/>
              </a:ext>
            </a:extLst>
          </p:cNvPr>
          <p:cNvSpPr txBox="1">
            <a:spLocks/>
          </p:cNvSpPr>
          <p:nvPr/>
        </p:nvSpPr>
        <p:spPr>
          <a:xfrm>
            <a:off x="955519" y="661530"/>
            <a:ext cx="10280962" cy="1555198"/>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en-US" b="1" dirty="0">
                <a:solidFill>
                  <a:srgbClr val="FF0000"/>
                </a:solidFill>
                <a:latin typeface="Arial Black" panose="020B0A04020102020204" pitchFamily="34" charset="0"/>
                <a:cs typeface="Times New Roman" panose="02020603050405020304" pitchFamily="18" charset="0"/>
              </a:rPr>
              <a:t>Exercise 1:</a:t>
            </a:r>
          </a:p>
          <a:p>
            <a:r>
              <a:rPr lang="en-US" altLang="en-US" b="1" dirty="0">
                <a:solidFill>
                  <a:srgbClr val="FF0000"/>
                </a:solidFill>
                <a:latin typeface="Arial Black" panose="020B0A04020102020204" pitchFamily="34" charset="0"/>
              </a:rPr>
              <a:t>Configuring a Flat schema</a:t>
            </a:r>
            <a:endParaRPr lang="ar-EG" altLang="en-US" b="1" dirty="0">
              <a:solidFill>
                <a:srgbClr val="FF0000"/>
              </a:solidFill>
              <a:latin typeface="Arial Black" panose="020B0A04020102020204" pitchFamily="34" charset="0"/>
            </a:endParaRPr>
          </a:p>
        </p:txBody>
      </p:sp>
    </p:spTree>
    <p:extLst>
      <p:ext uri="{BB962C8B-B14F-4D97-AF65-F5344CB8AC3E}">
        <p14:creationId xmlns:p14="http://schemas.microsoft.com/office/powerpoint/2010/main" val="3778482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4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FB7402-0E29-80AB-EA17-E3D2926D4558}"/>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0B445430-7109-7949-CD83-81EB67A1B910}"/>
              </a:ext>
            </a:extLst>
          </p:cNvPr>
          <p:cNvPicPr>
            <a:picLocks noChangeAspect="1"/>
          </p:cNvPicPr>
          <p:nvPr/>
        </p:nvPicPr>
        <p:blipFill>
          <a:blip r:embed="rId2"/>
          <a:stretch>
            <a:fillRect/>
          </a:stretch>
        </p:blipFill>
        <p:spPr>
          <a:xfrm>
            <a:off x="8791895" y="3948544"/>
            <a:ext cx="2827126" cy="1852511"/>
          </a:xfrm>
          <a:prstGeom prst="rect">
            <a:avLst/>
          </a:prstGeom>
        </p:spPr>
      </p:pic>
      <p:sp>
        <p:nvSpPr>
          <p:cNvPr id="4" name="Title 1">
            <a:extLst>
              <a:ext uri="{FF2B5EF4-FFF2-40B4-BE49-F238E27FC236}">
                <a16:creationId xmlns:a16="http://schemas.microsoft.com/office/drawing/2014/main" id="{1B165846-39D8-66D7-ADE6-99E8804AA510}"/>
              </a:ext>
            </a:extLst>
          </p:cNvPr>
          <p:cNvSpPr txBox="1">
            <a:spLocks/>
          </p:cNvSpPr>
          <p:nvPr/>
        </p:nvSpPr>
        <p:spPr>
          <a:xfrm>
            <a:off x="955519" y="661530"/>
            <a:ext cx="10280962" cy="668506"/>
          </a:xfrm>
          <a:prstGeom prst="rect">
            <a:avLst/>
          </a:prstGeom>
        </p:spPr>
        <p:txBody>
          <a:bodyP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en-US" b="1" dirty="0">
                <a:solidFill>
                  <a:srgbClr val="FF0000"/>
                </a:solidFill>
                <a:latin typeface="Arial Black" panose="020B0A04020102020204" pitchFamily="34" charset="0"/>
                <a:cs typeface="Times New Roman" panose="02020603050405020304" pitchFamily="18" charset="0"/>
              </a:rPr>
              <a:t>Scenario</a:t>
            </a:r>
            <a:endParaRPr lang="ar-EG" altLang="en-US" b="1" dirty="0">
              <a:solidFill>
                <a:srgbClr val="FF0000"/>
              </a:solidFill>
              <a:latin typeface="Arial Black" panose="020B0A04020102020204" pitchFamily="34" charset="0"/>
            </a:endParaRPr>
          </a:p>
        </p:txBody>
      </p:sp>
      <p:sp>
        <p:nvSpPr>
          <p:cNvPr id="7" name="TextBox 6">
            <a:extLst>
              <a:ext uri="{FF2B5EF4-FFF2-40B4-BE49-F238E27FC236}">
                <a16:creationId xmlns:a16="http://schemas.microsoft.com/office/drawing/2014/main" id="{1F155F23-4E20-5A06-EC94-1470DB599A3A}"/>
              </a:ext>
            </a:extLst>
          </p:cNvPr>
          <p:cNvSpPr txBox="1"/>
          <p:nvPr/>
        </p:nvSpPr>
        <p:spPr>
          <a:xfrm>
            <a:off x="1219198" y="1472333"/>
            <a:ext cx="7924801" cy="3785652"/>
          </a:xfrm>
          <a:prstGeom prst="rect">
            <a:avLst/>
          </a:prstGeom>
          <a:noFill/>
        </p:spPr>
        <p:txBody>
          <a:bodyPr wrap="square">
            <a:spAutoFit/>
          </a:bodyPr>
          <a:lstStyle/>
          <a:p>
            <a:pPr marL="342900" lvl="0" indent="-342900" rtl="0">
              <a:buFont typeface="Symbol" panose="05050102010706020507" pitchFamily="18" charset="2"/>
              <a:buChar char=""/>
            </a:pPr>
            <a:r>
              <a:rPr lang="en-US" sz="2400" dirty="0">
                <a:effectLst/>
                <a:latin typeface="Arial" panose="020B0604020202020204" pitchFamily="34" charset="0"/>
                <a:ea typeface="Calibri" panose="020F0502020204030204" pitchFamily="34" charset="0"/>
                <a:cs typeface="Arial" panose="020B0604020202020204" pitchFamily="34" charset="0"/>
              </a:rPr>
              <a:t>Adventure Works has seen a rise in customer complaints following incorrect and delayed deliveries. The company suspects inconsistencies in its data have caused the issues.</a:t>
            </a:r>
          </a:p>
          <a:p>
            <a:pPr lvl="0" rtl="0"/>
            <a:endParaRPr lang="en-US" sz="2400" dirty="0">
              <a:effectLst/>
              <a:latin typeface="Arial" panose="020B0604020202020204" pitchFamily="34" charset="0"/>
              <a:ea typeface="Calibri" panose="020F0502020204030204" pitchFamily="34" charset="0"/>
              <a:cs typeface="Arial" panose="020B0604020202020204" pitchFamily="34" charset="0"/>
            </a:endParaRPr>
          </a:p>
          <a:p>
            <a:pPr marL="342900" lvl="0" indent="-342900" rtl="0">
              <a:buFont typeface="Symbol" panose="05050102010706020507" pitchFamily="18" charset="2"/>
              <a:buChar char=""/>
            </a:pPr>
            <a:r>
              <a:rPr lang="en-US" sz="2400" dirty="0">
                <a:effectLst/>
                <a:latin typeface="Arial" panose="020B0604020202020204" pitchFamily="34" charset="0"/>
                <a:ea typeface="Calibri" panose="020F0502020204030204" pitchFamily="34" charset="0"/>
                <a:cs typeface="Arial" panose="020B0604020202020204" pitchFamily="34" charset="0"/>
              </a:rPr>
              <a:t>To fix these issues, Adventure Works needs to create a data model in Power BI that accurately and consistently organizes and integrates its data. You can help the company to develop this data model as a Flat schema.  </a:t>
            </a:r>
            <a:endParaRPr lang="en-US" sz="2400" dirty="0"/>
          </a:p>
        </p:txBody>
      </p:sp>
    </p:spTree>
    <p:extLst>
      <p:ext uri="{BB962C8B-B14F-4D97-AF65-F5344CB8AC3E}">
        <p14:creationId xmlns:p14="http://schemas.microsoft.com/office/powerpoint/2010/main" val="288889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4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xEl>
                                              <p:pRg st="0" end="0"/>
                                            </p:txEl>
                                          </p:spTgt>
                                        </p:tgtEl>
                                        <p:attrNameLst>
                                          <p:attrName>style.visibility</p:attrName>
                                        </p:attrNameLst>
                                      </p:cBhvr>
                                      <p:to>
                                        <p:strVal val="visible"/>
                                      </p:to>
                                    </p:set>
                                    <p:animEffect transition="in" filter="fade">
                                      <p:cBhvr>
                                        <p:cTn id="12" dur="500"/>
                                        <p:tgtEl>
                                          <p:spTgt spid="7">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fade">
                                      <p:cBhvr>
                                        <p:cTn id="17" dur="500"/>
                                        <p:tgtEl>
                                          <p:spTgt spid="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build="p"/>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F73817-4E05-F681-B6A2-0C9FFF8F6236}"/>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1E446A96-AE58-2621-8990-C04124508BEF}"/>
              </a:ext>
            </a:extLst>
          </p:cNvPr>
          <p:cNvPicPr>
            <a:picLocks noChangeAspect="1"/>
          </p:cNvPicPr>
          <p:nvPr/>
        </p:nvPicPr>
        <p:blipFill>
          <a:blip r:embed="rId2"/>
          <a:stretch>
            <a:fillRect/>
          </a:stretch>
        </p:blipFill>
        <p:spPr>
          <a:xfrm>
            <a:off x="8791895" y="3948544"/>
            <a:ext cx="2827126" cy="1852511"/>
          </a:xfrm>
          <a:prstGeom prst="rect">
            <a:avLst/>
          </a:prstGeom>
        </p:spPr>
      </p:pic>
      <p:sp>
        <p:nvSpPr>
          <p:cNvPr id="4" name="Title 1">
            <a:extLst>
              <a:ext uri="{FF2B5EF4-FFF2-40B4-BE49-F238E27FC236}">
                <a16:creationId xmlns:a16="http://schemas.microsoft.com/office/drawing/2014/main" id="{BF421B74-362C-C355-59A1-538EB5AB2A06}"/>
              </a:ext>
            </a:extLst>
          </p:cNvPr>
          <p:cNvSpPr txBox="1">
            <a:spLocks/>
          </p:cNvSpPr>
          <p:nvPr/>
        </p:nvSpPr>
        <p:spPr>
          <a:xfrm>
            <a:off x="955519" y="661530"/>
            <a:ext cx="10280962" cy="668506"/>
          </a:xfrm>
          <a:prstGeom prst="rect">
            <a:avLst/>
          </a:prstGeom>
        </p:spPr>
        <p:txBody>
          <a:bodyP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en-US" b="1" dirty="0">
                <a:solidFill>
                  <a:srgbClr val="FF0000"/>
                </a:solidFill>
                <a:latin typeface="Arial Black" panose="020B0A04020102020204" pitchFamily="34" charset="0"/>
                <a:cs typeface="Times New Roman" panose="02020603050405020304" pitchFamily="18" charset="0"/>
              </a:rPr>
              <a:t>Scenario</a:t>
            </a:r>
            <a:endParaRPr lang="ar-EG" altLang="en-US" b="1" dirty="0">
              <a:solidFill>
                <a:srgbClr val="FF0000"/>
              </a:solidFill>
              <a:latin typeface="Arial Black" panose="020B0A04020102020204" pitchFamily="34" charset="0"/>
            </a:endParaRPr>
          </a:p>
        </p:txBody>
      </p:sp>
      <p:sp>
        <p:nvSpPr>
          <p:cNvPr id="7" name="TextBox 6">
            <a:extLst>
              <a:ext uri="{FF2B5EF4-FFF2-40B4-BE49-F238E27FC236}">
                <a16:creationId xmlns:a16="http://schemas.microsoft.com/office/drawing/2014/main" id="{7F0DE4BE-E2CC-0A9E-0977-8AEDA0321FFD}"/>
              </a:ext>
            </a:extLst>
          </p:cNvPr>
          <p:cNvSpPr txBox="1"/>
          <p:nvPr/>
        </p:nvSpPr>
        <p:spPr>
          <a:xfrm>
            <a:off x="867094" y="1260763"/>
            <a:ext cx="8152215" cy="4832092"/>
          </a:xfrm>
          <a:prstGeom prst="rect">
            <a:avLst/>
          </a:prstGeom>
          <a:noFill/>
        </p:spPr>
        <p:txBody>
          <a:bodyPr wrap="square">
            <a:spAutoFit/>
          </a:bodyPr>
          <a:lstStyle/>
          <a:p>
            <a:pPr marL="342900" lvl="0" indent="-342900">
              <a:buFont typeface="Symbol" panose="05050102010706020507" pitchFamily="18" charset="2"/>
              <a:buChar char=""/>
            </a:pPr>
            <a:r>
              <a:rPr lang="en-US" sz="2800" dirty="0"/>
              <a:t>	The company provides you with an Excel file called </a:t>
            </a:r>
            <a:r>
              <a:rPr lang="en-US" sz="2800" b="1" dirty="0" err="1"/>
              <a:t>AdventureWorksDataSet</a:t>
            </a:r>
            <a:r>
              <a:rPr lang="en-US" sz="2800" dirty="0"/>
              <a:t>. The file consolidates all required data into a table containing all relevant fields related to the company’s products and orders.</a:t>
            </a:r>
          </a:p>
          <a:p>
            <a:pPr lvl="0"/>
            <a:endParaRPr lang="en-US" sz="2800" dirty="0"/>
          </a:p>
          <a:p>
            <a:pPr marL="342900" lvl="0" indent="-342900">
              <a:buFont typeface="Symbol" panose="05050102010706020507" pitchFamily="18" charset="2"/>
              <a:buChar char=""/>
            </a:pPr>
            <a:r>
              <a:rPr lang="en-US" sz="2800" dirty="0"/>
              <a:t>You must load this dataset into Power BI and develop it as a Flat schema. Be sure to evaluate the data quality and configure the model to ensure that Adventure Works can use it to make informed decisions.</a:t>
            </a:r>
          </a:p>
          <a:p>
            <a:pPr marL="342900" lvl="0" indent="-342900" rtl="0">
              <a:buFont typeface="Symbol" panose="05050102010706020507" pitchFamily="18" charset="2"/>
              <a:buChar char=""/>
            </a:pPr>
            <a:endParaRPr lang="en-US" sz="2800" dirty="0"/>
          </a:p>
        </p:txBody>
      </p:sp>
    </p:spTree>
    <p:extLst>
      <p:ext uri="{BB962C8B-B14F-4D97-AF65-F5344CB8AC3E}">
        <p14:creationId xmlns:p14="http://schemas.microsoft.com/office/powerpoint/2010/main" val="1864199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4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xEl>
                                              <p:pRg st="0" end="0"/>
                                            </p:txEl>
                                          </p:spTgt>
                                        </p:tgtEl>
                                        <p:attrNameLst>
                                          <p:attrName>style.visibility</p:attrName>
                                        </p:attrNameLst>
                                      </p:cBhvr>
                                      <p:to>
                                        <p:strVal val="visible"/>
                                      </p:to>
                                    </p:set>
                                    <p:animEffect transition="in" filter="fade">
                                      <p:cBhvr>
                                        <p:cTn id="12" dur="500"/>
                                        <p:tgtEl>
                                          <p:spTgt spid="7">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fade">
                                      <p:cBhvr>
                                        <p:cTn id="17" dur="500"/>
                                        <p:tgtEl>
                                          <p:spTgt spid="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build="p"/>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FCE3DB-1B14-584B-DCD3-A03E8F040410}"/>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69DB595E-41C4-A3C4-9730-45B660A74F37}"/>
              </a:ext>
            </a:extLst>
          </p:cNvPr>
          <p:cNvPicPr>
            <a:picLocks noChangeAspect="1"/>
          </p:cNvPicPr>
          <p:nvPr/>
        </p:nvPicPr>
        <p:blipFill>
          <a:blip r:embed="rId2"/>
          <a:stretch>
            <a:fillRect/>
          </a:stretch>
        </p:blipFill>
        <p:spPr>
          <a:xfrm>
            <a:off x="8791895" y="3948544"/>
            <a:ext cx="2827126" cy="1852511"/>
          </a:xfrm>
          <a:prstGeom prst="rect">
            <a:avLst/>
          </a:prstGeom>
        </p:spPr>
      </p:pic>
      <p:sp>
        <p:nvSpPr>
          <p:cNvPr id="4" name="Title 1">
            <a:extLst>
              <a:ext uri="{FF2B5EF4-FFF2-40B4-BE49-F238E27FC236}">
                <a16:creationId xmlns:a16="http://schemas.microsoft.com/office/drawing/2014/main" id="{BA2A10E8-006D-5C20-19E6-D85AFF413921}"/>
              </a:ext>
            </a:extLst>
          </p:cNvPr>
          <p:cNvSpPr txBox="1">
            <a:spLocks/>
          </p:cNvSpPr>
          <p:nvPr/>
        </p:nvSpPr>
        <p:spPr>
          <a:xfrm>
            <a:off x="955519" y="661530"/>
            <a:ext cx="10280962" cy="668506"/>
          </a:xfrm>
          <a:prstGeom prst="rect">
            <a:avLst/>
          </a:prstGeom>
        </p:spPr>
        <p:txBody>
          <a:bodyP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en-US" b="1" dirty="0">
                <a:solidFill>
                  <a:srgbClr val="FF0000"/>
                </a:solidFill>
                <a:latin typeface="Arial Black" panose="020B0A04020102020204" pitchFamily="34" charset="0"/>
                <a:cs typeface="Times New Roman" panose="02020603050405020304" pitchFamily="18" charset="0"/>
              </a:rPr>
              <a:t>Steps:</a:t>
            </a:r>
            <a:endParaRPr lang="ar-EG" altLang="en-US" b="1" dirty="0">
              <a:solidFill>
                <a:srgbClr val="FF0000"/>
              </a:solidFill>
              <a:latin typeface="Arial Black" panose="020B0A04020102020204" pitchFamily="34" charset="0"/>
            </a:endParaRPr>
          </a:p>
        </p:txBody>
      </p:sp>
      <p:sp>
        <p:nvSpPr>
          <p:cNvPr id="7" name="TextBox 6">
            <a:extLst>
              <a:ext uri="{FF2B5EF4-FFF2-40B4-BE49-F238E27FC236}">
                <a16:creationId xmlns:a16="http://schemas.microsoft.com/office/drawing/2014/main" id="{3DBA64FD-096D-DCBF-EF22-FB37B4750B26}"/>
              </a:ext>
            </a:extLst>
          </p:cNvPr>
          <p:cNvSpPr txBox="1"/>
          <p:nvPr/>
        </p:nvSpPr>
        <p:spPr>
          <a:xfrm>
            <a:off x="867094" y="1260763"/>
            <a:ext cx="10604470" cy="3970318"/>
          </a:xfrm>
          <a:prstGeom prst="rect">
            <a:avLst/>
          </a:prstGeom>
          <a:noFill/>
        </p:spPr>
        <p:txBody>
          <a:bodyPr wrap="square">
            <a:spAutoFit/>
          </a:bodyPr>
          <a:lstStyle/>
          <a:p>
            <a:pPr lvl="0"/>
            <a:r>
              <a:rPr lang="en-US" sz="2800" dirty="0">
                <a:latin typeface="Verdana" panose="020B0604030504040204" pitchFamily="34" charset="0"/>
                <a:ea typeface="Calibri" panose="020F0502020204030204" pitchFamily="34" charset="0"/>
                <a:cs typeface="Arial" panose="020B0604020202020204" pitchFamily="34" charset="0"/>
              </a:rPr>
              <a:t>Step 1: Explore the Excel File.</a:t>
            </a:r>
          </a:p>
          <a:p>
            <a:pPr lvl="0"/>
            <a:endParaRPr lang="en-US" sz="2800" dirty="0">
              <a:latin typeface="Verdana" panose="020B0604030504040204" pitchFamily="34" charset="0"/>
              <a:ea typeface="Calibri" panose="020F0502020204030204" pitchFamily="34" charset="0"/>
              <a:cs typeface="Arial" panose="020B0604020202020204" pitchFamily="34" charset="0"/>
            </a:endParaRPr>
          </a:p>
          <a:p>
            <a:r>
              <a:rPr lang="en-US" sz="2800" dirty="0">
                <a:latin typeface="Verdana" panose="020B0604030504040204" pitchFamily="34" charset="0"/>
                <a:ea typeface="Calibri" panose="020F0502020204030204" pitchFamily="34" charset="0"/>
                <a:cs typeface="Arial" panose="020B0604020202020204" pitchFamily="34" charset="0"/>
              </a:rPr>
              <a:t>Step 2: Connect to the Excel workbook and load the data into Power BI.</a:t>
            </a:r>
          </a:p>
          <a:p>
            <a:endParaRPr lang="en-US" sz="2800" dirty="0">
              <a:latin typeface="Verdana" panose="020B0604030504040204" pitchFamily="34" charset="0"/>
              <a:ea typeface="Calibri" panose="020F0502020204030204" pitchFamily="34" charset="0"/>
              <a:cs typeface="Arial" panose="020B0604020202020204" pitchFamily="34" charset="0"/>
            </a:endParaRPr>
          </a:p>
          <a:p>
            <a:r>
              <a:rPr lang="en-US" sz="2800" dirty="0">
                <a:latin typeface="Verdana" panose="020B0604030504040204" pitchFamily="34" charset="0"/>
                <a:ea typeface="Calibri" panose="020F0502020204030204" pitchFamily="34" charset="0"/>
                <a:cs typeface="Arial" panose="020B0604020202020204" pitchFamily="34" charset="0"/>
              </a:rPr>
              <a:t>Step 3: Configure the table properties.</a:t>
            </a:r>
          </a:p>
          <a:p>
            <a:endParaRPr lang="en-US" sz="2800" dirty="0">
              <a:latin typeface="Verdana" panose="020B0604030504040204" pitchFamily="34" charset="0"/>
              <a:ea typeface="Calibri" panose="020F0502020204030204" pitchFamily="34" charset="0"/>
              <a:cs typeface="Arial" panose="020B0604020202020204" pitchFamily="34" charset="0"/>
            </a:endParaRPr>
          </a:p>
          <a:p>
            <a:r>
              <a:rPr lang="en-US" sz="2800" dirty="0">
                <a:latin typeface="Verdana" panose="020B0604030504040204" pitchFamily="34" charset="0"/>
                <a:ea typeface="Calibri" panose="020F0502020204030204" pitchFamily="34" charset="0"/>
                <a:cs typeface="Arial" panose="020B0604020202020204" pitchFamily="34" charset="0"/>
              </a:rPr>
              <a:t>Step 4: Configure Column Properties.</a:t>
            </a:r>
          </a:p>
          <a:p>
            <a:pPr lvl="0"/>
            <a:endParaRPr lang="en-US" sz="2800" dirty="0"/>
          </a:p>
        </p:txBody>
      </p:sp>
    </p:spTree>
    <p:extLst>
      <p:ext uri="{BB962C8B-B14F-4D97-AF65-F5344CB8AC3E}">
        <p14:creationId xmlns:p14="http://schemas.microsoft.com/office/powerpoint/2010/main" val="793793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4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xEl>
                                              <p:pRg st="0" end="0"/>
                                            </p:txEl>
                                          </p:spTgt>
                                        </p:tgtEl>
                                        <p:attrNameLst>
                                          <p:attrName>style.visibility</p:attrName>
                                        </p:attrNameLst>
                                      </p:cBhvr>
                                      <p:to>
                                        <p:strVal val="visible"/>
                                      </p:to>
                                    </p:set>
                                    <p:animEffect transition="in" filter="fade">
                                      <p:cBhvr>
                                        <p:cTn id="12" dur="500"/>
                                        <p:tgtEl>
                                          <p:spTgt spid="7">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fade">
                                      <p:cBhvr>
                                        <p:cTn id="17" dur="500"/>
                                        <p:tgtEl>
                                          <p:spTgt spid="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xEl>
                                              <p:pRg st="4" end="4"/>
                                            </p:txEl>
                                          </p:spTgt>
                                        </p:tgtEl>
                                        <p:attrNameLst>
                                          <p:attrName>style.visibility</p:attrName>
                                        </p:attrNameLst>
                                      </p:cBhvr>
                                      <p:to>
                                        <p:strVal val="visible"/>
                                      </p:to>
                                    </p:set>
                                    <p:animEffect transition="in" filter="fade">
                                      <p:cBhvr>
                                        <p:cTn id="22" dur="500"/>
                                        <p:tgtEl>
                                          <p:spTgt spid="7">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
                                            <p:txEl>
                                              <p:pRg st="6" end="6"/>
                                            </p:txEl>
                                          </p:spTgt>
                                        </p:tgtEl>
                                        <p:attrNameLst>
                                          <p:attrName>style.visibility</p:attrName>
                                        </p:attrNameLst>
                                      </p:cBhvr>
                                      <p:to>
                                        <p:strVal val="visible"/>
                                      </p:to>
                                    </p:set>
                                    <p:animEffect transition="in" filter="fade">
                                      <p:cBhvr>
                                        <p:cTn id="27" dur="500"/>
                                        <p:tgtEl>
                                          <p:spTgt spid="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build="p"/>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1A0036-66B4-2804-9EF6-D4D08F098418}"/>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1490CD46-22F6-4BD0-ACF9-FE7A23486ACE}"/>
              </a:ext>
            </a:extLst>
          </p:cNvPr>
          <p:cNvSpPr txBox="1"/>
          <p:nvPr/>
        </p:nvSpPr>
        <p:spPr>
          <a:xfrm>
            <a:off x="994194" y="357915"/>
            <a:ext cx="6094562" cy="512576"/>
          </a:xfrm>
          <a:prstGeom prst="rect">
            <a:avLst/>
          </a:prstGeom>
          <a:noFill/>
        </p:spPr>
        <p:txBody>
          <a:bodyPr wrap="square">
            <a:spAutoFit/>
          </a:bodyPr>
          <a:lstStyle/>
          <a:p>
            <a:pPr marL="0" marR="0" lvl="0" indent="0" algn="l" defTabSz="457200" rtl="0" eaLnBrk="1" fontAlgn="auto" latinLnBrk="0" hangingPunct="1">
              <a:lnSpc>
                <a:spcPct val="107000"/>
              </a:lnSpc>
              <a:spcBef>
                <a:spcPts val="200"/>
              </a:spcBef>
              <a:spcAft>
                <a:spcPts val="0"/>
              </a:spcAft>
              <a:buClrTx/>
              <a:buSzTx/>
              <a:buFontTx/>
              <a:buNone/>
              <a:tabLst/>
              <a:defRPr/>
            </a:pPr>
            <a:r>
              <a:rPr kumimoji="0" lang="en-US" sz="2800" b="1" i="0" u="none" strike="noStrike" kern="1200" cap="none" spc="0" normalizeH="0" baseline="0" noProof="0" dirty="0">
                <a:ln>
                  <a:noFill/>
                </a:ln>
                <a:solidFill>
                  <a:srgbClr val="7B245B"/>
                </a:solidFill>
                <a:effectLst/>
                <a:uLnTx/>
                <a:uFillTx/>
                <a:latin typeface="Verdana" panose="020B0604030504040204" pitchFamily="34" charset="0"/>
                <a:ea typeface="Times New Roman" panose="02020603050405020304" pitchFamily="18" charset="0"/>
                <a:cs typeface="Times New Roman" panose="02020603050405020304" pitchFamily="18" charset="0"/>
              </a:rPr>
              <a:t>Question 1</a:t>
            </a:r>
          </a:p>
        </p:txBody>
      </p:sp>
      <p:sp>
        <p:nvSpPr>
          <p:cNvPr id="4" name="TextBox 3">
            <a:extLst>
              <a:ext uri="{FF2B5EF4-FFF2-40B4-BE49-F238E27FC236}">
                <a16:creationId xmlns:a16="http://schemas.microsoft.com/office/drawing/2014/main" id="{87A265C6-BAAC-58F4-A6EB-31EC5B91533E}"/>
              </a:ext>
            </a:extLst>
          </p:cNvPr>
          <p:cNvSpPr txBox="1"/>
          <p:nvPr/>
        </p:nvSpPr>
        <p:spPr>
          <a:xfrm>
            <a:off x="994194" y="1062062"/>
            <a:ext cx="10202893" cy="2976328"/>
          </a:xfrm>
          <a:prstGeom prst="rect">
            <a:avLst/>
          </a:prstGeom>
          <a:noFill/>
        </p:spPr>
        <p:txBody>
          <a:bodyPr wrap="square">
            <a:spAutoFit/>
          </a:bodyPr>
          <a:lstStyle>
            <a:defPPr>
              <a:defRPr lang="en-US"/>
            </a:defPPr>
            <a:lvl1pPr marL="228600" marR="0">
              <a:lnSpc>
                <a:spcPct val="107000"/>
              </a:lnSpc>
              <a:spcBef>
                <a:spcPts val="0"/>
              </a:spcBef>
              <a:spcAft>
                <a:spcPts val="800"/>
              </a:spcAft>
              <a:defRPr sz="2400">
                <a:effectLst/>
                <a:latin typeface="Verdana" panose="020B0604030504040204" pitchFamily="34" charset="0"/>
                <a:ea typeface="Calibri" panose="020F0502020204030204" pitchFamily="34" charset="0"/>
                <a:cs typeface="Arial" panose="020B0604020202020204" pitchFamily="34" charset="0"/>
              </a:defRPr>
            </a:lvl1pPr>
            <a:lvl3pPr marL="1257300" lvl="2" indent="-342900">
              <a:lnSpc>
                <a:spcPct val="107000"/>
              </a:lnSpc>
              <a:buFont typeface="+mj-lt"/>
              <a:buAutoNum type="alphaUcPeriod"/>
              <a:defRPr sz="2400">
                <a:effectLst/>
                <a:latin typeface="Verdana" panose="020B0604030504040204" pitchFamily="34" charset="0"/>
                <a:ea typeface="Calibri" panose="020F0502020204030204" pitchFamily="34" charset="0"/>
                <a:cs typeface="Arial" panose="020B0604020202020204" pitchFamily="34" charset="0"/>
              </a:defRPr>
            </a:lvl3pPr>
          </a:lstStyle>
          <a:p>
            <a:pPr marL="228600" marR="0" lvl="0" indent="0" algn="l" defTabSz="457200" rtl="0" eaLnBrk="1" fontAlgn="auto" latinLnBrk="0" hangingPunct="1">
              <a:lnSpc>
                <a:spcPct val="107000"/>
              </a:lnSpc>
              <a:spcBef>
                <a:spcPts val="0"/>
              </a:spcBef>
              <a:spcAft>
                <a:spcPts val="800"/>
              </a:spcAft>
              <a:buClrTx/>
              <a:buSzTx/>
              <a:buFontTx/>
              <a:buNone/>
              <a:tabLst/>
              <a:defRPr/>
            </a:pPr>
            <a:r>
              <a:rPr kumimoji="0" lang="en-US" b="0" i="0" u="none" strike="noStrike" kern="1200" cap="none" spc="0" normalizeH="0" baseline="0" noProof="0" dirty="0">
                <a:ln>
                  <a:noFill/>
                </a:ln>
                <a:solidFill>
                  <a:prstClr val="black"/>
                </a:solidFill>
                <a:effectLst/>
                <a:uLnTx/>
                <a:uFillTx/>
                <a:latin typeface="Verdana" panose="020B0604030504040204" pitchFamily="34" charset="0"/>
                <a:ea typeface="Calibri" panose="020F0502020204030204" pitchFamily="34" charset="0"/>
                <a:cs typeface="Arial" panose="020B0604020202020204" pitchFamily="34" charset="0"/>
              </a:rPr>
              <a:t>Which of the following steps are essential to ensure a well-structured and accurate flat table schema? Select all that apply.</a:t>
            </a:r>
          </a:p>
          <a:p>
            <a:pPr lvl="1">
              <a:lnSpc>
                <a:spcPct val="107000"/>
              </a:lnSpc>
              <a:spcAft>
                <a:spcPts val="800"/>
              </a:spcAft>
              <a:defRPr/>
            </a:pPr>
            <a:r>
              <a:rPr kumimoji="0" lang="en-US" sz="2000" b="0" i="0" u="none" strike="noStrike" kern="1200" cap="none" spc="0" normalizeH="0" baseline="0" noProof="0" dirty="0">
                <a:ln>
                  <a:noFill/>
                </a:ln>
                <a:solidFill>
                  <a:prstClr val="black"/>
                </a:solidFill>
                <a:effectLst/>
                <a:uLnTx/>
                <a:uFillTx/>
                <a:latin typeface="Verdana" panose="020B0604030504040204" pitchFamily="34" charset="0"/>
                <a:ea typeface="Calibri" panose="020F0502020204030204" pitchFamily="34" charset="0"/>
                <a:cs typeface="Arial" panose="020B0604020202020204" pitchFamily="34" charset="0"/>
              </a:rPr>
              <a:t>A.	Connecting to data sources.</a:t>
            </a:r>
          </a:p>
          <a:p>
            <a:pPr lvl="1">
              <a:lnSpc>
                <a:spcPct val="107000"/>
              </a:lnSpc>
              <a:spcAft>
                <a:spcPts val="800"/>
              </a:spcAft>
              <a:defRPr/>
            </a:pPr>
            <a:r>
              <a:rPr kumimoji="0" lang="en-US" sz="2000" b="0" i="0" u="none" strike="noStrike" kern="1200" cap="none" spc="0" normalizeH="0" baseline="0" noProof="0" dirty="0">
                <a:ln>
                  <a:noFill/>
                </a:ln>
                <a:solidFill>
                  <a:prstClr val="black"/>
                </a:solidFill>
                <a:effectLst/>
                <a:uLnTx/>
                <a:uFillTx/>
                <a:latin typeface="Verdana" panose="020B0604030504040204" pitchFamily="34" charset="0"/>
                <a:ea typeface="Calibri" panose="020F0502020204030204" pitchFamily="34" charset="0"/>
                <a:cs typeface="Arial" panose="020B0604020202020204" pitchFamily="34" charset="0"/>
              </a:rPr>
              <a:t>B.	Validating the schema.</a:t>
            </a:r>
          </a:p>
          <a:p>
            <a:pPr lvl="1">
              <a:lnSpc>
                <a:spcPct val="107000"/>
              </a:lnSpc>
              <a:spcAft>
                <a:spcPts val="800"/>
              </a:spcAft>
              <a:defRPr/>
            </a:pPr>
            <a:r>
              <a:rPr kumimoji="0" lang="en-US" sz="2000" b="0" i="0" u="none" strike="noStrike" kern="1200" cap="none" spc="0" normalizeH="0" baseline="0" noProof="0" dirty="0">
                <a:ln>
                  <a:noFill/>
                </a:ln>
                <a:solidFill>
                  <a:prstClr val="black"/>
                </a:solidFill>
                <a:effectLst/>
                <a:uLnTx/>
                <a:uFillTx/>
                <a:latin typeface="Verdana" panose="020B0604030504040204" pitchFamily="34" charset="0"/>
                <a:ea typeface="Calibri" panose="020F0502020204030204" pitchFamily="34" charset="0"/>
                <a:cs typeface="Arial" panose="020B0604020202020204" pitchFamily="34" charset="0"/>
              </a:rPr>
              <a:t>C.	Configuring column properties.</a:t>
            </a:r>
          </a:p>
          <a:p>
            <a:pPr lvl="1">
              <a:lnSpc>
                <a:spcPct val="107000"/>
              </a:lnSpc>
              <a:spcAft>
                <a:spcPts val="800"/>
              </a:spcAft>
              <a:defRPr/>
            </a:pPr>
            <a:r>
              <a:rPr kumimoji="0" lang="en-US" sz="2000" b="0" i="0" u="none" strike="noStrike" kern="1200" cap="none" spc="0" normalizeH="0" baseline="0" noProof="0" dirty="0">
                <a:ln>
                  <a:noFill/>
                </a:ln>
                <a:solidFill>
                  <a:prstClr val="black"/>
                </a:solidFill>
                <a:effectLst/>
                <a:uLnTx/>
                <a:uFillTx/>
                <a:latin typeface="Verdana" panose="020B0604030504040204" pitchFamily="34" charset="0"/>
                <a:ea typeface="Calibri" panose="020F0502020204030204" pitchFamily="34" charset="0"/>
                <a:cs typeface="Arial" panose="020B0604020202020204" pitchFamily="34" charset="0"/>
              </a:rPr>
              <a:t>D.	Merging all tables into a single table.</a:t>
            </a:r>
          </a:p>
        </p:txBody>
      </p:sp>
      <p:grpSp>
        <p:nvGrpSpPr>
          <p:cNvPr id="5" name="Group 4">
            <a:extLst>
              <a:ext uri="{FF2B5EF4-FFF2-40B4-BE49-F238E27FC236}">
                <a16:creationId xmlns:a16="http://schemas.microsoft.com/office/drawing/2014/main" id="{2B814D68-73C2-BC70-33DA-BCCCA8DCD415}"/>
              </a:ext>
            </a:extLst>
          </p:cNvPr>
          <p:cNvGrpSpPr/>
          <p:nvPr/>
        </p:nvGrpSpPr>
        <p:grpSpPr>
          <a:xfrm>
            <a:off x="10263906" y="247402"/>
            <a:ext cx="1997366" cy="953160"/>
            <a:chOff x="10263906" y="247402"/>
            <a:chExt cx="1997366" cy="953160"/>
          </a:xfrm>
        </p:grpSpPr>
        <p:pic>
          <p:nvPicPr>
            <p:cNvPr id="2" name="Picture 1">
              <a:extLst>
                <a:ext uri="{FF2B5EF4-FFF2-40B4-BE49-F238E27FC236}">
                  <a16:creationId xmlns:a16="http://schemas.microsoft.com/office/drawing/2014/main" id="{66E133EC-BE2B-9D55-15D7-CD09967D9A46}"/>
                </a:ext>
              </a:extLst>
            </p:cNvPr>
            <p:cNvPicPr>
              <a:picLocks noChangeAspect="1"/>
            </p:cNvPicPr>
            <p:nvPr/>
          </p:nvPicPr>
          <p:blipFill>
            <a:blip r:embed="rId2"/>
            <a:stretch>
              <a:fillRect/>
            </a:stretch>
          </p:blipFill>
          <p:spPr>
            <a:xfrm>
              <a:off x="10681857" y="247402"/>
              <a:ext cx="1063836" cy="697093"/>
            </a:xfrm>
            <a:prstGeom prst="rect">
              <a:avLst/>
            </a:prstGeom>
          </p:spPr>
        </p:pic>
        <p:sp>
          <p:nvSpPr>
            <p:cNvPr id="3" name="TextBox 2">
              <a:extLst>
                <a:ext uri="{FF2B5EF4-FFF2-40B4-BE49-F238E27FC236}">
                  <a16:creationId xmlns:a16="http://schemas.microsoft.com/office/drawing/2014/main" id="{B7DC355E-BB1E-2B9B-7132-DF5EEFA10240}"/>
                </a:ext>
              </a:extLst>
            </p:cNvPr>
            <p:cNvSpPr txBox="1"/>
            <p:nvPr/>
          </p:nvSpPr>
          <p:spPr>
            <a:xfrm>
              <a:off x="10263906" y="923563"/>
              <a:ext cx="1997366" cy="276999"/>
            </a:xfrm>
            <a:prstGeom prst="rect">
              <a:avLst/>
            </a:prstGeom>
            <a:noFill/>
          </p:spPr>
          <p:txBody>
            <a:bodyPr wrap="square">
              <a:spAutoFit/>
            </a:bodyPr>
            <a:lstStyle/>
            <a:p>
              <a:r>
                <a:rPr lang="en-US" altLang="en-US" sz="1200" b="1" dirty="0">
                  <a:solidFill>
                    <a:srgbClr val="FF0000"/>
                  </a:solidFill>
                  <a:latin typeface="Arial Black" panose="020B0A04020102020204" pitchFamily="34" charset="0"/>
                  <a:cs typeface="Times New Roman" panose="02020603050405020304" pitchFamily="18" charset="0"/>
                </a:rPr>
                <a:t>Exercise Questions</a:t>
              </a:r>
              <a:endParaRPr lang="ar-EG" altLang="en-US" sz="1200" b="1" dirty="0">
                <a:solidFill>
                  <a:srgbClr val="FF0000"/>
                </a:solidFill>
                <a:latin typeface="Arial Black" panose="020B0A04020102020204" pitchFamily="34" charset="0"/>
              </a:endParaRPr>
            </a:p>
          </p:txBody>
        </p:sp>
      </p:grpSp>
    </p:spTree>
    <p:extLst>
      <p:ext uri="{BB962C8B-B14F-4D97-AF65-F5344CB8AC3E}">
        <p14:creationId xmlns:p14="http://schemas.microsoft.com/office/powerpoint/2010/main" val="3889553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0D2A3FB-8CAB-B40E-45B5-78F4649AB575}"/>
              </a:ext>
            </a:extLst>
          </p:cNvPr>
          <p:cNvPicPr>
            <a:picLocks noChangeAspect="1"/>
          </p:cNvPicPr>
          <p:nvPr/>
        </p:nvPicPr>
        <p:blipFill>
          <a:blip r:embed="rId2"/>
          <a:stretch>
            <a:fillRect/>
          </a:stretch>
        </p:blipFill>
        <p:spPr>
          <a:xfrm>
            <a:off x="1527411" y="97354"/>
            <a:ext cx="8648975" cy="5905240"/>
          </a:xfrm>
          <a:prstGeom prst="rect">
            <a:avLst/>
          </a:prstGeom>
        </p:spPr>
      </p:pic>
    </p:spTree>
    <p:extLst>
      <p:ext uri="{BB962C8B-B14F-4D97-AF65-F5344CB8AC3E}">
        <p14:creationId xmlns:p14="http://schemas.microsoft.com/office/powerpoint/2010/main" val="2318032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3DCF68-C297-341F-2DB6-3E658DEC8137}"/>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7029FBB0-6317-A95F-2219-1919BEF89395}"/>
              </a:ext>
            </a:extLst>
          </p:cNvPr>
          <p:cNvSpPr txBox="1"/>
          <p:nvPr/>
        </p:nvSpPr>
        <p:spPr>
          <a:xfrm>
            <a:off x="994194" y="357915"/>
            <a:ext cx="6094562" cy="512576"/>
          </a:xfrm>
          <a:prstGeom prst="rect">
            <a:avLst/>
          </a:prstGeom>
          <a:noFill/>
        </p:spPr>
        <p:txBody>
          <a:bodyPr wrap="square">
            <a:spAutoFit/>
          </a:bodyPr>
          <a:lstStyle/>
          <a:p>
            <a:pPr marL="0" marR="0" lvl="0" indent="0" algn="l" defTabSz="457200" rtl="0" eaLnBrk="1" fontAlgn="auto" latinLnBrk="0" hangingPunct="1">
              <a:lnSpc>
                <a:spcPct val="107000"/>
              </a:lnSpc>
              <a:spcBef>
                <a:spcPts val="200"/>
              </a:spcBef>
              <a:spcAft>
                <a:spcPts val="0"/>
              </a:spcAft>
              <a:buClrTx/>
              <a:buSzTx/>
              <a:buFontTx/>
              <a:buNone/>
              <a:tabLst/>
              <a:defRPr/>
            </a:pPr>
            <a:r>
              <a:rPr kumimoji="0" lang="en-US" sz="2800" b="1" i="0" u="none" strike="noStrike" kern="1200" cap="none" spc="0" normalizeH="0" baseline="0" noProof="0" dirty="0">
                <a:ln>
                  <a:noFill/>
                </a:ln>
                <a:solidFill>
                  <a:srgbClr val="7B245B"/>
                </a:solidFill>
                <a:effectLst/>
                <a:uLnTx/>
                <a:uFillTx/>
                <a:latin typeface="Verdana" panose="020B0604030504040204" pitchFamily="34" charset="0"/>
                <a:ea typeface="Times New Roman" panose="02020603050405020304" pitchFamily="18" charset="0"/>
                <a:cs typeface="Times New Roman" panose="02020603050405020304" pitchFamily="18" charset="0"/>
              </a:rPr>
              <a:t>ANSWER 1</a:t>
            </a:r>
          </a:p>
        </p:txBody>
      </p:sp>
      <p:sp>
        <p:nvSpPr>
          <p:cNvPr id="4" name="TextBox 3">
            <a:extLst>
              <a:ext uri="{FF2B5EF4-FFF2-40B4-BE49-F238E27FC236}">
                <a16:creationId xmlns:a16="http://schemas.microsoft.com/office/drawing/2014/main" id="{76B96ABF-5739-1DE9-2EF0-DC2D1AFB55CC}"/>
              </a:ext>
            </a:extLst>
          </p:cNvPr>
          <p:cNvSpPr txBox="1"/>
          <p:nvPr/>
        </p:nvSpPr>
        <p:spPr>
          <a:xfrm>
            <a:off x="994194" y="1062062"/>
            <a:ext cx="10202893" cy="2976328"/>
          </a:xfrm>
          <a:prstGeom prst="rect">
            <a:avLst/>
          </a:prstGeom>
          <a:noFill/>
        </p:spPr>
        <p:txBody>
          <a:bodyPr wrap="square">
            <a:spAutoFit/>
          </a:bodyPr>
          <a:lstStyle>
            <a:defPPr>
              <a:defRPr lang="en-US"/>
            </a:defPPr>
            <a:lvl1pPr marL="228600" marR="0">
              <a:lnSpc>
                <a:spcPct val="107000"/>
              </a:lnSpc>
              <a:spcBef>
                <a:spcPts val="0"/>
              </a:spcBef>
              <a:spcAft>
                <a:spcPts val="800"/>
              </a:spcAft>
              <a:defRPr sz="2400">
                <a:effectLst/>
                <a:latin typeface="Verdana" panose="020B0604030504040204" pitchFamily="34" charset="0"/>
                <a:ea typeface="Calibri" panose="020F0502020204030204" pitchFamily="34" charset="0"/>
                <a:cs typeface="Arial" panose="020B0604020202020204" pitchFamily="34" charset="0"/>
              </a:defRPr>
            </a:lvl1pPr>
            <a:lvl3pPr marL="1257300" lvl="2" indent="-342900">
              <a:lnSpc>
                <a:spcPct val="107000"/>
              </a:lnSpc>
              <a:buFont typeface="+mj-lt"/>
              <a:buAutoNum type="alphaUcPeriod"/>
              <a:defRPr sz="2400">
                <a:effectLst/>
                <a:latin typeface="Verdana" panose="020B0604030504040204" pitchFamily="34" charset="0"/>
                <a:ea typeface="Calibri" panose="020F0502020204030204" pitchFamily="34" charset="0"/>
                <a:cs typeface="Arial" panose="020B0604020202020204" pitchFamily="34" charset="0"/>
              </a:defRPr>
            </a:lvl3pPr>
          </a:lstStyle>
          <a:p>
            <a:pPr marL="228600" marR="0" lvl="0" indent="0" algn="l" defTabSz="457200" rtl="0" eaLnBrk="1" fontAlgn="auto" latinLnBrk="0" hangingPunct="1">
              <a:lnSpc>
                <a:spcPct val="107000"/>
              </a:lnSpc>
              <a:spcBef>
                <a:spcPts val="0"/>
              </a:spcBef>
              <a:spcAft>
                <a:spcPts val="800"/>
              </a:spcAft>
              <a:buClrTx/>
              <a:buSzTx/>
              <a:buFontTx/>
              <a:buNone/>
              <a:tabLst/>
              <a:defRPr/>
            </a:pPr>
            <a:r>
              <a:rPr kumimoji="0" lang="en-US" b="0" i="0" u="none" strike="noStrike" kern="1200" cap="none" spc="0" normalizeH="0" baseline="0" noProof="0" dirty="0">
                <a:ln>
                  <a:noFill/>
                </a:ln>
                <a:solidFill>
                  <a:prstClr val="black"/>
                </a:solidFill>
                <a:effectLst/>
                <a:uLnTx/>
                <a:uFillTx/>
                <a:latin typeface="Verdana" panose="020B0604030504040204" pitchFamily="34" charset="0"/>
                <a:ea typeface="Calibri" panose="020F0502020204030204" pitchFamily="34" charset="0"/>
                <a:cs typeface="Arial" panose="020B0604020202020204" pitchFamily="34" charset="0"/>
              </a:rPr>
              <a:t>Which of the following steps are essential to ensure a well-structured and accurate flat table schema? Select all that apply.</a:t>
            </a:r>
          </a:p>
          <a:p>
            <a:pPr lvl="1">
              <a:lnSpc>
                <a:spcPct val="107000"/>
              </a:lnSpc>
              <a:spcAft>
                <a:spcPts val="800"/>
              </a:spcAft>
              <a:defRPr/>
            </a:pPr>
            <a:r>
              <a:rPr kumimoji="0" lang="en-US" sz="2000" b="0" i="0" u="none" strike="noStrike" kern="1200" cap="none" spc="0" normalizeH="0" baseline="0" noProof="0" dirty="0">
                <a:ln>
                  <a:noFill/>
                </a:ln>
                <a:solidFill>
                  <a:prstClr val="black"/>
                </a:solidFill>
                <a:effectLst/>
                <a:uLnTx/>
                <a:uFillTx/>
                <a:latin typeface="Verdana" panose="020B0604030504040204" pitchFamily="34" charset="0"/>
                <a:ea typeface="Calibri" panose="020F0502020204030204" pitchFamily="34" charset="0"/>
                <a:cs typeface="Arial" panose="020B0604020202020204" pitchFamily="34" charset="0"/>
              </a:rPr>
              <a:t>A.	</a:t>
            </a:r>
            <a:r>
              <a:rPr kumimoji="0" lang="en-US" sz="2000" b="0" i="0" u="none" strike="noStrike" kern="1200" cap="none" spc="0" normalizeH="0" baseline="0" noProof="0" dirty="0">
                <a:ln>
                  <a:noFill/>
                </a:ln>
                <a:solidFill>
                  <a:prstClr val="black"/>
                </a:solidFill>
                <a:effectLst/>
                <a:highlight>
                  <a:srgbClr val="00FF00"/>
                </a:highlight>
                <a:uLnTx/>
                <a:uFillTx/>
                <a:latin typeface="Verdana" panose="020B0604030504040204" pitchFamily="34" charset="0"/>
                <a:ea typeface="Calibri" panose="020F0502020204030204" pitchFamily="34" charset="0"/>
                <a:cs typeface="Arial" panose="020B0604020202020204" pitchFamily="34" charset="0"/>
              </a:rPr>
              <a:t>Connecting to data sources</a:t>
            </a:r>
            <a:r>
              <a:rPr kumimoji="0" lang="en-US" sz="2000" b="0" i="0" u="none" strike="noStrike" kern="1200" cap="none" spc="0" normalizeH="0" baseline="0" noProof="0" dirty="0">
                <a:ln>
                  <a:noFill/>
                </a:ln>
                <a:solidFill>
                  <a:prstClr val="black"/>
                </a:solidFill>
                <a:effectLst/>
                <a:uLnTx/>
                <a:uFillTx/>
                <a:latin typeface="Verdana" panose="020B0604030504040204" pitchFamily="34" charset="0"/>
                <a:ea typeface="Calibri" panose="020F0502020204030204" pitchFamily="34" charset="0"/>
                <a:cs typeface="Arial" panose="020B0604020202020204" pitchFamily="34" charset="0"/>
              </a:rPr>
              <a:t>.</a:t>
            </a:r>
          </a:p>
          <a:p>
            <a:pPr lvl="1">
              <a:lnSpc>
                <a:spcPct val="107000"/>
              </a:lnSpc>
              <a:spcAft>
                <a:spcPts val="800"/>
              </a:spcAft>
              <a:defRPr/>
            </a:pPr>
            <a:r>
              <a:rPr kumimoji="0" lang="en-US" sz="2000" b="0" i="0" u="none" strike="noStrike" kern="1200" cap="none" spc="0" normalizeH="0" baseline="0" noProof="0" dirty="0">
                <a:ln>
                  <a:noFill/>
                </a:ln>
                <a:solidFill>
                  <a:prstClr val="black"/>
                </a:solidFill>
                <a:effectLst/>
                <a:uLnTx/>
                <a:uFillTx/>
                <a:latin typeface="Verdana" panose="020B0604030504040204" pitchFamily="34" charset="0"/>
                <a:ea typeface="Calibri" panose="020F0502020204030204" pitchFamily="34" charset="0"/>
                <a:cs typeface="Arial" panose="020B0604020202020204" pitchFamily="34" charset="0"/>
              </a:rPr>
              <a:t>B.</a:t>
            </a:r>
            <a:r>
              <a:rPr kumimoji="0" lang="en-US" sz="2000" b="0" i="0" u="none" strike="noStrike" kern="1200" cap="none" spc="0" normalizeH="0" baseline="0" noProof="0" dirty="0">
                <a:ln>
                  <a:noFill/>
                </a:ln>
                <a:solidFill>
                  <a:prstClr val="black"/>
                </a:solidFill>
                <a:effectLst/>
                <a:highlight>
                  <a:srgbClr val="00FF00"/>
                </a:highlight>
                <a:uLnTx/>
                <a:uFillTx/>
                <a:latin typeface="Verdana" panose="020B0604030504040204" pitchFamily="34" charset="0"/>
                <a:ea typeface="Calibri" panose="020F0502020204030204" pitchFamily="34" charset="0"/>
                <a:cs typeface="Arial" panose="020B0604020202020204" pitchFamily="34" charset="0"/>
              </a:rPr>
              <a:t>	Validating the schema</a:t>
            </a:r>
            <a:r>
              <a:rPr kumimoji="0" lang="en-US" sz="2000" b="0" i="0" u="none" strike="noStrike" kern="1200" cap="none" spc="0" normalizeH="0" baseline="0" noProof="0" dirty="0">
                <a:ln>
                  <a:noFill/>
                </a:ln>
                <a:solidFill>
                  <a:prstClr val="black"/>
                </a:solidFill>
                <a:effectLst/>
                <a:uLnTx/>
                <a:uFillTx/>
                <a:latin typeface="Verdana" panose="020B0604030504040204" pitchFamily="34" charset="0"/>
                <a:ea typeface="Calibri" panose="020F0502020204030204" pitchFamily="34" charset="0"/>
                <a:cs typeface="Arial" panose="020B0604020202020204" pitchFamily="34" charset="0"/>
              </a:rPr>
              <a:t>.</a:t>
            </a:r>
          </a:p>
          <a:p>
            <a:pPr lvl="1">
              <a:lnSpc>
                <a:spcPct val="107000"/>
              </a:lnSpc>
              <a:spcAft>
                <a:spcPts val="800"/>
              </a:spcAft>
              <a:defRPr/>
            </a:pPr>
            <a:r>
              <a:rPr kumimoji="0" lang="en-US" sz="2000" b="0" i="0" u="none" strike="noStrike" kern="1200" cap="none" spc="0" normalizeH="0" baseline="0" noProof="0" dirty="0">
                <a:ln>
                  <a:noFill/>
                </a:ln>
                <a:solidFill>
                  <a:prstClr val="black"/>
                </a:solidFill>
                <a:effectLst/>
                <a:uLnTx/>
                <a:uFillTx/>
                <a:latin typeface="Verdana" panose="020B0604030504040204" pitchFamily="34" charset="0"/>
                <a:ea typeface="Calibri" panose="020F0502020204030204" pitchFamily="34" charset="0"/>
                <a:cs typeface="Arial" panose="020B0604020202020204" pitchFamily="34" charset="0"/>
              </a:rPr>
              <a:t>C.	</a:t>
            </a:r>
            <a:r>
              <a:rPr kumimoji="0" lang="en-US" sz="2000" b="0" i="0" u="none" strike="noStrike" kern="1200" cap="none" spc="0" normalizeH="0" baseline="0" noProof="0" dirty="0">
                <a:ln>
                  <a:noFill/>
                </a:ln>
                <a:solidFill>
                  <a:prstClr val="black"/>
                </a:solidFill>
                <a:effectLst/>
                <a:highlight>
                  <a:srgbClr val="00FF00"/>
                </a:highlight>
                <a:uLnTx/>
                <a:uFillTx/>
                <a:latin typeface="Verdana" panose="020B0604030504040204" pitchFamily="34" charset="0"/>
                <a:ea typeface="Calibri" panose="020F0502020204030204" pitchFamily="34" charset="0"/>
                <a:cs typeface="Arial" panose="020B0604020202020204" pitchFamily="34" charset="0"/>
              </a:rPr>
              <a:t>Configuring column properties</a:t>
            </a:r>
            <a:r>
              <a:rPr kumimoji="0" lang="en-US" sz="2000" b="0" i="0" u="none" strike="noStrike" kern="1200" cap="none" spc="0" normalizeH="0" baseline="0" noProof="0" dirty="0">
                <a:ln>
                  <a:noFill/>
                </a:ln>
                <a:solidFill>
                  <a:prstClr val="black"/>
                </a:solidFill>
                <a:effectLst/>
                <a:uLnTx/>
                <a:uFillTx/>
                <a:latin typeface="Verdana" panose="020B0604030504040204" pitchFamily="34" charset="0"/>
                <a:ea typeface="Calibri" panose="020F0502020204030204" pitchFamily="34" charset="0"/>
                <a:cs typeface="Arial" panose="020B0604020202020204" pitchFamily="34" charset="0"/>
              </a:rPr>
              <a:t>.</a:t>
            </a:r>
          </a:p>
          <a:p>
            <a:pPr lvl="1">
              <a:lnSpc>
                <a:spcPct val="107000"/>
              </a:lnSpc>
              <a:spcAft>
                <a:spcPts val="800"/>
              </a:spcAft>
              <a:defRPr/>
            </a:pPr>
            <a:r>
              <a:rPr kumimoji="0" lang="en-US" sz="2000" b="0" i="0" u="none" strike="noStrike" kern="1200" cap="none" spc="0" normalizeH="0" baseline="0" noProof="0" dirty="0">
                <a:ln>
                  <a:noFill/>
                </a:ln>
                <a:solidFill>
                  <a:prstClr val="black"/>
                </a:solidFill>
                <a:effectLst/>
                <a:uLnTx/>
                <a:uFillTx/>
                <a:latin typeface="Verdana" panose="020B0604030504040204" pitchFamily="34" charset="0"/>
                <a:ea typeface="Calibri" panose="020F0502020204030204" pitchFamily="34" charset="0"/>
                <a:cs typeface="Arial" panose="020B0604020202020204" pitchFamily="34" charset="0"/>
              </a:rPr>
              <a:t>D.	Merging all tables into a single table.</a:t>
            </a:r>
          </a:p>
        </p:txBody>
      </p:sp>
      <p:grpSp>
        <p:nvGrpSpPr>
          <p:cNvPr id="5" name="Group 4">
            <a:extLst>
              <a:ext uri="{FF2B5EF4-FFF2-40B4-BE49-F238E27FC236}">
                <a16:creationId xmlns:a16="http://schemas.microsoft.com/office/drawing/2014/main" id="{7F9C0B1B-FC45-8CE3-DBED-5533E301ABFA}"/>
              </a:ext>
            </a:extLst>
          </p:cNvPr>
          <p:cNvGrpSpPr/>
          <p:nvPr/>
        </p:nvGrpSpPr>
        <p:grpSpPr>
          <a:xfrm>
            <a:off x="10263906" y="247402"/>
            <a:ext cx="1997366" cy="953160"/>
            <a:chOff x="10263906" y="247402"/>
            <a:chExt cx="1997366" cy="953160"/>
          </a:xfrm>
        </p:grpSpPr>
        <p:pic>
          <p:nvPicPr>
            <p:cNvPr id="2" name="Picture 1">
              <a:extLst>
                <a:ext uri="{FF2B5EF4-FFF2-40B4-BE49-F238E27FC236}">
                  <a16:creationId xmlns:a16="http://schemas.microsoft.com/office/drawing/2014/main" id="{7A422869-D98F-0AC5-6832-9802F9703753}"/>
                </a:ext>
              </a:extLst>
            </p:cNvPr>
            <p:cNvPicPr>
              <a:picLocks noChangeAspect="1"/>
            </p:cNvPicPr>
            <p:nvPr/>
          </p:nvPicPr>
          <p:blipFill>
            <a:blip r:embed="rId2"/>
            <a:stretch>
              <a:fillRect/>
            </a:stretch>
          </p:blipFill>
          <p:spPr>
            <a:xfrm>
              <a:off x="10681857" y="247402"/>
              <a:ext cx="1063836" cy="697093"/>
            </a:xfrm>
            <a:prstGeom prst="rect">
              <a:avLst/>
            </a:prstGeom>
          </p:spPr>
        </p:pic>
        <p:sp>
          <p:nvSpPr>
            <p:cNvPr id="3" name="TextBox 2">
              <a:extLst>
                <a:ext uri="{FF2B5EF4-FFF2-40B4-BE49-F238E27FC236}">
                  <a16:creationId xmlns:a16="http://schemas.microsoft.com/office/drawing/2014/main" id="{D5BF4B90-F4C0-7223-151D-5C7189AA00FB}"/>
                </a:ext>
              </a:extLst>
            </p:cNvPr>
            <p:cNvSpPr txBox="1"/>
            <p:nvPr/>
          </p:nvSpPr>
          <p:spPr>
            <a:xfrm>
              <a:off x="10263906" y="923563"/>
              <a:ext cx="1997366" cy="276999"/>
            </a:xfrm>
            <a:prstGeom prst="rect">
              <a:avLst/>
            </a:prstGeom>
            <a:noFill/>
          </p:spPr>
          <p:txBody>
            <a:bodyPr wrap="square">
              <a:spAutoFit/>
            </a:bodyPr>
            <a:lstStyle/>
            <a:p>
              <a:r>
                <a:rPr lang="en-US" altLang="en-US" sz="1200" b="1" dirty="0">
                  <a:solidFill>
                    <a:srgbClr val="FF0000"/>
                  </a:solidFill>
                  <a:latin typeface="Arial Black" panose="020B0A04020102020204" pitchFamily="34" charset="0"/>
                  <a:cs typeface="Times New Roman" panose="02020603050405020304" pitchFamily="18" charset="0"/>
                </a:rPr>
                <a:t>Exercise Questions</a:t>
              </a:r>
              <a:endParaRPr lang="ar-EG" altLang="en-US" sz="1200" b="1" dirty="0">
                <a:solidFill>
                  <a:srgbClr val="FF0000"/>
                </a:solidFill>
                <a:latin typeface="Arial Black" panose="020B0A04020102020204" pitchFamily="34" charset="0"/>
              </a:endParaRPr>
            </a:p>
          </p:txBody>
        </p:sp>
      </p:grpSp>
      <p:pic>
        <p:nvPicPr>
          <p:cNvPr id="8" name="Picture 7">
            <a:extLst>
              <a:ext uri="{FF2B5EF4-FFF2-40B4-BE49-F238E27FC236}">
                <a16:creationId xmlns:a16="http://schemas.microsoft.com/office/drawing/2014/main" id="{318FFCAA-620F-F38E-E89D-E15DFEE0FCEA}"/>
              </a:ext>
            </a:extLst>
          </p:cNvPr>
          <p:cNvPicPr>
            <a:picLocks noChangeAspect="1"/>
          </p:cNvPicPr>
          <p:nvPr/>
        </p:nvPicPr>
        <p:blipFill>
          <a:blip r:embed="rId3"/>
          <a:stretch>
            <a:fillRect/>
          </a:stretch>
        </p:blipFill>
        <p:spPr>
          <a:xfrm>
            <a:off x="1634831" y="4229961"/>
            <a:ext cx="9653393" cy="436524"/>
          </a:xfrm>
          <a:prstGeom prst="rect">
            <a:avLst/>
          </a:prstGeom>
        </p:spPr>
      </p:pic>
      <p:pic>
        <p:nvPicPr>
          <p:cNvPr id="9" name="Picture 8">
            <a:extLst>
              <a:ext uri="{FF2B5EF4-FFF2-40B4-BE49-F238E27FC236}">
                <a16:creationId xmlns:a16="http://schemas.microsoft.com/office/drawing/2014/main" id="{4A3C4C2D-011A-5B58-7803-F134997A28E5}"/>
              </a:ext>
            </a:extLst>
          </p:cNvPr>
          <p:cNvPicPr>
            <a:picLocks noChangeAspect="1"/>
          </p:cNvPicPr>
          <p:nvPr/>
        </p:nvPicPr>
        <p:blipFill>
          <a:blip r:embed="rId4"/>
          <a:stretch>
            <a:fillRect/>
          </a:stretch>
        </p:blipFill>
        <p:spPr>
          <a:xfrm>
            <a:off x="1634831" y="4864983"/>
            <a:ext cx="9416433" cy="436524"/>
          </a:xfrm>
          <a:prstGeom prst="rect">
            <a:avLst/>
          </a:prstGeom>
        </p:spPr>
      </p:pic>
      <p:pic>
        <p:nvPicPr>
          <p:cNvPr id="11" name="Picture 10">
            <a:extLst>
              <a:ext uri="{FF2B5EF4-FFF2-40B4-BE49-F238E27FC236}">
                <a16:creationId xmlns:a16="http://schemas.microsoft.com/office/drawing/2014/main" id="{2D729C83-9B99-71CE-345A-A7822290A507}"/>
              </a:ext>
            </a:extLst>
          </p:cNvPr>
          <p:cNvPicPr>
            <a:picLocks noChangeAspect="1"/>
          </p:cNvPicPr>
          <p:nvPr/>
        </p:nvPicPr>
        <p:blipFill>
          <a:blip r:embed="rId5"/>
          <a:stretch>
            <a:fillRect/>
          </a:stretch>
        </p:blipFill>
        <p:spPr>
          <a:xfrm>
            <a:off x="1758582" y="5481569"/>
            <a:ext cx="9292682" cy="397741"/>
          </a:xfrm>
          <a:prstGeom prst="rect">
            <a:avLst/>
          </a:prstGeom>
        </p:spPr>
      </p:pic>
      <p:sp>
        <p:nvSpPr>
          <p:cNvPr id="12" name="Rectangle 11">
            <a:extLst>
              <a:ext uri="{FF2B5EF4-FFF2-40B4-BE49-F238E27FC236}">
                <a16:creationId xmlns:a16="http://schemas.microsoft.com/office/drawing/2014/main" id="{53823B93-75AC-41FE-3E7E-C9F313B4FBD1}"/>
              </a:ext>
            </a:extLst>
          </p:cNvPr>
          <p:cNvSpPr/>
          <p:nvPr/>
        </p:nvSpPr>
        <p:spPr>
          <a:xfrm>
            <a:off x="1132944" y="4038390"/>
            <a:ext cx="452368" cy="646331"/>
          </a:xfrm>
          <a:prstGeom prst="rect">
            <a:avLst/>
          </a:prstGeom>
          <a:noFill/>
        </p:spPr>
        <p:txBody>
          <a:bodyPr wrap="none" lIns="91440" tIns="45720" rIns="91440" bIns="45720">
            <a:spAutoFit/>
          </a:bodyPr>
          <a:lstStyle/>
          <a:p>
            <a:pPr algn="ctr"/>
            <a:r>
              <a:rPr lang="en-US" sz="3600" b="0" cap="none" spc="0" dirty="0">
                <a:ln w="0"/>
                <a:solidFill>
                  <a:schemeClr val="tx1"/>
                </a:solidFill>
                <a:effectLst>
                  <a:outerShdw blurRad="38100" dist="19050" dir="2700000" algn="tl" rotWithShape="0">
                    <a:schemeClr val="dk1">
                      <a:alpha val="40000"/>
                    </a:schemeClr>
                  </a:outerShdw>
                </a:effectLst>
              </a:rPr>
              <a:t>A</a:t>
            </a:r>
          </a:p>
        </p:txBody>
      </p:sp>
      <p:sp>
        <p:nvSpPr>
          <p:cNvPr id="13" name="Rectangle 12">
            <a:extLst>
              <a:ext uri="{FF2B5EF4-FFF2-40B4-BE49-F238E27FC236}">
                <a16:creationId xmlns:a16="http://schemas.microsoft.com/office/drawing/2014/main" id="{8EFE91B1-B96A-EEC6-73CF-34FE201B6EC7}"/>
              </a:ext>
            </a:extLst>
          </p:cNvPr>
          <p:cNvSpPr/>
          <p:nvPr/>
        </p:nvSpPr>
        <p:spPr>
          <a:xfrm>
            <a:off x="1140736" y="4719276"/>
            <a:ext cx="452368" cy="646331"/>
          </a:xfrm>
          <a:prstGeom prst="rect">
            <a:avLst/>
          </a:prstGeom>
          <a:noFill/>
        </p:spPr>
        <p:txBody>
          <a:bodyPr wrap="none" lIns="91440" tIns="45720" rIns="91440" bIns="45720">
            <a:spAutoFit/>
          </a:bodyPr>
          <a:lstStyle/>
          <a:p>
            <a:pPr algn="ctr"/>
            <a:r>
              <a:rPr lang="en-US" sz="3600" b="0" cap="none" spc="0" dirty="0">
                <a:ln w="0"/>
                <a:solidFill>
                  <a:schemeClr val="tx1"/>
                </a:solidFill>
                <a:effectLst>
                  <a:outerShdw blurRad="38100" dist="19050" dir="2700000" algn="tl" rotWithShape="0">
                    <a:schemeClr val="dk1">
                      <a:alpha val="40000"/>
                    </a:schemeClr>
                  </a:outerShdw>
                </a:effectLst>
              </a:rPr>
              <a:t>B</a:t>
            </a:r>
          </a:p>
        </p:txBody>
      </p:sp>
      <p:sp>
        <p:nvSpPr>
          <p:cNvPr id="14" name="Rectangle 13">
            <a:extLst>
              <a:ext uri="{FF2B5EF4-FFF2-40B4-BE49-F238E27FC236}">
                <a16:creationId xmlns:a16="http://schemas.microsoft.com/office/drawing/2014/main" id="{84BBCF91-3F75-841E-62BC-DC22977CD909}"/>
              </a:ext>
            </a:extLst>
          </p:cNvPr>
          <p:cNvSpPr/>
          <p:nvPr/>
        </p:nvSpPr>
        <p:spPr>
          <a:xfrm>
            <a:off x="1203303" y="5357273"/>
            <a:ext cx="431528" cy="646331"/>
          </a:xfrm>
          <a:prstGeom prst="rect">
            <a:avLst/>
          </a:prstGeom>
          <a:noFill/>
        </p:spPr>
        <p:txBody>
          <a:bodyPr wrap="none" lIns="91440" tIns="45720" rIns="91440" bIns="45720">
            <a:spAutoFit/>
          </a:bodyPr>
          <a:lstStyle/>
          <a:p>
            <a:pPr algn="ctr"/>
            <a:r>
              <a:rPr lang="en-US" sz="3600" b="0" cap="none" spc="0" dirty="0">
                <a:ln w="0"/>
                <a:solidFill>
                  <a:schemeClr val="tx1"/>
                </a:solidFill>
                <a:effectLst>
                  <a:outerShdw blurRad="38100" dist="19050" dir="2700000" algn="tl" rotWithShape="0">
                    <a:schemeClr val="dk1">
                      <a:alpha val="40000"/>
                    </a:schemeClr>
                  </a:outerShdw>
                </a:effectLst>
              </a:rPr>
              <a:t>C</a:t>
            </a:r>
          </a:p>
        </p:txBody>
      </p:sp>
    </p:spTree>
    <p:extLst>
      <p:ext uri="{BB962C8B-B14F-4D97-AF65-F5344CB8AC3E}">
        <p14:creationId xmlns:p14="http://schemas.microsoft.com/office/powerpoint/2010/main" val="2779958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383B2E-D62D-5762-AA7A-EDEA75653E83}"/>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CF99E6CF-3468-92B0-85C5-B974ED83DBFA}"/>
              </a:ext>
            </a:extLst>
          </p:cNvPr>
          <p:cNvSpPr txBox="1"/>
          <p:nvPr/>
        </p:nvSpPr>
        <p:spPr>
          <a:xfrm>
            <a:off x="994194" y="357915"/>
            <a:ext cx="6094562" cy="512576"/>
          </a:xfrm>
          <a:prstGeom prst="rect">
            <a:avLst/>
          </a:prstGeom>
          <a:noFill/>
        </p:spPr>
        <p:txBody>
          <a:bodyPr wrap="square">
            <a:spAutoFit/>
          </a:bodyPr>
          <a:lstStyle/>
          <a:p>
            <a:pPr marL="0" marR="0" lvl="0" indent="0" algn="l" defTabSz="457200" rtl="0" eaLnBrk="1" fontAlgn="auto" latinLnBrk="0" hangingPunct="1">
              <a:lnSpc>
                <a:spcPct val="107000"/>
              </a:lnSpc>
              <a:spcBef>
                <a:spcPts val="200"/>
              </a:spcBef>
              <a:spcAft>
                <a:spcPts val="0"/>
              </a:spcAft>
              <a:buClrTx/>
              <a:buSzTx/>
              <a:buFontTx/>
              <a:buNone/>
              <a:tabLst/>
              <a:defRPr/>
            </a:pPr>
            <a:r>
              <a:rPr kumimoji="0" lang="en-US" sz="2800" b="1" i="0" u="none" strike="noStrike" kern="1200" cap="none" spc="0" normalizeH="0" baseline="0" noProof="0" dirty="0">
                <a:ln>
                  <a:noFill/>
                </a:ln>
                <a:solidFill>
                  <a:srgbClr val="7B245B"/>
                </a:solidFill>
                <a:effectLst/>
                <a:uLnTx/>
                <a:uFillTx/>
                <a:latin typeface="Verdana" panose="020B0604030504040204" pitchFamily="34" charset="0"/>
                <a:ea typeface="Times New Roman" panose="02020603050405020304" pitchFamily="18" charset="0"/>
                <a:cs typeface="Times New Roman" panose="02020603050405020304" pitchFamily="18" charset="0"/>
              </a:rPr>
              <a:t>Question 2</a:t>
            </a:r>
          </a:p>
        </p:txBody>
      </p:sp>
      <p:sp>
        <p:nvSpPr>
          <p:cNvPr id="4" name="TextBox 3">
            <a:extLst>
              <a:ext uri="{FF2B5EF4-FFF2-40B4-BE49-F238E27FC236}">
                <a16:creationId xmlns:a16="http://schemas.microsoft.com/office/drawing/2014/main" id="{ADBF66C4-D32B-8147-0C52-F4558EE4325D}"/>
              </a:ext>
            </a:extLst>
          </p:cNvPr>
          <p:cNvSpPr txBox="1"/>
          <p:nvPr/>
        </p:nvSpPr>
        <p:spPr>
          <a:xfrm>
            <a:off x="693175" y="1236001"/>
            <a:ext cx="11326761" cy="2929520"/>
          </a:xfrm>
          <a:prstGeom prst="rect">
            <a:avLst/>
          </a:prstGeom>
          <a:noFill/>
        </p:spPr>
        <p:txBody>
          <a:bodyPr wrap="square">
            <a:spAutoFit/>
          </a:bodyPr>
          <a:lstStyle>
            <a:defPPr>
              <a:defRPr lang="en-US"/>
            </a:defPPr>
            <a:lvl1pPr marL="228600" marR="0">
              <a:lnSpc>
                <a:spcPct val="107000"/>
              </a:lnSpc>
              <a:spcBef>
                <a:spcPts val="0"/>
              </a:spcBef>
              <a:spcAft>
                <a:spcPts val="800"/>
              </a:spcAft>
              <a:defRPr sz="2400">
                <a:effectLst/>
                <a:latin typeface="Verdana" panose="020B0604030504040204" pitchFamily="34" charset="0"/>
                <a:ea typeface="Calibri" panose="020F0502020204030204" pitchFamily="34" charset="0"/>
                <a:cs typeface="Arial" panose="020B0604020202020204" pitchFamily="34" charset="0"/>
              </a:defRPr>
            </a:lvl1pPr>
            <a:lvl3pPr marL="1257300" lvl="2" indent="-342900">
              <a:lnSpc>
                <a:spcPct val="107000"/>
              </a:lnSpc>
              <a:buFont typeface="+mj-lt"/>
              <a:buAutoNum type="alphaUcPeriod"/>
              <a:defRPr sz="2400">
                <a:effectLst/>
                <a:latin typeface="Verdana" panose="020B0604030504040204" pitchFamily="34" charset="0"/>
                <a:ea typeface="Calibri" panose="020F0502020204030204" pitchFamily="34" charset="0"/>
                <a:cs typeface="Arial" panose="020B0604020202020204" pitchFamily="34" charset="0"/>
              </a:defRPr>
            </a:lvl3pPr>
          </a:lstStyle>
          <a:p>
            <a:r>
              <a:rPr lang="en-US" sz="2800" dirty="0">
                <a:solidFill>
                  <a:srgbClr val="333333"/>
                </a:solidFill>
                <a:effectLst/>
                <a:latin typeface="Arial" panose="020B0604020202020204" pitchFamily="34" charset="0"/>
                <a:ea typeface="Times New Roman" panose="02020603050405020304" pitchFamily="18" charset="0"/>
              </a:rPr>
              <a:t>How many tables were displayed in the </a:t>
            </a:r>
            <a:r>
              <a:rPr lang="en-US" sz="2800" b="1" dirty="0">
                <a:solidFill>
                  <a:srgbClr val="333333"/>
                </a:solidFill>
                <a:effectLst/>
                <a:latin typeface="unset"/>
                <a:ea typeface="Times New Roman" panose="02020603050405020304" pitchFamily="18" charset="0"/>
                <a:cs typeface="Arial" panose="020B0604020202020204" pitchFamily="34" charset="0"/>
              </a:rPr>
              <a:t>Model View</a:t>
            </a:r>
            <a:r>
              <a:rPr lang="en-US" sz="2800" dirty="0">
                <a:solidFill>
                  <a:srgbClr val="333333"/>
                </a:solidFill>
                <a:effectLst/>
                <a:latin typeface="Arial" panose="020B0604020202020204" pitchFamily="34" charset="0"/>
                <a:ea typeface="Times New Roman" panose="02020603050405020304" pitchFamily="18" charset="0"/>
              </a:rPr>
              <a:t> once the dataset was loaded?</a:t>
            </a:r>
            <a:endParaRPr lang="en-US" dirty="0">
              <a:effectLst/>
              <a:latin typeface="Times New Roman" panose="02020603050405020304" pitchFamily="18" charset="0"/>
              <a:ea typeface="Times New Roman" panose="02020603050405020304" pitchFamily="18" charset="0"/>
            </a:endParaRPr>
          </a:p>
          <a:p>
            <a:pPr marL="1371600" lvl="2"/>
            <a:r>
              <a:rPr lang="en-US" sz="2800" dirty="0">
                <a:solidFill>
                  <a:srgbClr val="333333"/>
                </a:solidFill>
                <a:effectLst/>
                <a:latin typeface="Arial" panose="020B0604020202020204" pitchFamily="34" charset="0"/>
                <a:ea typeface="Times New Roman" panose="02020603050405020304" pitchFamily="18" charset="0"/>
              </a:rPr>
              <a:t>A data structure that included multiple related tables.</a:t>
            </a:r>
            <a:endParaRPr lang="en-US" sz="2000" dirty="0">
              <a:effectLst/>
              <a:latin typeface="Times New Roman" panose="02020603050405020304" pitchFamily="18" charset="0"/>
              <a:ea typeface="Times New Roman" panose="02020603050405020304" pitchFamily="18" charset="0"/>
            </a:endParaRPr>
          </a:p>
          <a:p>
            <a:pPr marL="1371600" lvl="2"/>
            <a:r>
              <a:rPr lang="en-US" sz="2800" dirty="0">
                <a:solidFill>
                  <a:srgbClr val="333333"/>
                </a:solidFill>
                <a:effectLst/>
                <a:latin typeface="Arial" panose="020B0604020202020204" pitchFamily="34" charset="0"/>
                <a:ea typeface="Times New Roman" panose="02020603050405020304" pitchFamily="18" charset="0"/>
              </a:rPr>
              <a:t>A single table with multiple columns that included different data. </a:t>
            </a:r>
            <a:endParaRPr lang="en-US" sz="2000" dirty="0">
              <a:effectLst/>
              <a:latin typeface="Times New Roman" panose="02020603050405020304" pitchFamily="18" charset="0"/>
              <a:ea typeface="Times New Roman" panose="02020603050405020304" pitchFamily="18" charset="0"/>
            </a:endParaRPr>
          </a:p>
          <a:p>
            <a:pPr marL="1371600" lvl="2"/>
            <a:r>
              <a:rPr lang="en-US" sz="2800" dirty="0">
                <a:solidFill>
                  <a:srgbClr val="333333"/>
                </a:solidFill>
                <a:effectLst/>
                <a:latin typeface="Arial" panose="020B0604020202020204" pitchFamily="34" charset="0"/>
                <a:ea typeface="Times New Roman" panose="02020603050405020304" pitchFamily="18" charset="0"/>
              </a:rPr>
              <a:t>A single table with one-to-many relationships.</a:t>
            </a:r>
            <a:endParaRPr lang="en-US" sz="2000" dirty="0">
              <a:effectLst/>
              <a:latin typeface="Times New Roman" panose="02020603050405020304" pitchFamily="18" charset="0"/>
              <a:ea typeface="Times New Roman" panose="02020603050405020304" pitchFamily="18" charset="0"/>
            </a:endParaRPr>
          </a:p>
        </p:txBody>
      </p:sp>
      <p:grpSp>
        <p:nvGrpSpPr>
          <p:cNvPr id="5" name="Group 4">
            <a:extLst>
              <a:ext uri="{FF2B5EF4-FFF2-40B4-BE49-F238E27FC236}">
                <a16:creationId xmlns:a16="http://schemas.microsoft.com/office/drawing/2014/main" id="{56D81691-B8F7-9902-DFA0-19AAD81D9B94}"/>
              </a:ext>
            </a:extLst>
          </p:cNvPr>
          <p:cNvGrpSpPr/>
          <p:nvPr/>
        </p:nvGrpSpPr>
        <p:grpSpPr>
          <a:xfrm>
            <a:off x="10263906" y="247402"/>
            <a:ext cx="1997366" cy="953160"/>
            <a:chOff x="10263906" y="247402"/>
            <a:chExt cx="1997366" cy="953160"/>
          </a:xfrm>
        </p:grpSpPr>
        <p:pic>
          <p:nvPicPr>
            <p:cNvPr id="2" name="Picture 1">
              <a:extLst>
                <a:ext uri="{FF2B5EF4-FFF2-40B4-BE49-F238E27FC236}">
                  <a16:creationId xmlns:a16="http://schemas.microsoft.com/office/drawing/2014/main" id="{370063DC-B180-936A-6867-649D92FC4E70}"/>
                </a:ext>
              </a:extLst>
            </p:cNvPr>
            <p:cNvPicPr>
              <a:picLocks noChangeAspect="1"/>
            </p:cNvPicPr>
            <p:nvPr/>
          </p:nvPicPr>
          <p:blipFill>
            <a:blip r:embed="rId2"/>
            <a:stretch>
              <a:fillRect/>
            </a:stretch>
          </p:blipFill>
          <p:spPr>
            <a:xfrm>
              <a:off x="10681857" y="247402"/>
              <a:ext cx="1063836" cy="697093"/>
            </a:xfrm>
            <a:prstGeom prst="rect">
              <a:avLst/>
            </a:prstGeom>
          </p:spPr>
        </p:pic>
        <p:sp>
          <p:nvSpPr>
            <p:cNvPr id="3" name="TextBox 2">
              <a:extLst>
                <a:ext uri="{FF2B5EF4-FFF2-40B4-BE49-F238E27FC236}">
                  <a16:creationId xmlns:a16="http://schemas.microsoft.com/office/drawing/2014/main" id="{925BFDA2-DF59-6815-953D-0579B2805C26}"/>
                </a:ext>
              </a:extLst>
            </p:cNvPr>
            <p:cNvSpPr txBox="1"/>
            <p:nvPr/>
          </p:nvSpPr>
          <p:spPr>
            <a:xfrm>
              <a:off x="10263906" y="923563"/>
              <a:ext cx="1997366" cy="276999"/>
            </a:xfrm>
            <a:prstGeom prst="rect">
              <a:avLst/>
            </a:prstGeom>
            <a:noFill/>
          </p:spPr>
          <p:txBody>
            <a:bodyPr wrap="square">
              <a:spAutoFit/>
            </a:bodyPr>
            <a:lstStyle/>
            <a:p>
              <a:r>
                <a:rPr lang="en-US" altLang="en-US" sz="1200" b="1" dirty="0">
                  <a:solidFill>
                    <a:srgbClr val="FF0000"/>
                  </a:solidFill>
                  <a:latin typeface="Arial Black" panose="020B0A04020102020204" pitchFamily="34" charset="0"/>
                  <a:cs typeface="Times New Roman" panose="02020603050405020304" pitchFamily="18" charset="0"/>
                </a:rPr>
                <a:t>Exercise Questions</a:t>
              </a:r>
              <a:endParaRPr lang="ar-EG" altLang="en-US" sz="1200" b="1" dirty="0">
                <a:solidFill>
                  <a:srgbClr val="FF0000"/>
                </a:solidFill>
                <a:latin typeface="Arial Black" panose="020B0A04020102020204" pitchFamily="34" charset="0"/>
              </a:endParaRPr>
            </a:p>
          </p:txBody>
        </p:sp>
      </p:grpSp>
    </p:spTree>
    <p:extLst>
      <p:ext uri="{BB962C8B-B14F-4D97-AF65-F5344CB8AC3E}">
        <p14:creationId xmlns:p14="http://schemas.microsoft.com/office/powerpoint/2010/main" val="2474947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036166-CCE1-3C86-D810-63C7CF168FD2}"/>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EA4531D6-C01F-A14A-683A-05BF58937483}"/>
              </a:ext>
            </a:extLst>
          </p:cNvPr>
          <p:cNvSpPr txBox="1"/>
          <p:nvPr/>
        </p:nvSpPr>
        <p:spPr>
          <a:xfrm>
            <a:off x="994194" y="357915"/>
            <a:ext cx="6094562" cy="512576"/>
          </a:xfrm>
          <a:prstGeom prst="rect">
            <a:avLst/>
          </a:prstGeom>
          <a:noFill/>
        </p:spPr>
        <p:txBody>
          <a:bodyPr wrap="square">
            <a:spAutoFit/>
          </a:bodyPr>
          <a:lstStyle/>
          <a:p>
            <a:pPr marL="0" marR="0" lvl="0" indent="0" algn="l" defTabSz="457200" rtl="0" eaLnBrk="1" fontAlgn="auto" latinLnBrk="0" hangingPunct="1">
              <a:lnSpc>
                <a:spcPct val="107000"/>
              </a:lnSpc>
              <a:spcBef>
                <a:spcPts val="200"/>
              </a:spcBef>
              <a:spcAft>
                <a:spcPts val="0"/>
              </a:spcAft>
              <a:buClrTx/>
              <a:buSzTx/>
              <a:buFontTx/>
              <a:buNone/>
              <a:tabLst/>
              <a:defRPr/>
            </a:pPr>
            <a:r>
              <a:rPr kumimoji="0" lang="en-US" sz="2800" b="1" i="0" u="none" strike="noStrike" kern="1200" cap="none" spc="0" normalizeH="0" baseline="0" noProof="0" dirty="0">
                <a:ln>
                  <a:noFill/>
                </a:ln>
                <a:solidFill>
                  <a:srgbClr val="7B245B"/>
                </a:solidFill>
                <a:effectLst/>
                <a:uLnTx/>
                <a:uFillTx/>
                <a:latin typeface="Verdana" panose="020B0604030504040204" pitchFamily="34" charset="0"/>
                <a:ea typeface="Times New Roman" panose="02020603050405020304" pitchFamily="18" charset="0"/>
                <a:cs typeface="Times New Roman" panose="02020603050405020304" pitchFamily="18" charset="0"/>
              </a:rPr>
              <a:t>ANSWER 2</a:t>
            </a:r>
          </a:p>
        </p:txBody>
      </p:sp>
      <p:sp>
        <p:nvSpPr>
          <p:cNvPr id="4" name="TextBox 3">
            <a:extLst>
              <a:ext uri="{FF2B5EF4-FFF2-40B4-BE49-F238E27FC236}">
                <a16:creationId xmlns:a16="http://schemas.microsoft.com/office/drawing/2014/main" id="{C0CA1E6E-B8C4-0ADA-0223-5DFBCBC212EF}"/>
              </a:ext>
            </a:extLst>
          </p:cNvPr>
          <p:cNvSpPr txBox="1"/>
          <p:nvPr/>
        </p:nvSpPr>
        <p:spPr>
          <a:xfrm>
            <a:off x="693175" y="1236001"/>
            <a:ext cx="11326761" cy="2929520"/>
          </a:xfrm>
          <a:prstGeom prst="rect">
            <a:avLst/>
          </a:prstGeom>
          <a:noFill/>
        </p:spPr>
        <p:txBody>
          <a:bodyPr wrap="square">
            <a:spAutoFit/>
          </a:bodyPr>
          <a:lstStyle>
            <a:defPPr>
              <a:defRPr lang="en-US"/>
            </a:defPPr>
            <a:lvl1pPr marL="228600" marR="0">
              <a:lnSpc>
                <a:spcPct val="107000"/>
              </a:lnSpc>
              <a:spcBef>
                <a:spcPts val="0"/>
              </a:spcBef>
              <a:spcAft>
                <a:spcPts val="800"/>
              </a:spcAft>
              <a:defRPr sz="2400">
                <a:effectLst/>
                <a:latin typeface="Verdana" panose="020B0604030504040204" pitchFamily="34" charset="0"/>
                <a:ea typeface="Calibri" panose="020F0502020204030204" pitchFamily="34" charset="0"/>
                <a:cs typeface="Arial" panose="020B0604020202020204" pitchFamily="34" charset="0"/>
              </a:defRPr>
            </a:lvl1pPr>
            <a:lvl3pPr marL="1257300" lvl="2" indent="-342900">
              <a:lnSpc>
                <a:spcPct val="107000"/>
              </a:lnSpc>
              <a:buFont typeface="+mj-lt"/>
              <a:buAutoNum type="alphaUcPeriod"/>
              <a:defRPr sz="2400">
                <a:effectLst/>
                <a:latin typeface="Verdana" panose="020B0604030504040204" pitchFamily="34" charset="0"/>
                <a:ea typeface="Calibri" panose="020F0502020204030204" pitchFamily="34" charset="0"/>
                <a:cs typeface="Arial" panose="020B0604020202020204" pitchFamily="34" charset="0"/>
              </a:defRPr>
            </a:lvl3pPr>
          </a:lstStyle>
          <a:p>
            <a:r>
              <a:rPr lang="en-US" sz="2800" dirty="0">
                <a:solidFill>
                  <a:srgbClr val="333333"/>
                </a:solidFill>
                <a:effectLst/>
                <a:latin typeface="Arial" panose="020B0604020202020204" pitchFamily="34" charset="0"/>
                <a:ea typeface="Times New Roman" panose="02020603050405020304" pitchFamily="18" charset="0"/>
              </a:rPr>
              <a:t>How many tables were displayed in the </a:t>
            </a:r>
            <a:r>
              <a:rPr lang="en-US" sz="2800" b="1" dirty="0">
                <a:solidFill>
                  <a:srgbClr val="333333"/>
                </a:solidFill>
                <a:effectLst/>
                <a:latin typeface="unset"/>
                <a:ea typeface="Times New Roman" panose="02020603050405020304" pitchFamily="18" charset="0"/>
                <a:cs typeface="Arial" panose="020B0604020202020204" pitchFamily="34" charset="0"/>
              </a:rPr>
              <a:t>Model View</a:t>
            </a:r>
            <a:r>
              <a:rPr lang="en-US" sz="2800" dirty="0">
                <a:solidFill>
                  <a:srgbClr val="333333"/>
                </a:solidFill>
                <a:effectLst/>
                <a:latin typeface="Arial" panose="020B0604020202020204" pitchFamily="34" charset="0"/>
                <a:ea typeface="Times New Roman" panose="02020603050405020304" pitchFamily="18" charset="0"/>
              </a:rPr>
              <a:t> once the dataset was loaded?</a:t>
            </a:r>
            <a:endParaRPr lang="en-US" dirty="0">
              <a:effectLst/>
              <a:latin typeface="Times New Roman" panose="02020603050405020304" pitchFamily="18" charset="0"/>
              <a:ea typeface="Times New Roman" panose="02020603050405020304" pitchFamily="18" charset="0"/>
            </a:endParaRPr>
          </a:p>
          <a:p>
            <a:pPr marL="1371600" lvl="2"/>
            <a:r>
              <a:rPr lang="en-US" sz="2800" dirty="0">
                <a:solidFill>
                  <a:srgbClr val="333333"/>
                </a:solidFill>
                <a:effectLst/>
                <a:latin typeface="Arial" panose="020B0604020202020204" pitchFamily="34" charset="0"/>
                <a:ea typeface="Times New Roman" panose="02020603050405020304" pitchFamily="18" charset="0"/>
              </a:rPr>
              <a:t>A data structure that included multiple related tables.</a:t>
            </a:r>
            <a:endParaRPr lang="en-US" sz="2000" dirty="0">
              <a:effectLst/>
              <a:latin typeface="Times New Roman" panose="02020603050405020304" pitchFamily="18" charset="0"/>
              <a:ea typeface="Times New Roman" panose="02020603050405020304" pitchFamily="18" charset="0"/>
            </a:endParaRPr>
          </a:p>
          <a:p>
            <a:pPr marL="1371600" lvl="2"/>
            <a:r>
              <a:rPr lang="en-US" sz="2800" dirty="0">
                <a:solidFill>
                  <a:srgbClr val="333333"/>
                </a:solidFill>
                <a:effectLst/>
                <a:latin typeface="Arial" panose="020B0604020202020204" pitchFamily="34" charset="0"/>
                <a:ea typeface="Times New Roman" panose="02020603050405020304" pitchFamily="18" charset="0"/>
              </a:rPr>
              <a:t>A single table with multiple columns that included different data. </a:t>
            </a:r>
            <a:endParaRPr lang="en-US" sz="2000" dirty="0">
              <a:effectLst/>
              <a:latin typeface="Times New Roman" panose="02020603050405020304" pitchFamily="18" charset="0"/>
              <a:ea typeface="Times New Roman" panose="02020603050405020304" pitchFamily="18" charset="0"/>
            </a:endParaRPr>
          </a:p>
          <a:p>
            <a:pPr marL="1371600" lvl="2"/>
            <a:r>
              <a:rPr lang="en-US" sz="2800" dirty="0">
                <a:solidFill>
                  <a:srgbClr val="333333"/>
                </a:solidFill>
                <a:effectLst/>
                <a:highlight>
                  <a:srgbClr val="00FF00"/>
                </a:highlight>
                <a:latin typeface="Arial" panose="020B0604020202020204" pitchFamily="34" charset="0"/>
                <a:ea typeface="Times New Roman" panose="02020603050405020304" pitchFamily="18" charset="0"/>
              </a:rPr>
              <a:t>A single table with one-to-many relationships.</a:t>
            </a:r>
            <a:endParaRPr lang="en-US" sz="2000" dirty="0">
              <a:effectLst/>
              <a:highlight>
                <a:srgbClr val="00FF00"/>
              </a:highlight>
              <a:latin typeface="Times New Roman" panose="02020603050405020304" pitchFamily="18" charset="0"/>
              <a:ea typeface="Times New Roman" panose="02020603050405020304" pitchFamily="18" charset="0"/>
            </a:endParaRPr>
          </a:p>
        </p:txBody>
      </p:sp>
      <p:grpSp>
        <p:nvGrpSpPr>
          <p:cNvPr id="5" name="Group 4">
            <a:extLst>
              <a:ext uri="{FF2B5EF4-FFF2-40B4-BE49-F238E27FC236}">
                <a16:creationId xmlns:a16="http://schemas.microsoft.com/office/drawing/2014/main" id="{B3404A34-D7CC-BA55-159D-A03E38DF5BCC}"/>
              </a:ext>
            </a:extLst>
          </p:cNvPr>
          <p:cNvGrpSpPr/>
          <p:nvPr/>
        </p:nvGrpSpPr>
        <p:grpSpPr>
          <a:xfrm>
            <a:off x="10263906" y="247402"/>
            <a:ext cx="1997366" cy="953160"/>
            <a:chOff x="10263906" y="247402"/>
            <a:chExt cx="1997366" cy="953160"/>
          </a:xfrm>
        </p:grpSpPr>
        <p:pic>
          <p:nvPicPr>
            <p:cNvPr id="2" name="Picture 1">
              <a:extLst>
                <a:ext uri="{FF2B5EF4-FFF2-40B4-BE49-F238E27FC236}">
                  <a16:creationId xmlns:a16="http://schemas.microsoft.com/office/drawing/2014/main" id="{56CF01C9-ADC9-5810-DBE9-BA2C95C9AE42}"/>
                </a:ext>
              </a:extLst>
            </p:cNvPr>
            <p:cNvPicPr>
              <a:picLocks noChangeAspect="1"/>
            </p:cNvPicPr>
            <p:nvPr/>
          </p:nvPicPr>
          <p:blipFill>
            <a:blip r:embed="rId2"/>
            <a:stretch>
              <a:fillRect/>
            </a:stretch>
          </p:blipFill>
          <p:spPr>
            <a:xfrm>
              <a:off x="10681857" y="247402"/>
              <a:ext cx="1063836" cy="697093"/>
            </a:xfrm>
            <a:prstGeom prst="rect">
              <a:avLst/>
            </a:prstGeom>
          </p:spPr>
        </p:pic>
        <p:sp>
          <p:nvSpPr>
            <p:cNvPr id="3" name="TextBox 2">
              <a:extLst>
                <a:ext uri="{FF2B5EF4-FFF2-40B4-BE49-F238E27FC236}">
                  <a16:creationId xmlns:a16="http://schemas.microsoft.com/office/drawing/2014/main" id="{40C42A8F-F752-BCA8-8FF9-6D4009DDB33B}"/>
                </a:ext>
              </a:extLst>
            </p:cNvPr>
            <p:cNvSpPr txBox="1"/>
            <p:nvPr/>
          </p:nvSpPr>
          <p:spPr>
            <a:xfrm>
              <a:off x="10263906" y="923563"/>
              <a:ext cx="1997366" cy="276999"/>
            </a:xfrm>
            <a:prstGeom prst="rect">
              <a:avLst/>
            </a:prstGeom>
            <a:noFill/>
          </p:spPr>
          <p:txBody>
            <a:bodyPr wrap="square">
              <a:spAutoFit/>
            </a:bodyPr>
            <a:lstStyle/>
            <a:p>
              <a:r>
                <a:rPr lang="en-US" altLang="en-US" sz="1200" b="1" dirty="0">
                  <a:solidFill>
                    <a:srgbClr val="FF0000"/>
                  </a:solidFill>
                  <a:latin typeface="Arial Black" panose="020B0A04020102020204" pitchFamily="34" charset="0"/>
                  <a:cs typeface="Times New Roman" panose="02020603050405020304" pitchFamily="18" charset="0"/>
                </a:rPr>
                <a:t>Exercise Questions</a:t>
              </a:r>
              <a:endParaRPr lang="ar-EG" altLang="en-US" sz="1200" b="1" dirty="0">
                <a:solidFill>
                  <a:srgbClr val="FF0000"/>
                </a:solidFill>
                <a:latin typeface="Arial Black" panose="020B0A04020102020204" pitchFamily="34" charset="0"/>
              </a:endParaRPr>
            </a:p>
          </p:txBody>
        </p:sp>
      </p:grpSp>
      <p:pic>
        <p:nvPicPr>
          <p:cNvPr id="8" name="Picture 7">
            <a:extLst>
              <a:ext uri="{FF2B5EF4-FFF2-40B4-BE49-F238E27FC236}">
                <a16:creationId xmlns:a16="http://schemas.microsoft.com/office/drawing/2014/main" id="{61637568-E16B-3D82-B584-D9EFE0902328}"/>
              </a:ext>
            </a:extLst>
          </p:cNvPr>
          <p:cNvPicPr>
            <a:picLocks noChangeAspect="1"/>
          </p:cNvPicPr>
          <p:nvPr/>
        </p:nvPicPr>
        <p:blipFill>
          <a:blip r:embed="rId3"/>
          <a:stretch>
            <a:fillRect/>
          </a:stretch>
        </p:blipFill>
        <p:spPr>
          <a:xfrm>
            <a:off x="1265919" y="4737453"/>
            <a:ext cx="10063942" cy="483421"/>
          </a:xfrm>
          <a:prstGeom prst="rect">
            <a:avLst/>
          </a:prstGeom>
        </p:spPr>
      </p:pic>
    </p:spTree>
    <p:extLst>
      <p:ext uri="{BB962C8B-B14F-4D97-AF65-F5344CB8AC3E}">
        <p14:creationId xmlns:p14="http://schemas.microsoft.com/office/powerpoint/2010/main" val="2596947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68B0FC-142E-8858-0A61-B2AAE52F13D5}"/>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9A2AEC7C-9F7C-5EC8-4CE5-7E6256454B72}"/>
              </a:ext>
            </a:extLst>
          </p:cNvPr>
          <p:cNvSpPr txBox="1"/>
          <p:nvPr/>
        </p:nvSpPr>
        <p:spPr>
          <a:xfrm>
            <a:off x="994194" y="357915"/>
            <a:ext cx="6094562" cy="512576"/>
          </a:xfrm>
          <a:prstGeom prst="rect">
            <a:avLst/>
          </a:prstGeom>
          <a:noFill/>
        </p:spPr>
        <p:txBody>
          <a:bodyPr wrap="square">
            <a:spAutoFit/>
          </a:bodyPr>
          <a:lstStyle/>
          <a:p>
            <a:pPr marL="0" marR="0" lvl="0" indent="0" algn="l" defTabSz="457200" rtl="0" eaLnBrk="1" fontAlgn="auto" latinLnBrk="0" hangingPunct="1">
              <a:lnSpc>
                <a:spcPct val="107000"/>
              </a:lnSpc>
              <a:spcBef>
                <a:spcPts val="200"/>
              </a:spcBef>
              <a:spcAft>
                <a:spcPts val="0"/>
              </a:spcAft>
              <a:buClrTx/>
              <a:buSzTx/>
              <a:buFontTx/>
              <a:buNone/>
              <a:tabLst/>
              <a:defRPr/>
            </a:pPr>
            <a:r>
              <a:rPr kumimoji="0" lang="en-US" sz="2800" b="1" i="0" u="none" strike="noStrike" kern="1200" cap="none" spc="0" normalizeH="0" baseline="0" noProof="0" dirty="0">
                <a:ln>
                  <a:noFill/>
                </a:ln>
                <a:solidFill>
                  <a:srgbClr val="7B245B"/>
                </a:solidFill>
                <a:effectLst/>
                <a:uLnTx/>
                <a:uFillTx/>
                <a:latin typeface="Verdana" panose="020B0604030504040204" pitchFamily="34" charset="0"/>
                <a:ea typeface="Times New Roman" panose="02020603050405020304" pitchFamily="18" charset="0"/>
                <a:cs typeface="Times New Roman" panose="02020603050405020304" pitchFamily="18" charset="0"/>
              </a:rPr>
              <a:t>Question 3</a:t>
            </a:r>
          </a:p>
        </p:txBody>
      </p:sp>
      <p:sp>
        <p:nvSpPr>
          <p:cNvPr id="4" name="TextBox 3">
            <a:extLst>
              <a:ext uri="{FF2B5EF4-FFF2-40B4-BE49-F238E27FC236}">
                <a16:creationId xmlns:a16="http://schemas.microsoft.com/office/drawing/2014/main" id="{EBF321EA-C6B4-CD4B-1F86-9EFB097EE176}"/>
              </a:ext>
            </a:extLst>
          </p:cNvPr>
          <p:cNvSpPr txBox="1"/>
          <p:nvPr/>
        </p:nvSpPr>
        <p:spPr>
          <a:xfrm>
            <a:off x="693175" y="1236001"/>
            <a:ext cx="11326761" cy="2182521"/>
          </a:xfrm>
          <a:prstGeom prst="rect">
            <a:avLst/>
          </a:prstGeom>
          <a:noFill/>
        </p:spPr>
        <p:txBody>
          <a:bodyPr wrap="square">
            <a:spAutoFit/>
          </a:bodyPr>
          <a:lstStyle>
            <a:defPPr>
              <a:defRPr lang="en-US"/>
            </a:defPPr>
            <a:lvl1pPr marL="228600" marR="0">
              <a:lnSpc>
                <a:spcPct val="107000"/>
              </a:lnSpc>
              <a:spcBef>
                <a:spcPts val="0"/>
              </a:spcBef>
              <a:spcAft>
                <a:spcPts val="800"/>
              </a:spcAft>
              <a:defRPr sz="2400">
                <a:effectLst/>
                <a:latin typeface="Verdana" panose="020B0604030504040204" pitchFamily="34" charset="0"/>
                <a:ea typeface="Calibri" panose="020F0502020204030204" pitchFamily="34" charset="0"/>
                <a:cs typeface="Arial" panose="020B0604020202020204" pitchFamily="34" charset="0"/>
              </a:defRPr>
            </a:lvl1pPr>
            <a:lvl3pPr marL="1257300" lvl="2" indent="-342900">
              <a:lnSpc>
                <a:spcPct val="107000"/>
              </a:lnSpc>
              <a:buFont typeface="+mj-lt"/>
              <a:buAutoNum type="alphaUcPeriod"/>
              <a:defRPr sz="2400">
                <a:effectLst/>
                <a:latin typeface="Verdana" panose="020B0604030504040204" pitchFamily="34" charset="0"/>
                <a:ea typeface="Calibri" panose="020F0502020204030204" pitchFamily="34" charset="0"/>
                <a:cs typeface="Arial" panose="020B0604020202020204" pitchFamily="34" charset="0"/>
              </a:defRPr>
            </a:lvl3pPr>
          </a:lstStyle>
          <a:p>
            <a:pPr lvl="1"/>
            <a:r>
              <a:rPr lang="en-US" sz="2400" dirty="0">
                <a:solidFill>
                  <a:srgbClr val="333333"/>
                </a:solidFill>
                <a:effectLst/>
                <a:latin typeface="Arial" panose="020B0604020202020204" pitchFamily="34" charset="0"/>
                <a:ea typeface="Times New Roman" panose="02020603050405020304" pitchFamily="18" charset="0"/>
              </a:rPr>
              <a:t>How many rows were present in the dataset after all duplicate rows were removed from the </a:t>
            </a:r>
            <a:r>
              <a:rPr lang="en-US" sz="2400" b="1" dirty="0" err="1">
                <a:solidFill>
                  <a:srgbClr val="333333"/>
                </a:solidFill>
                <a:effectLst/>
                <a:latin typeface="unset"/>
                <a:ea typeface="Times New Roman" panose="02020603050405020304" pitchFamily="18" charset="0"/>
                <a:cs typeface="Arial" panose="020B0604020202020204" pitchFamily="34" charset="0"/>
              </a:rPr>
              <a:t>OrderID</a:t>
            </a:r>
            <a:r>
              <a:rPr lang="en-US" sz="2400" dirty="0">
                <a:solidFill>
                  <a:srgbClr val="333333"/>
                </a:solidFill>
                <a:effectLst/>
                <a:latin typeface="Arial" panose="020B0604020202020204" pitchFamily="34" charset="0"/>
                <a:ea typeface="Times New Roman" panose="02020603050405020304" pitchFamily="18" charset="0"/>
              </a:rPr>
              <a:t> column in the Adventure Works dataset?</a:t>
            </a:r>
            <a:endParaRPr lang="en-US" sz="2000" dirty="0">
              <a:effectLst/>
              <a:latin typeface="Times New Roman" panose="02020603050405020304" pitchFamily="18" charset="0"/>
              <a:ea typeface="Times New Roman" panose="02020603050405020304" pitchFamily="18" charset="0"/>
            </a:endParaRPr>
          </a:p>
          <a:p>
            <a:pPr marL="1371600" lvl="2"/>
            <a:r>
              <a:rPr lang="en-US" sz="2800" dirty="0">
                <a:solidFill>
                  <a:srgbClr val="333333"/>
                </a:solidFill>
                <a:effectLst/>
                <a:latin typeface="Arial" panose="020B0604020202020204" pitchFamily="34" charset="0"/>
                <a:ea typeface="Times New Roman" panose="02020603050405020304" pitchFamily="18" charset="0"/>
              </a:rPr>
              <a:t>96</a:t>
            </a:r>
            <a:endParaRPr lang="en-US" dirty="0">
              <a:effectLst/>
              <a:latin typeface="Times New Roman" panose="02020603050405020304" pitchFamily="18" charset="0"/>
              <a:ea typeface="Times New Roman" panose="02020603050405020304" pitchFamily="18" charset="0"/>
            </a:endParaRPr>
          </a:p>
          <a:p>
            <a:pPr marL="1371600" lvl="2"/>
            <a:r>
              <a:rPr lang="en-US" sz="2800" dirty="0">
                <a:solidFill>
                  <a:srgbClr val="333333"/>
                </a:solidFill>
                <a:effectLst/>
                <a:latin typeface="Arial" panose="020B0604020202020204" pitchFamily="34" charset="0"/>
                <a:ea typeface="Times New Roman" panose="02020603050405020304" pitchFamily="18" charset="0"/>
              </a:rPr>
              <a:t>48</a:t>
            </a:r>
            <a:endParaRPr lang="en-US" dirty="0">
              <a:effectLst/>
              <a:latin typeface="Times New Roman" panose="02020603050405020304" pitchFamily="18" charset="0"/>
              <a:ea typeface="Times New Roman" panose="02020603050405020304" pitchFamily="18" charset="0"/>
            </a:endParaRPr>
          </a:p>
          <a:p>
            <a:pPr marL="1371600" lvl="2"/>
            <a:r>
              <a:rPr lang="en-US" sz="2800" dirty="0">
                <a:solidFill>
                  <a:srgbClr val="333333"/>
                </a:solidFill>
                <a:effectLst/>
                <a:latin typeface="Arial" panose="020B0604020202020204" pitchFamily="34" charset="0"/>
                <a:ea typeface="Times New Roman" panose="02020603050405020304" pitchFamily="18" charset="0"/>
              </a:rPr>
              <a:t>37</a:t>
            </a:r>
            <a:endParaRPr lang="en-US" dirty="0">
              <a:effectLst/>
              <a:latin typeface="Times New Roman" panose="02020603050405020304" pitchFamily="18" charset="0"/>
              <a:ea typeface="Times New Roman" panose="02020603050405020304" pitchFamily="18" charset="0"/>
            </a:endParaRPr>
          </a:p>
        </p:txBody>
      </p:sp>
      <p:grpSp>
        <p:nvGrpSpPr>
          <p:cNvPr id="5" name="Group 4">
            <a:extLst>
              <a:ext uri="{FF2B5EF4-FFF2-40B4-BE49-F238E27FC236}">
                <a16:creationId xmlns:a16="http://schemas.microsoft.com/office/drawing/2014/main" id="{8065A53E-8B7A-D67B-0A9D-393C53E328F9}"/>
              </a:ext>
            </a:extLst>
          </p:cNvPr>
          <p:cNvGrpSpPr/>
          <p:nvPr/>
        </p:nvGrpSpPr>
        <p:grpSpPr>
          <a:xfrm>
            <a:off x="10263906" y="247402"/>
            <a:ext cx="1997366" cy="953160"/>
            <a:chOff x="10263906" y="247402"/>
            <a:chExt cx="1997366" cy="953160"/>
          </a:xfrm>
        </p:grpSpPr>
        <p:pic>
          <p:nvPicPr>
            <p:cNvPr id="2" name="Picture 1">
              <a:extLst>
                <a:ext uri="{FF2B5EF4-FFF2-40B4-BE49-F238E27FC236}">
                  <a16:creationId xmlns:a16="http://schemas.microsoft.com/office/drawing/2014/main" id="{575DF1E9-93BE-B57F-026D-3621781FC3D0}"/>
                </a:ext>
              </a:extLst>
            </p:cNvPr>
            <p:cNvPicPr>
              <a:picLocks noChangeAspect="1"/>
            </p:cNvPicPr>
            <p:nvPr/>
          </p:nvPicPr>
          <p:blipFill>
            <a:blip r:embed="rId2"/>
            <a:stretch>
              <a:fillRect/>
            </a:stretch>
          </p:blipFill>
          <p:spPr>
            <a:xfrm>
              <a:off x="10681857" y="247402"/>
              <a:ext cx="1063836" cy="697093"/>
            </a:xfrm>
            <a:prstGeom prst="rect">
              <a:avLst/>
            </a:prstGeom>
          </p:spPr>
        </p:pic>
        <p:sp>
          <p:nvSpPr>
            <p:cNvPr id="3" name="TextBox 2">
              <a:extLst>
                <a:ext uri="{FF2B5EF4-FFF2-40B4-BE49-F238E27FC236}">
                  <a16:creationId xmlns:a16="http://schemas.microsoft.com/office/drawing/2014/main" id="{8D555604-3A87-51D1-9262-55154934F3BB}"/>
                </a:ext>
              </a:extLst>
            </p:cNvPr>
            <p:cNvSpPr txBox="1"/>
            <p:nvPr/>
          </p:nvSpPr>
          <p:spPr>
            <a:xfrm>
              <a:off x="10263906" y="923563"/>
              <a:ext cx="1997366" cy="276999"/>
            </a:xfrm>
            <a:prstGeom prst="rect">
              <a:avLst/>
            </a:prstGeom>
            <a:noFill/>
          </p:spPr>
          <p:txBody>
            <a:bodyPr wrap="square">
              <a:spAutoFit/>
            </a:bodyPr>
            <a:lstStyle/>
            <a:p>
              <a:r>
                <a:rPr lang="en-US" altLang="en-US" sz="1200" b="1" dirty="0">
                  <a:solidFill>
                    <a:srgbClr val="FF0000"/>
                  </a:solidFill>
                  <a:latin typeface="Arial Black" panose="020B0A04020102020204" pitchFamily="34" charset="0"/>
                  <a:cs typeface="Times New Roman" panose="02020603050405020304" pitchFamily="18" charset="0"/>
                </a:rPr>
                <a:t>Exercise Questions</a:t>
              </a:r>
              <a:endParaRPr lang="ar-EG" altLang="en-US" sz="1200" b="1" dirty="0">
                <a:solidFill>
                  <a:srgbClr val="FF0000"/>
                </a:solidFill>
                <a:latin typeface="Arial Black" panose="020B0A04020102020204" pitchFamily="34" charset="0"/>
              </a:endParaRPr>
            </a:p>
          </p:txBody>
        </p:sp>
      </p:grpSp>
    </p:spTree>
    <p:extLst>
      <p:ext uri="{BB962C8B-B14F-4D97-AF65-F5344CB8AC3E}">
        <p14:creationId xmlns:p14="http://schemas.microsoft.com/office/powerpoint/2010/main" val="42129728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211A00-92EA-392D-9494-443A00F2A86F}"/>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97667C80-4808-1641-354E-E0AE412FFCD5}"/>
              </a:ext>
            </a:extLst>
          </p:cNvPr>
          <p:cNvSpPr txBox="1"/>
          <p:nvPr/>
        </p:nvSpPr>
        <p:spPr>
          <a:xfrm>
            <a:off x="994194" y="357915"/>
            <a:ext cx="6094562" cy="512576"/>
          </a:xfrm>
          <a:prstGeom prst="rect">
            <a:avLst/>
          </a:prstGeom>
          <a:noFill/>
        </p:spPr>
        <p:txBody>
          <a:bodyPr wrap="square">
            <a:spAutoFit/>
          </a:bodyPr>
          <a:lstStyle/>
          <a:p>
            <a:pPr marL="0" marR="0" lvl="0" indent="0" algn="l" defTabSz="457200" rtl="0" eaLnBrk="1" fontAlgn="auto" latinLnBrk="0" hangingPunct="1">
              <a:lnSpc>
                <a:spcPct val="107000"/>
              </a:lnSpc>
              <a:spcBef>
                <a:spcPts val="200"/>
              </a:spcBef>
              <a:spcAft>
                <a:spcPts val="0"/>
              </a:spcAft>
              <a:buClrTx/>
              <a:buSzTx/>
              <a:buFontTx/>
              <a:buNone/>
              <a:tabLst/>
              <a:defRPr/>
            </a:pPr>
            <a:r>
              <a:rPr kumimoji="0" lang="en-US" sz="2800" b="1" i="0" u="none" strike="noStrike" kern="1200" cap="none" spc="0" normalizeH="0" baseline="0" noProof="0" dirty="0">
                <a:ln>
                  <a:noFill/>
                </a:ln>
                <a:solidFill>
                  <a:srgbClr val="7B245B"/>
                </a:solidFill>
                <a:effectLst/>
                <a:uLnTx/>
                <a:uFillTx/>
                <a:latin typeface="Verdana" panose="020B0604030504040204" pitchFamily="34" charset="0"/>
                <a:ea typeface="Times New Roman" panose="02020603050405020304" pitchFamily="18" charset="0"/>
                <a:cs typeface="Times New Roman" panose="02020603050405020304" pitchFamily="18" charset="0"/>
              </a:rPr>
              <a:t>ANSWER 3</a:t>
            </a:r>
          </a:p>
        </p:txBody>
      </p:sp>
      <p:sp>
        <p:nvSpPr>
          <p:cNvPr id="4" name="TextBox 3">
            <a:extLst>
              <a:ext uri="{FF2B5EF4-FFF2-40B4-BE49-F238E27FC236}">
                <a16:creationId xmlns:a16="http://schemas.microsoft.com/office/drawing/2014/main" id="{9EFB6D48-0395-BA49-DF7F-D1BAF8A3105A}"/>
              </a:ext>
            </a:extLst>
          </p:cNvPr>
          <p:cNvSpPr txBox="1"/>
          <p:nvPr/>
        </p:nvSpPr>
        <p:spPr>
          <a:xfrm>
            <a:off x="693175" y="1236001"/>
            <a:ext cx="11326761" cy="2182521"/>
          </a:xfrm>
          <a:prstGeom prst="rect">
            <a:avLst/>
          </a:prstGeom>
          <a:noFill/>
        </p:spPr>
        <p:txBody>
          <a:bodyPr wrap="square">
            <a:spAutoFit/>
          </a:bodyPr>
          <a:lstStyle>
            <a:defPPr>
              <a:defRPr lang="en-US"/>
            </a:defPPr>
            <a:lvl1pPr marL="228600" marR="0">
              <a:lnSpc>
                <a:spcPct val="107000"/>
              </a:lnSpc>
              <a:spcBef>
                <a:spcPts val="0"/>
              </a:spcBef>
              <a:spcAft>
                <a:spcPts val="800"/>
              </a:spcAft>
              <a:defRPr sz="2400">
                <a:effectLst/>
                <a:latin typeface="Verdana" panose="020B0604030504040204" pitchFamily="34" charset="0"/>
                <a:ea typeface="Calibri" panose="020F0502020204030204" pitchFamily="34" charset="0"/>
                <a:cs typeface="Arial" panose="020B0604020202020204" pitchFamily="34" charset="0"/>
              </a:defRPr>
            </a:lvl1pPr>
            <a:lvl3pPr marL="1257300" lvl="2" indent="-342900">
              <a:lnSpc>
                <a:spcPct val="107000"/>
              </a:lnSpc>
              <a:buFont typeface="+mj-lt"/>
              <a:buAutoNum type="alphaUcPeriod"/>
              <a:defRPr sz="2400">
                <a:effectLst/>
                <a:latin typeface="Verdana" panose="020B0604030504040204" pitchFamily="34" charset="0"/>
                <a:ea typeface="Calibri" panose="020F0502020204030204" pitchFamily="34" charset="0"/>
                <a:cs typeface="Arial" panose="020B0604020202020204" pitchFamily="34" charset="0"/>
              </a:defRPr>
            </a:lvl3pPr>
          </a:lstStyle>
          <a:p>
            <a:pPr lvl="1"/>
            <a:r>
              <a:rPr lang="en-US" sz="2400" dirty="0">
                <a:solidFill>
                  <a:srgbClr val="333333"/>
                </a:solidFill>
                <a:effectLst/>
                <a:latin typeface="Arial" panose="020B0604020202020204" pitchFamily="34" charset="0"/>
                <a:ea typeface="Times New Roman" panose="02020603050405020304" pitchFamily="18" charset="0"/>
              </a:rPr>
              <a:t>How many rows were present in the dataset after all duplicate rows were removed from the </a:t>
            </a:r>
            <a:r>
              <a:rPr lang="en-US" sz="2400" b="1" dirty="0" err="1">
                <a:solidFill>
                  <a:srgbClr val="333333"/>
                </a:solidFill>
                <a:effectLst/>
                <a:latin typeface="unset"/>
                <a:ea typeface="Times New Roman" panose="02020603050405020304" pitchFamily="18" charset="0"/>
                <a:cs typeface="Arial" panose="020B0604020202020204" pitchFamily="34" charset="0"/>
              </a:rPr>
              <a:t>OrderID</a:t>
            </a:r>
            <a:r>
              <a:rPr lang="en-US" sz="2400" dirty="0">
                <a:solidFill>
                  <a:srgbClr val="333333"/>
                </a:solidFill>
                <a:effectLst/>
                <a:latin typeface="Arial" panose="020B0604020202020204" pitchFamily="34" charset="0"/>
                <a:ea typeface="Times New Roman" panose="02020603050405020304" pitchFamily="18" charset="0"/>
              </a:rPr>
              <a:t> column in the Adventure Works dataset?</a:t>
            </a:r>
            <a:endParaRPr lang="en-US" sz="2000" dirty="0">
              <a:effectLst/>
              <a:latin typeface="Times New Roman" panose="02020603050405020304" pitchFamily="18" charset="0"/>
              <a:ea typeface="Times New Roman" panose="02020603050405020304" pitchFamily="18" charset="0"/>
            </a:endParaRPr>
          </a:p>
          <a:p>
            <a:pPr marL="1371600" lvl="2"/>
            <a:r>
              <a:rPr lang="en-US" sz="2800" dirty="0">
                <a:solidFill>
                  <a:srgbClr val="333333"/>
                </a:solidFill>
                <a:effectLst/>
                <a:latin typeface="Arial" panose="020B0604020202020204" pitchFamily="34" charset="0"/>
                <a:ea typeface="Times New Roman" panose="02020603050405020304" pitchFamily="18" charset="0"/>
              </a:rPr>
              <a:t>96</a:t>
            </a:r>
            <a:endParaRPr lang="en-US" dirty="0">
              <a:effectLst/>
              <a:latin typeface="Times New Roman" panose="02020603050405020304" pitchFamily="18" charset="0"/>
              <a:ea typeface="Times New Roman" panose="02020603050405020304" pitchFamily="18" charset="0"/>
            </a:endParaRPr>
          </a:p>
          <a:p>
            <a:pPr marL="1371600" lvl="2"/>
            <a:r>
              <a:rPr lang="en-US" sz="2800" dirty="0">
                <a:solidFill>
                  <a:srgbClr val="333333"/>
                </a:solidFill>
                <a:effectLst/>
                <a:highlight>
                  <a:srgbClr val="00FF00"/>
                </a:highlight>
                <a:latin typeface="Arial" panose="020B0604020202020204" pitchFamily="34" charset="0"/>
                <a:ea typeface="Times New Roman" panose="02020603050405020304" pitchFamily="18" charset="0"/>
              </a:rPr>
              <a:t>48</a:t>
            </a:r>
            <a:endParaRPr lang="en-US" dirty="0">
              <a:effectLst/>
              <a:highlight>
                <a:srgbClr val="00FF00"/>
              </a:highlight>
              <a:latin typeface="Times New Roman" panose="02020603050405020304" pitchFamily="18" charset="0"/>
              <a:ea typeface="Times New Roman" panose="02020603050405020304" pitchFamily="18" charset="0"/>
            </a:endParaRPr>
          </a:p>
          <a:p>
            <a:pPr marL="1371600" lvl="2"/>
            <a:r>
              <a:rPr lang="en-US" sz="2800" dirty="0">
                <a:solidFill>
                  <a:srgbClr val="333333"/>
                </a:solidFill>
                <a:effectLst/>
                <a:latin typeface="Arial" panose="020B0604020202020204" pitchFamily="34" charset="0"/>
                <a:ea typeface="Times New Roman" panose="02020603050405020304" pitchFamily="18" charset="0"/>
              </a:rPr>
              <a:t>37</a:t>
            </a:r>
            <a:endParaRPr lang="en-US" dirty="0">
              <a:effectLst/>
              <a:latin typeface="Times New Roman" panose="02020603050405020304" pitchFamily="18" charset="0"/>
              <a:ea typeface="Times New Roman" panose="02020603050405020304" pitchFamily="18" charset="0"/>
            </a:endParaRPr>
          </a:p>
        </p:txBody>
      </p:sp>
      <p:grpSp>
        <p:nvGrpSpPr>
          <p:cNvPr id="5" name="Group 4">
            <a:extLst>
              <a:ext uri="{FF2B5EF4-FFF2-40B4-BE49-F238E27FC236}">
                <a16:creationId xmlns:a16="http://schemas.microsoft.com/office/drawing/2014/main" id="{B2711F46-8FC9-FEE5-CA34-EBB026599771}"/>
              </a:ext>
            </a:extLst>
          </p:cNvPr>
          <p:cNvGrpSpPr/>
          <p:nvPr/>
        </p:nvGrpSpPr>
        <p:grpSpPr>
          <a:xfrm>
            <a:off x="10263906" y="247402"/>
            <a:ext cx="1997366" cy="953160"/>
            <a:chOff x="10263906" y="247402"/>
            <a:chExt cx="1997366" cy="953160"/>
          </a:xfrm>
        </p:grpSpPr>
        <p:pic>
          <p:nvPicPr>
            <p:cNvPr id="2" name="Picture 1">
              <a:extLst>
                <a:ext uri="{FF2B5EF4-FFF2-40B4-BE49-F238E27FC236}">
                  <a16:creationId xmlns:a16="http://schemas.microsoft.com/office/drawing/2014/main" id="{953871FA-6404-1D19-8B7F-235C4B451D61}"/>
                </a:ext>
              </a:extLst>
            </p:cNvPr>
            <p:cNvPicPr>
              <a:picLocks noChangeAspect="1"/>
            </p:cNvPicPr>
            <p:nvPr/>
          </p:nvPicPr>
          <p:blipFill>
            <a:blip r:embed="rId2"/>
            <a:stretch>
              <a:fillRect/>
            </a:stretch>
          </p:blipFill>
          <p:spPr>
            <a:xfrm>
              <a:off x="10681857" y="247402"/>
              <a:ext cx="1063836" cy="697093"/>
            </a:xfrm>
            <a:prstGeom prst="rect">
              <a:avLst/>
            </a:prstGeom>
          </p:spPr>
        </p:pic>
        <p:sp>
          <p:nvSpPr>
            <p:cNvPr id="3" name="TextBox 2">
              <a:extLst>
                <a:ext uri="{FF2B5EF4-FFF2-40B4-BE49-F238E27FC236}">
                  <a16:creationId xmlns:a16="http://schemas.microsoft.com/office/drawing/2014/main" id="{95F99D1E-4EAF-3658-44BC-FA7527C02959}"/>
                </a:ext>
              </a:extLst>
            </p:cNvPr>
            <p:cNvSpPr txBox="1"/>
            <p:nvPr/>
          </p:nvSpPr>
          <p:spPr>
            <a:xfrm>
              <a:off x="10263906" y="923563"/>
              <a:ext cx="1997366" cy="276999"/>
            </a:xfrm>
            <a:prstGeom prst="rect">
              <a:avLst/>
            </a:prstGeom>
            <a:noFill/>
          </p:spPr>
          <p:txBody>
            <a:bodyPr wrap="square">
              <a:spAutoFit/>
            </a:bodyPr>
            <a:lstStyle/>
            <a:p>
              <a:r>
                <a:rPr lang="en-US" altLang="en-US" sz="1200" b="1" dirty="0">
                  <a:solidFill>
                    <a:srgbClr val="FF0000"/>
                  </a:solidFill>
                  <a:latin typeface="Arial Black" panose="020B0A04020102020204" pitchFamily="34" charset="0"/>
                  <a:cs typeface="Times New Roman" panose="02020603050405020304" pitchFamily="18" charset="0"/>
                </a:rPr>
                <a:t>Exercise Questions</a:t>
              </a:r>
              <a:endParaRPr lang="ar-EG" altLang="en-US" sz="1200" b="1" dirty="0">
                <a:solidFill>
                  <a:srgbClr val="FF0000"/>
                </a:solidFill>
                <a:latin typeface="Arial Black" panose="020B0A04020102020204" pitchFamily="34" charset="0"/>
              </a:endParaRPr>
            </a:p>
          </p:txBody>
        </p:sp>
      </p:grpSp>
      <p:pic>
        <p:nvPicPr>
          <p:cNvPr id="8" name="Picture 7">
            <a:extLst>
              <a:ext uri="{FF2B5EF4-FFF2-40B4-BE49-F238E27FC236}">
                <a16:creationId xmlns:a16="http://schemas.microsoft.com/office/drawing/2014/main" id="{E3A21466-52A1-4C2F-51C1-15D17C30F446}"/>
              </a:ext>
            </a:extLst>
          </p:cNvPr>
          <p:cNvPicPr>
            <a:picLocks noChangeAspect="1"/>
          </p:cNvPicPr>
          <p:nvPr/>
        </p:nvPicPr>
        <p:blipFill>
          <a:blip r:embed="rId3"/>
          <a:stretch>
            <a:fillRect/>
          </a:stretch>
        </p:blipFill>
        <p:spPr>
          <a:xfrm>
            <a:off x="2212439" y="4179616"/>
            <a:ext cx="8757529" cy="459822"/>
          </a:xfrm>
          <a:prstGeom prst="rect">
            <a:avLst/>
          </a:prstGeom>
        </p:spPr>
      </p:pic>
    </p:spTree>
    <p:extLst>
      <p:ext uri="{BB962C8B-B14F-4D97-AF65-F5344CB8AC3E}">
        <p14:creationId xmlns:p14="http://schemas.microsoft.com/office/powerpoint/2010/main" val="38224022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C33FC0-C13A-DF2B-A880-561CBEA5C105}"/>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ED1D3451-0515-F3EB-A5B9-8CFEB291F88C}"/>
              </a:ext>
            </a:extLst>
          </p:cNvPr>
          <p:cNvSpPr txBox="1"/>
          <p:nvPr/>
        </p:nvSpPr>
        <p:spPr>
          <a:xfrm>
            <a:off x="994194" y="357915"/>
            <a:ext cx="6094562" cy="512576"/>
          </a:xfrm>
          <a:prstGeom prst="rect">
            <a:avLst/>
          </a:prstGeom>
          <a:noFill/>
        </p:spPr>
        <p:txBody>
          <a:bodyPr wrap="square">
            <a:spAutoFit/>
          </a:bodyPr>
          <a:lstStyle/>
          <a:p>
            <a:pPr marL="0" marR="0" lvl="0" indent="0" algn="l" defTabSz="457200" rtl="0" eaLnBrk="1" fontAlgn="auto" latinLnBrk="0" hangingPunct="1">
              <a:lnSpc>
                <a:spcPct val="107000"/>
              </a:lnSpc>
              <a:spcBef>
                <a:spcPts val="200"/>
              </a:spcBef>
              <a:spcAft>
                <a:spcPts val="0"/>
              </a:spcAft>
              <a:buClrTx/>
              <a:buSzTx/>
              <a:buFontTx/>
              <a:buNone/>
              <a:tabLst/>
              <a:defRPr/>
            </a:pPr>
            <a:r>
              <a:rPr kumimoji="0" lang="en-US" sz="2800" b="1" i="0" u="none" strike="noStrike" kern="1200" cap="none" spc="0" normalizeH="0" baseline="0" noProof="0" dirty="0">
                <a:ln>
                  <a:noFill/>
                </a:ln>
                <a:solidFill>
                  <a:srgbClr val="7B245B"/>
                </a:solidFill>
                <a:effectLst/>
                <a:uLnTx/>
                <a:uFillTx/>
                <a:latin typeface="Verdana" panose="020B0604030504040204" pitchFamily="34" charset="0"/>
                <a:ea typeface="Times New Roman" panose="02020603050405020304" pitchFamily="18" charset="0"/>
                <a:cs typeface="Times New Roman" panose="02020603050405020304" pitchFamily="18" charset="0"/>
              </a:rPr>
              <a:t>Question 4</a:t>
            </a:r>
          </a:p>
        </p:txBody>
      </p:sp>
      <p:sp>
        <p:nvSpPr>
          <p:cNvPr id="4" name="TextBox 3">
            <a:extLst>
              <a:ext uri="{FF2B5EF4-FFF2-40B4-BE49-F238E27FC236}">
                <a16:creationId xmlns:a16="http://schemas.microsoft.com/office/drawing/2014/main" id="{2D9C5342-9302-7EE1-6056-1853AC886813}"/>
              </a:ext>
            </a:extLst>
          </p:cNvPr>
          <p:cNvSpPr txBox="1"/>
          <p:nvPr/>
        </p:nvSpPr>
        <p:spPr>
          <a:xfrm>
            <a:off x="693175" y="1236001"/>
            <a:ext cx="11326761" cy="2934521"/>
          </a:xfrm>
          <a:prstGeom prst="rect">
            <a:avLst/>
          </a:prstGeom>
          <a:noFill/>
        </p:spPr>
        <p:txBody>
          <a:bodyPr wrap="square">
            <a:spAutoFit/>
          </a:bodyPr>
          <a:lstStyle>
            <a:defPPr>
              <a:defRPr lang="en-US"/>
            </a:defPPr>
            <a:lvl1pPr marL="228600" marR="0">
              <a:lnSpc>
                <a:spcPct val="107000"/>
              </a:lnSpc>
              <a:spcBef>
                <a:spcPts val="0"/>
              </a:spcBef>
              <a:spcAft>
                <a:spcPts val="800"/>
              </a:spcAft>
              <a:defRPr sz="2400">
                <a:effectLst/>
                <a:latin typeface="Verdana" panose="020B0604030504040204" pitchFamily="34" charset="0"/>
                <a:ea typeface="Calibri" panose="020F0502020204030204" pitchFamily="34" charset="0"/>
                <a:cs typeface="Arial" panose="020B0604020202020204" pitchFamily="34" charset="0"/>
              </a:defRPr>
            </a:lvl1pPr>
            <a:lvl3pPr marL="1257300" lvl="2" indent="-342900">
              <a:lnSpc>
                <a:spcPct val="107000"/>
              </a:lnSpc>
              <a:buFont typeface="+mj-lt"/>
              <a:buAutoNum type="alphaUcPeriod"/>
              <a:defRPr sz="2400">
                <a:effectLst/>
                <a:latin typeface="Verdana" panose="020B0604030504040204" pitchFamily="34" charset="0"/>
                <a:ea typeface="Calibri" panose="020F0502020204030204" pitchFamily="34" charset="0"/>
                <a:cs typeface="Arial" panose="020B0604020202020204" pitchFamily="34" charset="0"/>
              </a:defRPr>
            </a:lvl3pPr>
          </a:lstStyle>
          <a:p>
            <a:r>
              <a:rPr lang="en-US" dirty="0">
                <a:solidFill>
                  <a:srgbClr val="333333"/>
                </a:solidFill>
                <a:effectLst/>
                <a:latin typeface="Arial" panose="020B0604020202020204" pitchFamily="34" charset="0"/>
                <a:ea typeface="Times New Roman" panose="02020603050405020304" pitchFamily="18" charset="0"/>
              </a:rPr>
              <a:t>What was the data type of the </a:t>
            </a:r>
            <a:r>
              <a:rPr lang="en-US" b="1" dirty="0">
                <a:solidFill>
                  <a:srgbClr val="333333"/>
                </a:solidFill>
                <a:effectLst/>
                <a:latin typeface="unset"/>
                <a:ea typeface="Times New Roman" panose="02020603050405020304" pitchFamily="18" charset="0"/>
                <a:cs typeface="Arial" panose="020B0604020202020204" pitchFamily="34" charset="0"/>
              </a:rPr>
              <a:t>Product Price</a:t>
            </a:r>
            <a:r>
              <a:rPr lang="en-US" dirty="0">
                <a:solidFill>
                  <a:srgbClr val="333333"/>
                </a:solidFill>
                <a:effectLst/>
                <a:latin typeface="Arial" panose="020B0604020202020204" pitchFamily="34" charset="0"/>
                <a:ea typeface="Times New Roman" panose="02020603050405020304" pitchFamily="18" charset="0"/>
              </a:rPr>
              <a:t> column after you loaded the data to Power BI before applying a transformation to the dataset?</a:t>
            </a:r>
            <a:endParaRPr lang="en-US" dirty="0">
              <a:effectLst/>
              <a:latin typeface="Times New Roman" panose="02020603050405020304" pitchFamily="18" charset="0"/>
              <a:ea typeface="Times New Roman" panose="02020603050405020304" pitchFamily="18" charset="0"/>
            </a:endParaRPr>
          </a:p>
          <a:p>
            <a:pPr marL="1371600" lvl="2"/>
            <a:r>
              <a:rPr lang="en-US" dirty="0">
                <a:solidFill>
                  <a:srgbClr val="333333"/>
                </a:solidFill>
                <a:effectLst/>
                <a:latin typeface="Arial" panose="020B0604020202020204" pitchFamily="34" charset="0"/>
                <a:ea typeface="Times New Roman" panose="02020603050405020304" pitchFamily="18" charset="0"/>
              </a:rPr>
              <a:t>Date</a:t>
            </a:r>
            <a:endParaRPr lang="en-US" dirty="0">
              <a:effectLst/>
              <a:latin typeface="Times New Roman" panose="02020603050405020304" pitchFamily="18" charset="0"/>
              <a:ea typeface="Times New Roman" panose="02020603050405020304" pitchFamily="18" charset="0"/>
            </a:endParaRPr>
          </a:p>
          <a:p>
            <a:pPr marL="1371600" lvl="2"/>
            <a:r>
              <a:rPr lang="en-US" dirty="0">
                <a:solidFill>
                  <a:srgbClr val="333333"/>
                </a:solidFill>
                <a:effectLst/>
                <a:latin typeface="Arial" panose="020B0604020202020204" pitchFamily="34" charset="0"/>
                <a:ea typeface="Times New Roman" panose="02020603050405020304" pitchFamily="18" charset="0"/>
              </a:rPr>
              <a:t>Decimal Number</a:t>
            </a:r>
            <a:endParaRPr lang="en-US" dirty="0">
              <a:effectLst/>
              <a:latin typeface="Times New Roman" panose="02020603050405020304" pitchFamily="18" charset="0"/>
              <a:ea typeface="Times New Roman" panose="02020603050405020304" pitchFamily="18" charset="0"/>
            </a:endParaRPr>
          </a:p>
          <a:p>
            <a:pPr marL="1371600" lvl="2"/>
            <a:r>
              <a:rPr lang="en-US" dirty="0">
                <a:solidFill>
                  <a:srgbClr val="333333"/>
                </a:solidFill>
                <a:effectLst/>
                <a:latin typeface="Arial" panose="020B0604020202020204" pitchFamily="34" charset="0"/>
                <a:ea typeface="Times New Roman" panose="02020603050405020304" pitchFamily="18" charset="0"/>
              </a:rPr>
              <a:t>Whole Number</a:t>
            </a:r>
            <a:endParaRPr lang="en-US" dirty="0">
              <a:effectLst/>
              <a:latin typeface="Times New Roman" panose="02020603050405020304" pitchFamily="18" charset="0"/>
              <a:ea typeface="Times New Roman" panose="02020603050405020304" pitchFamily="18" charset="0"/>
            </a:endParaRPr>
          </a:p>
          <a:p>
            <a:pPr marL="1371600" lvl="2"/>
            <a:r>
              <a:rPr lang="en-US" dirty="0">
                <a:solidFill>
                  <a:srgbClr val="333333"/>
                </a:solidFill>
                <a:effectLst/>
                <a:latin typeface="Arial" panose="020B0604020202020204" pitchFamily="34" charset="0"/>
                <a:ea typeface="Times New Roman" panose="02020603050405020304" pitchFamily="18" charset="0"/>
              </a:rPr>
              <a:t>Text </a:t>
            </a:r>
            <a:endParaRPr lang="en-US" dirty="0">
              <a:effectLst/>
              <a:latin typeface="Times New Roman" panose="02020603050405020304" pitchFamily="18" charset="0"/>
              <a:ea typeface="Times New Roman" panose="02020603050405020304" pitchFamily="18" charset="0"/>
            </a:endParaRPr>
          </a:p>
          <a:p>
            <a:r>
              <a:rPr lang="en-US" dirty="0">
                <a:effectLst/>
                <a:latin typeface="Times New Roman" panose="02020603050405020304" pitchFamily="18" charset="0"/>
                <a:ea typeface="Times New Roman" panose="02020603050405020304" pitchFamily="18" charset="0"/>
              </a:rPr>
              <a:t> </a:t>
            </a:r>
          </a:p>
        </p:txBody>
      </p:sp>
      <p:grpSp>
        <p:nvGrpSpPr>
          <p:cNvPr id="5" name="Group 4">
            <a:extLst>
              <a:ext uri="{FF2B5EF4-FFF2-40B4-BE49-F238E27FC236}">
                <a16:creationId xmlns:a16="http://schemas.microsoft.com/office/drawing/2014/main" id="{DC87DF54-B1DC-D04E-A776-72318BE15010}"/>
              </a:ext>
            </a:extLst>
          </p:cNvPr>
          <p:cNvGrpSpPr/>
          <p:nvPr/>
        </p:nvGrpSpPr>
        <p:grpSpPr>
          <a:xfrm>
            <a:off x="10263906" y="247402"/>
            <a:ext cx="1997366" cy="953160"/>
            <a:chOff x="10263906" y="247402"/>
            <a:chExt cx="1997366" cy="953160"/>
          </a:xfrm>
        </p:grpSpPr>
        <p:pic>
          <p:nvPicPr>
            <p:cNvPr id="2" name="Picture 1">
              <a:extLst>
                <a:ext uri="{FF2B5EF4-FFF2-40B4-BE49-F238E27FC236}">
                  <a16:creationId xmlns:a16="http://schemas.microsoft.com/office/drawing/2014/main" id="{A85DC4F7-D65A-F99C-C2BF-630A3A404584}"/>
                </a:ext>
              </a:extLst>
            </p:cNvPr>
            <p:cNvPicPr>
              <a:picLocks noChangeAspect="1"/>
            </p:cNvPicPr>
            <p:nvPr/>
          </p:nvPicPr>
          <p:blipFill>
            <a:blip r:embed="rId2"/>
            <a:stretch>
              <a:fillRect/>
            </a:stretch>
          </p:blipFill>
          <p:spPr>
            <a:xfrm>
              <a:off x="10681857" y="247402"/>
              <a:ext cx="1063836" cy="697093"/>
            </a:xfrm>
            <a:prstGeom prst="rect">
              <a:avLst/>
            </a:prstGeom>
          </p:spPr>
        </p:pic>
        <p:sp>
          <p:nvSpPr>
            <p:cNvPr id="3" name="TextBox 2">
              <a:extLst>
                <a:ext uri="{FF2B5EF4-FFF2-40B4-BE49-F238E27FC236}">
                  <a16:creationId xmlns:a16="http://schemas.microsoft.com/office/drawing/2014/main" id="{0C47E2E4-B7EF-E051-A9D3-09EFC50D869B}"/>
                </a:ext>
              </a:extLst>
            </p:cNvPr>
            <p:cNvSpPr txBox="1"/>
            <p:nvPr/>
          </p:nvSpPr>
          <p:spPr>
            <a:xfrm>
              <a:off x="10263906" y="923563"/>
              <a:ext cx="1997366" cy="276999"/>
            </a:xfrm>
            <a:prstGeom prst="rect">
              <a:avLst/>
            </a:prstGeom>
            <a:noFill/>
          </p:spPr>
          <p:txBody>
            <a:bodyPr wrap="square">
              <a:spAutoFit/>
            </a:bodyPr>
            <a:lstStyle/>
            <a:p>
              <a:r>
                <a:rPr lang="en-US" altLang="en-US" sz="1200" b="1" dirty="0">
                  <a:solidFill>
                    <a:srgbClr val="FF0000"/>
                  </a:solidFill>
                  <a:latin typeface="Arial Black" panose="020B0A04020102020204" pitchFamily="34" charset="0"/>
                  <a:cs typeface="Times New Roman" panose="02020603050405020304" pitchFamily="18" charset="0"/>
                </a:rPr>
                <a:t>Exercise Questions</a:t>
              </a:r>
              <a:endParaRPr lang="ar-EG" altLang="en-US" sz="1200" b="1" dirty="0">
                <a:solidFill>
                  <a:srgbClr val="FF0000"/>
                </a:solidFill>
                <a:latin typeface="Arial Black" panose="020B0A04020102020204" pitchFamily="34" charset="0"/>
              </a:endParaRPr>
            </a:p>
          </p:txBody>
        </p:sp>
      </p:grpSp>
    </p:spTree>
    <p:extLst>
      <p:ext uri="{BB962C8B-B14F-4D97-AF65-F5344CB8AC3E}">
        <p14:creationId xmlns:p14="http://schemas.microsoft.com/office/powerpoint/2010/main" val="2380287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B31169-A85C-4F7B-7892-31EDDB3AAE54}"/>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00168CB8-17FD-831F-6E56-55CDFC4C33B4}"/>
              </a:ext>
            </a:extLst>
          </p:cNvPr>
          <p:cNvSpPr txBox="1"/>
          <p:nvPr/>
        </p:nvSpPr>
        <p:spPr>
          <a:xfrm>
            <a:off x="994194" y="357915"/>
            <a:ext cx="6094562" cy="512576"/>
          </a:xfrm>
          <a:prstGeom prst="rect">
            <a:avLst/>
          </a:prstGeom>
          <a:noFill/>
        </p:spPr>
        <p:txBody>
          <a:bodyPr wrap="square">
            <a:spAutoFit/>
          </a:bodyPr>
          <a:lstStyle/>
          <a:p>
            <a:pPr marL="0" marR="0" lvl="0" indent="0" algn="l" defTabSz="457200" rtl="0" eaLnBrk="1" fontAlgn="auto" latinLnBrk="0" hangingPunct="1">
              <a:lnSpc>
                <a:spcPct val="107000"/>
              </a:lnSpc>
              <a:spcBef>
                <a:spcPts val="200"/>
              </a:spcBef>
              <a:spcAft>
                <a:spcPts val="0"/>
              </a:spcAft>
              <a:buClrTx/>
              <a:buSzTx/>
              <a:buFontTx/>
              <a:buNone/>
              <a:tabLst/>
              <a:defRPr/>
            </a:pPr>
            <a:r>
              <a:rPr kumimoji="0" lang="en-US" sz="2800" b="1" i="0" u="none" strike="noStrike" kern="1200" cap="none" spc="0" normalizeH="0" baseline="0" noProof="0" dirty="0">
                <a:ln>
                  <a:noFill/>
                </a:ln>
                <a:solidFill>
                  <a:srgbClr val="7B245B"/>
                </a:solidFill>
                <a:effectLst/>
                <a:uLnTx/>
                <a:uFillTx/>
                <a:latin typeface="Verdana" panose="020B0604030504040204" pitchFamily="34" charset="0"/>
                <a:ea typeface="Times New Roman" panose="02020603050405020304" pitchFamily="18" charset="0"/>
                <a:cs typeface="Times New Roman" panose="02020603050405020304" pitchFamily="18" charset="0"/>
              </a:rPr>
              <a:t>ANSWER 4</a:t>
            </a:r>
          </a:p>
        </p:txBody>
      </p:sp>
      <p:sp>
        <p:nvSpPr>
          <p:cNvPr id="4" name="TextBox 3">
            <a:extLst>
              <a:ext uri="{FF2B5EF4-FFF2-40B4-BE49-F238E27FC236}">
                <a16:creationId xmlns:a16="http://schemas.microsoft.com/office/drawing/2014/main" id="{FC22802B-57B2-A904-4765-2591CEB8FC48}"/>
              </a:ext>
            </a:extLst>
          </p:cNvPr>
          <p:cNvSpPr txBox="1"/>
          <p:nvPr/>
        </p:nvSpPr>
        <p:spPr>
          <a:xfrm>
            <a:off x="693175" y="1236001"/>
            <a:ext cx="11326761" cy="2934521"/>
          </a:xfrm>
          <a:prstGeom prst="rect">
            <a:avLst/>
          </a:prstGeom>
          <a:noFill/>
        </p:spPr>
        <p:txBody>
          <a:bodyPr wrap="square">
            <a:spAutoFit/>
          </a:bodyPr>
          <a:lstStyle>
            <a:defPPr>
              <a:defRPr lang="en-US"/>
            </a:defPPr>
            <a:lvl1pPr marL="228600" marR="0">
              <a:lnSpc>
                <a:spcPct val="107000"/>
              </a:lnSpc>
              <a:spcBef>
                <a:spcPts val="0"/>
              </a:spcBef>
              <a:spcAft>
                <a:spcPts val="800"/>
              </a:spcAft>
              <a:defRPr sz="2400">
                <a:effectLst/>
                <a:latin typeface="Verdana" panose="020B0604030504040204" pitchFamily="34" charset="0"/>
                <a:ea typeface="Calibri" panose="020F0502020204030204" pitchFamily="34" charset="0"/>
                <a:cs typeface="Arial" panose="020B0604020202020204" pitchFamily="34" charset="0"/>
              </a:defRPr>
            </a:lvl1pPr>
            <a:lvl3pPr marL="1257300" lvl="2" indent="-342900">
              <a:lnSpc>
                <a:spcPct val="107000"/>
              </a:lnSpc>
              <a:buFont typeface="+mj-lt"/>
              <a:buAutoNum type="alphaUcPeriod"/>
              <a:defRPr sz="2400">
                <a:effectLst/>
                <a:latin typeface="Verdana" panose="020B0604030504040204" pitchFamily="34" charset="0"/>
                <a:ea typeface="Calibri" panose="020F0502020204030204" pitchFamily="34" charset="0"/>
                <a:cs typeface="Arial" panose="020B0604020202020204" pitchFamily="34" charset="0"/>
              </a:defRPr>
            </a:lvl3pPr>
          </a:lstStyle>
          <a:p>
            <a:r>
              <a:rPr lang="en-US" dirty="0">
                <a:solidFill>
                  <a:srgbClr val="333333"/>
                </a:solidFill>
                <a:effectLst/>
                <a:latin typeface="Arial" panose="020B0604020202020204" pitchFamily="34" charset="0"/>
                <a:ea typeface="Times New Roman" panose="02020603050405020304" pitchFamily="18" charset="0"/>
              </a:rPr>
              <a:t>What was the data type of the </a:t>
            </a:r>
            <a:r>
              <a:rPr lang="en-US" b="1" dirty="0">
                <a:solidFill>
                  <a:srgbClr val="333333"/>
                </a:solidFill>
                <a:effectLst/>
                <a:latin typeface="unset"/>
                <a:ea typeface="Times New Roman" panose="02020603050405020304" pitchFamily="18" charset="0"/>
                <a:cs typeface="Arial" panose="020B0604020202020204" pitchFamily="34" charset="0"/>
              </a:rPr>
              <a:t>Product Price</a:t>
            </a:r>
            <a:r>
              <a:rPr lang="en-US" dirty="0">
                <a:solidFill>
                  <a:srgbClr val="333333"/>
                </a:solidFill>
                <a:effectLst/>
                <a:latin typeface="Arial" panose="020B0604020202020204" pitchFamily="34" charset="0"/>
                <a:ea typeface="Times New Roman" panose="02020603050405020304" pitchFamily="18" charset="0"/>
              </a:rPr>
              <a:t> column after you loaded the data to Power BI before applying a transformation to the dataset?</a:t>
            </a:r>
            <a:endParaRPr lang="en-US" dirty="0">
              <a:effectLst/>
              <a:latin typeface="Times New Roman" panose="02020603050405020304" pitchFamily="18" charset="0"/>
              <a:ea typeface="Times New Roman" panose="02020603050405020304" pitchFamily="18" charset="0"/>
            </a:endParaRPr>
          </a:p>
          <a:p>
            <a:pPr marL="1371600" lvl="2"/>
            <a:r>
              <a:rPr lang="en-US" dirty="0">
                <a:solidFill>
                  <a:srgbClr val="333333"/>
                </a:solidFill>
                <a:effectLst/>
                <a:latin typeface="Arial" panose="020B0604020202020204" pitchFamily="34" charset="0"/>
                <a:ea typeface="Times New Roman" panose="02020603050405020304" pitchFamily="18" charset="0"/>
              </a:rPr>
              <a:t>Date</a:t>
            </a:r>
            <a:endParaRPr lang="en-US" dirty="0">
              <a:effectLst/>
              <a:latin typeface="Times New Roman" panose="02020603050405020304" pitchFamily="18" charset="0"/>
              <a:ea typeface="Times New Roman" panose="02020603050405020304" pitchFamily="18" charset="0"/>
            </a:endParaRPr>
          </a:p>
          <a:p>
            <a:pPr marL="1371600" lvl="2"/>
            <a:r>
              <a:rPr lang="en-US" dirty="0">
                <a:solidFill>
                  <a:srgbClr val="333333"/>
                </a:solidFill>
                <a:effectLst/>
                <a:latin typeface="Arial" panose="020B0604020202020204" pitchFamily="34" charset="0"/>
                <a:ea typeface="Times New Roman" panose="02020603050405020304" pitchFamily="18" charset="0"/>
              </a:rPr>
              <a:t>Decimal Number</a:t>
            </a:r>
            <a:endParaRPr lang="en-US" dirty="0">
              <a:effectLst/>
              <a:latin typeface="Times New Roman" panose="02020603050405020304" pitchFamily="18" charset="0"/>
              <a:ea typeface="Times New Roman" panose="02020603050405020304" pitchFamily="18" charset="0"/>
            </a:endParaRPr>
          </a:p>
          <a:p>
            <a:pPr marL="1371600" lvl="2"/>
            <a:r>
              <a:rPr lang="en-US" dirty="0">
                <a:solidFill>
                  <a:srgbClr val="333333"/>
                </a:solidFill>
                <a:effectLst/>
                <a:highlight>
                  <a:srgbClr val="00FF00"/>
                </a:highlight>
                <a:latin typeface="Arial" panose="020B0604020202020204" pitchFamily="34" charset="0"/>
                <a:ea typeface="Times New Roman" panose="02020603050405020304" pitchFamily="18" charset="0"/>
              </a:rPr>
              <a:t>Whole Number</a:t>
            </a:r>
            <a:endParaRPr lang="en-US" dirty="0">
              <a:effectLst/>
              <a:highlight>
                <a:srgbClr val="00FF00"/>
              </a:highlight>
              <a:latin typeface="Times New Roman" panose="02020603050405020304" pitchFamily="18" charset="0"/>
              <a:ea typeface="Times New Roman" panose="02020603050405020304" pitchFamily="18" charset="0"/>
            </a:endParaRPr>
          </a:p>
          <a:p>
            <a:pPr marL="1371600" lvl="2"/>
            <a:r>
              <a:rPr lang="en-US" dirty="0">
                <a:solidFill>
                  <a:srgbClr val="333333"/>
                </a:solidFill>
                <a:effectLst/>
                <a:latin typeface="Arial" panose="020B0604020202020204" pitchFamily="34" charset="0"/>
                <a:ea typeface="Times New Roman" panose="02020603050405020304" pitchFamily="18" charset="0"/>
              </a:rPr>
              <a:t>Text </a:t>
            </a:r>
            <a:endParaRPr lang="en-US" dirty="0">
              <a:effectLst/>
              <a:latin typeface="Times New Roman" panose="02020603050405020304" pitchFamily="18" charset="0"/>
              <a:ea typeface="Times New Roman" panose="02020603050405020304" pitchFamily="18" charset="0"/>
            </a:endParaRPr>
          </a:p>
          <a:p>
            <a:r>
              <a:rPr lang="en-US" dirty="0">
                <a:effectLst/>
                <a:latin typeface="Times New Roman" panose="02020603050405020304" pitchFamily="18" charset="0"/>
                <a:ea typeface="Times New Roman" panose="02020603050405020304" pitchFamily="18" charset="0"/>
              </a:rPr>
              <a:t> </a:t>
            </a:r>
          </a:p>
        </p:txBody>
      </p:sp>
      <p:grpSp>
        <p:nvGrpSpPr>
          <p:cNvPr id="5" name="Group 4">
            <a:extLst>
              <a:ext uri="{FF2B5EF4-FFF2-40B4-BE49-F238E27FC236}">
                <a16:creationId xmlns:a16="http://schemas.microsoft.com/office/drawing/2014/main" id="{7F778145-C585-F24C-675E-624F76B8BB78}"/>
              </a:ext>
            </a:extLst>
          </p:cNvPr>
          <p:cNvGrpSpPr/>
          <p:nvPr/>
        </p:nvGrpSpPr>
        <p:grpSpPr>
          <a:xfrm>
            <a:off x="10263906" y="247402"/>
            <a:ext cx="1997366" cy="953160"/>
            <a:chOff x="10263906" y="247402"/>
            <a:chExt cx="1997366" cy="953160"/>
          </a:xfrm>
        </p:grpSpPr>
        <p:pic>
          <p:nvPicPr>
            <p:cNvPr id="2" name="Picture 1">
              <a:extLst>
                <a:ext uri="{FF2B5EF4-FFF2-40B4-BE49-F238E27FC236}">
                  <a16:creationId xmlns:a16="http://schemas.microsoft.com/office/drawing/2014/main" id="{D1C0B026-8C77-A59B-0CBA-501CFD7ABCC0}"/>
                </a:ext>
              </a:extLst>
            </p:cNvPr>
            <p:cNvPicPr>
              <a:picLocks noChangeAspect="1"/>
            </p:cNvPicPr>
            <p:nvPr/>
          </p:nvPicPr>
          <p:blipFill>
            <a:blip r:embed="rId2"/>
            <a:stretch>
              <a:fillRect/>
            </a:stretch>
          </p:blipFill>
          <p:spPr>
            <a:xfrm>
              <a:off x="10681857" y="247402"/>
              <a:ext cx="1063836" cy="697093"/>
            </a:xfrm>
            <a:prstGeom prst="rect">
              <a:avLst/>
            </a:prstGeom>
          </p:spPr>
        </p:pic>
        <p:sp>
          <p:nvSpPr>
            <p:cNvPr id="3" name="TextBox 2">
              <a:extLst>
                <a:ext uri="{FF2B5EF4-FFF2-40B4-BE49-F238E27FC236}">
                  <a16:creationId xmlns:a16="http://schemas.microsoft.com/office/drawing/2014/main" id="{5B1765C4-7860-D86B-D9E7-2E75A57F838A}"/>
                </a:ext>
              </a:extLst>
            </p:cNvPr>
            <p:cNvSpPr txBox="1"/>
            <p:nvPr/>
          </p:nvSpPr>
          <p:spPr>
            <a:xfrm>
              <a:off x="10263906" y="923563"/>
              <a:ext cx="1997366" cy="276999"/>
            </a:xfrm>
            <a:prstGeom prst="rect">
              <a:avLst/>
            </a:prstGeom>
            <a:noFill/>
          </p:spPr>
          <p:txBody>
            <a:bodyPr wrap="square">
              <a:spAutoFit/>
            </a:bodyPr>
            <a:lstStyle/>
            <a:p>
              <a:r>
                <a:rPr lang="en-US" altLang="en-US" sz="1200" b="1" dirty="0">
                  <a:solidFill>
                    <a:srgbClr val="FF0000"/>
                  </a:solidFill>
                  <a:latin typeface="Arial Black" panose="020B0A04020102020204" pitchFamily="34" charset="0"/>
                  <a:cs typeface="Times New Roman" panose="02020603050405020304" pitchFamily="18" charset="0"/>
                </a:rPr>
                <a:t>Exercise Questions</a:t>
              </a:r>
              <a:endParaRPr lang="ar-EG" altLang="en-US" sz="1200" b="1" dirty="0">
                <a:solidFill>
                  <a:srgbClr val="FF0000"/>
                </a:solidFill>
                <a:latin typeface="Arial Black" panose="020B0A04020102020204" pitchFamily="34" charset="0"/>
              </a:endParaRPr>
            </a:p>
          </p:txBody>
        </p:sp>
      </p:grpSp>
      <p:pic>
        <p:nvPicPr>
          <p:cNvPr id="8" name="Picture 7">
            <a:extLst>
              <a:ext uri="{FF2B5EF4-FFF2-40B4-BE49-F238E27FC236}">
                <a16:creationId xmlns:a16="http://schemas.microsoft.com/office/drawing/2014/main" id="{4CACECDF-49C6-A389-BF05-E3C228165264}"/>
              </a:ext>
            </a:extLst>
          </p:cNvPr>
          <p:cNvPicPr>
            <a:picLocks noChangeAspect="1"/>
          </p:cNvPicPr>
          <p:nvPr/>
        </p:nvPicPr>
        <p:blipFill>
          <a:blip r:embed="rId3"/>
          <a:stretch>
            <a:fillRect/>
          </a:stretch>
        </p:blipFill>
        <p:spPr>
          <a:xfrm>
            <a:off x="3448104" y="4170522"/>
            <a:ext cx="7233753" cy="477534"/>
          </a:xfrm>
          <a:prstGeom prst="rect">
            <a:avLst/>
          </a:prstGeom>
        </p:spPr>
      </p:pic>
    </p:spTree>
    <p:extLst>
      <p:ext uri="{BB962C8B-B14F-4D97-AF65-F5344CB8AC3E}">
        <p14:creationId xmlns:p14="http://schemas.microsoft.com/office/powerpoint/2010/main" val="1050797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25476D-7D3B-387C-5F35-4D39B216BA21}"/>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C77C4447-EFBF-874E-20F4-76913827C9CA}"/>
              </a:ext>
            </a:extLst>
          </p:cNvPr>
          <p:cNvPicPr>
            <a:picLocks noChangeAspect="1"/>
          </p:cNvPicPr>
          <p:nvPr/>
        </p:nvPicPr>
        <p:blipFill>
          <a:blip r:embed="rId2"/>
          <a:stretch>
            <a:fillRect/>
          </a:stretch>
        </p:blipFill>
        <p:spPr>
          <a:xfrm>
            <a:off x="6830291" y="2663178"/>
            <a:ext cx="4788730" cy="3137878"/>
          </a:xfrm>
          <a:prstGeom prst="rect">
            <a:avLst/>
          </a:prstGeom>
        </p:spPr>
      </p:pic>
      <p:sp>
        <p:nvSpPr>
          <p:cNvPr id="4" name="Title 1">
            <a:extLst>
              <a:ext uri="{FF2B5EF4-FFF2-40B4-BE49-F238E27FC236}">
                <a16:creationId xmlns:a16="http://schemas.microsoft.com/office/drawing/2014/main" id="{6DDB40C9-64AF-F81B-8298-507E730C622E}"/>
              </a:ext>
            </a:extLst>
          </p:cNvPr>
          <p:cNvSpPr txBox="1">
            <a:spLocks/>
          </p:cNvSpPr>
          <p:nvPr/>
        </p:nvSpPr>
        <p:spPr>
          <a:xfrm>
            <a:off x="955519" y="661529"/>
            <a:ext cx="10280962" cy="211116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en-US" b="1" dirty="0">
                <a:solidFill>
                  <a:srgbClr val="FF0000"/>
                </a:solidFill>
                <a:latin typeface="Arial Black" panose="020B0A04020102020204" pitchFamily="34" charset="0"/>
                <a:cs typeface="Times New Roman" panose="02020603050405020304" pitchFamily="18" charset="0"/>
              </a:rPr>
              <a:t>Exercise 2:</a:t>
            </a:r>
          </a:p>
          <a:p>
            <a:r>
              <a:rPr lang="en-US" altLang="en-US" b="1" dirty="0">
                <a:solidFill>
                  <a:srgbClr val="FF0000"/>
                </a:solidFill>
                <a:latin typeface="Arial Black" panose="020B0A04020102020204" pitchFamily="34" charset="0"/>
              </a:rPr>
              <a:t>Configure a Flat schema with multiple sources</a:t>
            </a:r>
          </a:p>
          <a:p>
            <a:endParaRPr lang="en-US" altLang="en-US" b="1" dirty="0">
              <a:solidFill>
                <a:srgbClr val="FF0000"/>
              </a:solidFill>
              <a:latin typeface="Arial Black" panose="020B0A04020102020204" pitchFamily="34" charset="0"/>
            </a:endParaRPr>
          </a:p>
        </p:txBody>
      </p:sp>
    </p:spTree>
    <p:extLst>
      <p:ext uri="{BB962C8B-B14F-4D97-AF65-F5344CB8AC3E}">
        <p14:creationId xmlns:p14="http://schemas.microsoft.com/office/powerpoint/2010/main" val="3605687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4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2B59A6-445B-DB1A-7F8C-7526A02E320C}"/>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C0055638-9D53-C98A-37C1-4EF94A19252F}"/>
              </a:ext>
            </a:extLst>
          </p:cNvPr>
          <p:cNvPicPr>
            <a:picLocks noChangeAspect="1"/>
          </p:cNvPicPr>
          <p:nvPr/>
        </p:nvPicPr>
        <p:blipFill>
          <a:blip r:embed="rId2"/>
          <a:stretch>
            <a:fillRect/>
          </a:stretch>
        </p:blipFill>
        <p:spPr>
          <a:xfrm>
            <a:off x="8791895" y="3948544"/>
            <a:ext cx="2827126" cy="1852511"/>
          </a:xfrm>
          <a:prstGeom prst="rect">
            <a:avLst/>
          </a:prstGeom>
        </p:spPr>
      </p:pic>
      <p:sp>
        <p:nvSpPr>
          <p:cNvPr id="4" name="Title 1">
            <a:extLst>
              <a:ext uri="{FF2B5EF4-FFF2-40B4-BE49-F238E27FC236}">
                <a16:creationId xmlns:a16="http://schemas.microsoft.com/office/drawing/2014/main" id="{3045B96F-E38E-1871-EB92-28D11934AF50}"/>
              </a:ext>
            </a:extLst>
          </p:cNvPr>
          <p:cNvSpPr txBox="1">
            <a:spLocks/>
          </p:cNvSpPr>
          <p:nvPr/>
        </p:nvSpPr>
        <p:spPr>
          <a:xfrm>
            <a:off x="955519" y="661530"/>
            <a:ext cx="10280962" cy="668506"/>
          </a:xfrm>
          <a:prstGeom prst="rect">
            <a:avLst/>
          </a:prstGeom>
        </p:spPr>
        <p:txBody>
          <a:bodyP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en-US" b="1" dirty="0">
                <a:solidFill>
                  <a:srgbClr val="FF0000"/>
                </a:solidFill>
                <a:latin typeface="Arial Black" panose="020B0A04020102020204" pitchFamily="34" charset="0"/>
                <a:cs typeface="Times New Roman" panose="02020603050405020304" pitchFamily="18" charset="0"/>
              </a:rPr>
              <a:t>Scenario</a:t>
            </a:r>
            <a:endParaRPr lang="ar-EG" altLang="en-US" b="1" dirty="0">
              <a:solidFill>
                <a:srgbClr val="FF0000"/>
              </a:solidFill>
              <a:latin typeface="Arial Black" panose="020B0A04020102020204" pitchFamily="34" charset="0"/>
            </a:endParaRPr>
          </a:p>
        </p:txBody>
      </p:sp>
      <p:sp>
        <p:nvSpPr>
          <p:cNvPr id="7" name="TextBox 6">
            <a:extLst>
              <a:ext uri="{FF2B5EF4-FFF2-40B4-BE49-F238E27FC236}">
                <a16:creationId xmlns:a16="http://schemas.microsoft.com/office/drawing/2014/main" id="{E04A3434-A8A0-6FDD-6FD3-EE9E4AFF06E1}"/>
              </a:ext>
            </a:extLst>
          </p:cNvPr>
          <p:cNvSpPr txBox="1"/>
          <p:nvPr/>
        </p:nvSpPr>
        <p:spPr>
          <a:xfrm>
            <a:off x="572980" y="1330036"/>
            <a:ext cx="8541524" cy="3785652"/>
          </a:xfrm>
          <a:prstGeom prst="rect">
            <a:avLst/>
          </a:prstGeom>
          <a:noFill/>
        </p:spPr>
        <p:txBody>
          <a:bodyPr wrap="square">
            <a:spAutoFit/>
          </a:bodyPr>
          <a:lstStyle/>
          <a:p>
            <a:pPr marL="285750" lvl="0" indent="-285750">
              <a:buFont typeface="Arial" panose="020B0604020202020204" pitchFamily="34" charset="0"/>
              <a:buChar char="•"/>
            </a:pPr>
            <a:r>
              <a:rPr lang="en-US" sz="2400" dirty="0"/>
              <a:t>Adventure Works’ system saves sales records into a dataset with attributes like </a:t>
            </a:r>
            <a:r>
              <a:rPr lang="en-US" sz="2400" b="1" dirty="0"/>
              <a:t>product</a:t>
            </a:r>
            <a:r>
              <a:rPr lang="en-US" sz="2400" dirty="0"/>
              <a:t>, </a:t>
            </a:r>
            <a:r>
              <a:rPr lang="en-US" sz="2400" b="1" dirty="0"/>
              <a:t>category</a:t>
            </a:r>
            <a:r>
              <a:rPr lang="en-US" sz="2400" dirty="0"/>
              <a:t>, and </a:t>
            </a:r>
            <a:r>
              <a:rPr lang="en-US" sz="2400" b="1" dirty="0"/>
              <a:t>unit price</a:t>
            </a:r>
            <a:r>
              <a:rPr lang="en-US" sz="2400" dirty="0"/>
              <a:t>. On the other hand, the records of Adventure Works sales team employees are stored in a separate table called </a:t>
            </a:r>
            <a:r>
              <a:rPr lang="en-US" sz="2400" b="1" dirty="0"/>
              <a:t>Salespersons</a:t>
            </a:r>
            <a:r>
              <a:rPr lang="en-US" sz="2400" dirty="0"/>
              <a:t>.</a:t>
            </a:r>
          </a:p>
          <a:p>
            <a:pPr lvl="0"/>
            <a:endParaRPr lang="en-US" sz="2400" dirty="0"/>
          </a:p>
          <a:p>
            <a:pPr marL="285750" lvl="0" indent="-285750">
              <a:buFont typeface="Arial" panose="020B0604020202020204" pitchFamily="34" charset="0"/>
              <a:buChar char="•"/>
            </a:pPr>
            <a:r>
              <a:rPr lang="en-US" sz="2400" dirty="0"/>
              <a:t>Adventure Works wants to analyze the performance of its sales team. So, it needs to create a data model in Power BI that accurately and consistently organizes and integrates sales data alongside the records of its sales team. You can help the company to develop this data model as a Flat schema.</a:t>
            </a:r>
          </a:p>
        </p:txBody>
      </p:sp>
    </p:spTree>
    <p:extLst>
      <p:ext uri="{BB962C8B-B14F-4D97-AF65-F5344CB8AC3E}">
        <p14:creationId xmlns:p14="http://schemas.microsoft.com/office/powerpoint/2010/main" val="33420809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4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xEl>
                                              <p:pRg st="0" end="0"/>
                                            </p:txEl>
                                          </p:spTgt>
                                        </p:tgtEl>
                                        <p:attrNameLst>
                                          <p:attrName>style.visibility</p:attrName>
                                        </p:attrNameLst>
                                      </p:cBhvr>
                                      <p:to>
                                        <p:strVal val="visible"/>
                                      </p:to>
                                    </p:set>
                                    <p:animEffect transition="in" filter="fade">
                                      <p:cBhvr>
                                        <p:cTn id="12" dur="500"/>
                                        <p:tgtEl>
                                          <p:spTgt spid="7">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fade">
                                      <p:cBhvr>
                                        <p:cTn id="17" dur="500"/>
                                        <p:tgtEl>
                                          <p:spTgt spid="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build="p"/>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723878-310A-590A-86F4-2DC5972F6221}"/>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B4BCCBAC-434F-F922-9239-1C9B6B595222}"/>
              </a:ext>
            </a:extLst>
          </p:cNvPr>
          <p:cNvPicPr>
            <a:picLocks noChangeAspect="1"/>
          </p:cNvPicPr>
          <p:nvPr/>
        </p:nvPicPr>
        <p:blipFill>
          <a:blip r:embed="rId2"/>
          <a:stretch>
            <a:fillRect/>
          </a:stretch>
        </p:blipFill>
        <p:spPr>
          <a:xfrm>
            <a:off x="8791895" y="3948544"/>
            <a:ext cx="2827126" cy="1852511"/>
          </a:xfrm>
          <a:prstGeom prst="rect">
            <a:avLst/>
          </a:prstGeom>
        </p:spPr>
      </p:pic>
      <p:sp>
        <p:nvSpPr>
          <p:cNvPr id="4" name="Title 1">
            <a:extLst>
              <a:ext uri="{FF2B5EF4-FFF2-40B4-BE49-F238E27FC236}">
                <a16:creationId xmlns:a16="http://schemas.microsoft.com/office/drawing/2014/main" id="{A86BDB3B-B2D8-B7EB-0159-FD02A3545AEE}"/>
              </a:ext>
            </a:extLst>
          </p:cNvPr>
          <p:cNvSpPr txBox="1">
            <a:spLocks/>
          </p:cNvSpPr>
          <p:nvPr/>
        </p:nvSpPr>
        <p:spPr>
          <a:xfrm>
            <a:off x="955519" y="661530"/>
            <a:ext cx="10280962" cy="668506"/>
          </a:xfrm>
          <a:prstGeom prst="rect">
            <a:avLst/>
          </a:prstGeom>
        </p:spPr>
        <p:txBody>
          <a:bodyP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en-US" b="1" dirty="0">
                <a:solidFill>
                  <a:srgbClr val="FF0000"/>
                </a:solidFill>
                <a:latin typeface="Arial Black" panose="020B0A04020102020204" pitchFamily="34" charset="0"/>
                <a:cs typeface="Times New Roman" panose="02020603050405020304" pitchFamily="18" charset="0"/>
              </a:rPr>
              <a:t>Scenario</a:t>
            </a:r>
            <a:endParaRPr lang="ar-EG" altLang="en-US" b="1" dirty="0">
              <a:solidFill>
                <a:srgbClr val="FF0000"/>
              </a:solidFill>
              <a:latin typeface="Arial Black" panose="020B0A04020102020204" pitchFamily="34" charset="0"/>
            </a:endParaRPr>
          </a:p>
        </p:txBody>
      </p:sp>
      <p:sp>
        <p:nvSpPr>
          <p:cNvPr id="7" name="TextBox 6">
            <a:extLst>
              <a:ext uri="{FF2B5EF4-FFF2-40B4-BE49-F238E27FC236}">
                <a16:creationId xmlns:a16="http://schemas.microsoft.com/office/drawing/2014/main" id="{5FEB7B77-D315-70ED-B9ED-E731A2F55B1B}"/>
              </a:ext>
            </a:extLst>
          </p:cNvPr>
          <p:cNvSpPr txBox="1"/>
          <p:nvPr/>
        </p:nvSpPr>
        <p:spPr>
          <a:xfrm>
            <a:off x="867094" y="1260763"/>
            <a:ext cx="7924801" cy="4154984"/>
          </a:xfrm>
          <a:prstGeom prst="rect">
            <a:avLst/>
          </a:prstGeom>
          <a:noFill/>
        </p:spPr>
        <p:txBody>
          <a:bodyPr wrap="square">
            <a:spAutoFit/>
          </a:bodyPr>
          <a:lstStyle/>
          <a:p>
            <a:pPr marL="285750" lvl="0" indent="-285750">
              <a:buFont typeface="Arial" panose="020B0604020202020204" pitchFamily="34" charset="0"/>
              <a:buChar char="•"/>
            </a:pPr>
            <a:r>
              <a:rPr lang="en-US" sz="2400" dirty="0"/>
              <a:t>The company provides you with an Excel file called </a:t>
            </a:r>
            <a:r>
              <a:rPr lang="en-US" sz="2400" b="1" dirty="0" err="1"/>
              <a:t>AdventureWorksDataSet</a:t>
            </a:r>
            <a:r>
              <a:rPr lang="en-US" sz="2400" dirty="0"/>
              <a:t>. The file contains two tables called </a:t>
            </a:r>
            <a:r>
              <a:rPr lang="en-US" sz="2400" b="1" dirty="0"/>
              <a:t>Sales </a:t>
            </a:r>
            <a:r>
              <a:rPr lang="en-US" sz="2400" dirty="0"/>
              <a:t>and </a:t>
            </a:r>
            <a:r>
              <a:rPr lang="en-US" sz="2400" b="1" dirty="0"/>
              <a:t>Salespersons</a:t>
            </a:r>
            <a:r>
              <a:rPr lang="en-US" sz="2400" dirty="0"/>
              <a:t>. </a:t>
            </a:r>
          </a:p>
          <a:p>
            <a:pPr marL="285750" lvl="0" indent="-285750">
              <a:buFont typeface="Arial" panose="020B0604020202020204" pitchFamily="34" charset="0"/>
              <a:buChar char="•"/>
            </a:pPr>
            <a:r>
              <a:rPr lang="en-US" sz="2400" dirty="0"/>
              <a:t>You must combine both tables into a consolidated dataset containing all relevant fields related to the company's sales data and sales team.</a:t>
            </a:r>
          </a:p>
          <a:p>
            <a:pPr marL="285750" lvl="0" indent="-285750">
              <a:buFont typeface="Arial" panose="020B0604020202020204" pitchFamily="34" charset="0"/>
              <a:buChar char="•"/>
            </a:pPr>
            <a:r>
              <a:rPr lang="en-US" sz="2400" dirty="0"/>
              <a:t>You must load this dataset into Power BI and develop it as a </a:t>
            </a:r>
            <a:r>
              <a:rPr lang="en-US" sz="2400" b="1" dirty="0"/>
              <a:t>Flat schema</a:t>
            </a:r>
            <a:r>
              <a:rPr lang="en-US" sz="2400" dirty="0"/>
              <a:t>. </a:t>
            </a:r>
          </a:p>
          <a:p>
            <a:pPr marL="285750" lvl="0" indent="-285750">
              <a:buFont typeface="Arial" panose="020B0604020202020204" pitchFamily="34" charset="0"/>
              <a:buChar char="•"/>
            </a:pPr>
            <a:r>
              <a:rPr lang="en-US" sz="2400" dirty="0"/>
              <a:t>Be sure to combine the data tables and configure the model to ensure that Adventure Works can use it to make informed decisions.</a:t>
            </a:r>
          </a:p>
        </p:txBody>
      </p:sp>
    </p:spTree>
    <p:extLst>
      <p:ext uri="{BB962C8B-B14F-4D97-AF65-F5344CB8AC3E}">
        <p14:creationId xmlns:p14="http://schemas.microsoft.com/office/powerpoint/2010/main" val="4234417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4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xEl>
                                              <p:pRg st="0" end="0"/>
                                            </p:txEl>
                                          </p:spTgt>
                                        </p:tgtEl>
                                        <p:attrNameLst>
                                          <p:attrName>style.visibility</p:attrName>
                                        </p:attrNameLst>
                                      </p:cBhvr>
                                      <p:to>
                                        <p:strVal val="visible"/>
                                      </p:to>
                                    </p:set>
                                    <p:animEffect transition="in" filter="fade">
                                      <p:cBhvr>
                                        <p:cTn id="12" dur="500"/>
                                        <p:tgtEl>
                                          <p:spTgt spid="7">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xEl>
                                              <p:pRg st="1" end="1"/>
                                            </p:txEl>
                                          </p:spTgt>
                                        </p:tgtEl>
                                        <p:attrNameLst>
                                          <p:attrName>style.visibility</p:attrName>
                                        </p:attrNameLst>
                                      </p:cBhvr>
                                      <p:to>
                                        <p:strVal val="visible"/>
                                      </p:to>
                                    </p:set>
                                    <p:animEffect transition="in" filter="fade">
                                      <p:cBhvr>
                                        <p:cTn id="17" dur="500"/>
                                        <p:tgtEl>
                                          <p:spTgt spid="7">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xEl>
                                              <p:pRg st="2" end="2"/>
                                            </p:txEl>
                                          </p:spTgt>
                                        </p:tgtEl>
                                        <p:attrNameLst>
                                          <p:attrName>style.visibility</p:attrName>
                                        </p:attrNameLst>
                                      </p:cBhvr>
                                      <p:to>
                                        <p:strVal val="visible"/>
                                      </p:to>
                                    </p:set>
                                    <p:animEffect transition="in" filter="fade">
                                      <p:cBhvr>
                                        <p:cTn id="22" dur="500"/>
                                        <p:tgtEl>
                                          <p:spTgt spid="7">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
                                            <p:txEl>
                                              <p:pRg st="3" end="3"/>
                                            </p:txEl>
                                          </p:spTgt>
                                        </p:tgtEl>
                                        <p:attrNameLst>
                                          <p:attrName>style.visibility</p:attrName>
                                        </p:attrNameLst>
                                      </p:cBhvr>
                                      <p:to>
                                        <p:strVal val="visible"/>
                                      </p:to>
                                    </p:set>
                                    <p:animEffect transition="in" filter="fade">
                                      <p:cBhvr>
                                        <p:cTn id="27" dur="500"/>
                                        <p:tgtEl>
                                          <p:spTgt spid="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56627F0-8A33-FC5E-4070-427D97FAC353}"/>
              </a:ext>
            </a:extLst>
          </p:cNvPr>
          <p:cNvPicPr>
            <a:picLocks noChangeAspect="1"/>
          </p:cNvPicPr>
          <p:nvPr/>
        </p:nvPicPr>
        <p:blipFill>
          <a:blip r:embed="rId2"/>
          <a:stretch>
            <a:fillRect/>
          </a:stretch>
        </p:blipFill>
        <p:spPr>
          <a:xfrm>
            <a:off x="1227092" y="-1"/>
            <a:ext cx="10964908" cy="6194323"/>
          </a:xfrm>
          <a:prstGeom prst="rect">
            <a:avLst/>
          </a:prstGeom>
        </p:spPr>
      </p:pic>
    </p:spTree>
    <p:extLst>
      <p:ext uri="{BB962C8B-B14F-4D97-AF65-F5344CB8AC3E}">
        <p14:creationId xmlns:p14="http://schemas.microsoft.com/office/powerpoint/2010/main" val="23270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C10444-D414-6450-975A-C8C378E96D90}"/>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94DD13E5-31F6-172A-B6A4-6A5038AEF256}"/>
              </a:ext>
            </a:extLst>
          </p:cNvPr>
          <p:cNvPicPr>
            <a:picLocks noChangeAspect="1"/>
          </p:cNvPicPr>
          <p:nvPr/>
        </p:nvPicPr>
        <p:blipFill>
          <a:blip r:embed="rId2"/>
          <a:stretch>
            <a:fillRect/>
          </a:stretch>
        </p:blipFill>
        <p:spPr>
          <a:xfrm>
            <a:off x="9204849" y="4199267"/>
            <a:ext cx="2827126" cy="1852511"/>
          </a:xfrm>
          <a:prstGeom prst="rect">
            <a:avLst/>
          </a:prstGeom>
        </p:spPr>
      </p:pic>
      <p:sp>
        <p:nvSpPr>
          <p:cNvPr id="4" name="Title 1">
            <a:extLst>
              <a:ext uri="{FF2B5EF4-FFF2-40B4-BE49-F238E27FC236}">
                <a16:creationId xmlns:a16="http://schemas.microsoft.com/office/drawing/2014/main" id="{A4B01A78-7C6E-B682-AE65-7957194496FA}"/>
              </a:ext>
            </a:extLst>
          </p:cNvPr>
          <p:cNvSpPr txBox="1">
            <a:spLocks/>
          </p:cNvSpPr>
          <p:nvPr/>
        </p:nvSpPr>
        <p:spPr>
          <a:xfrm>
            <a:off x="955519" y="661530"/>
            <a:ext cx="10280962" cy="668506"/>
          </a:xfrm>
          <a:prstGeom prst="rect">
            <a:avLst/>
          </a:prstGeom>
        </p:spPr>
        <p:txBody>
          <a:bodyP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en-US" b="1" dirty="0">
                <a:solidFill>
                  <a:srgbClr val="FF0000"/>
                </a:solidFill>
                <a:latin typeface="Arial Black" panose="020B0A04020102020204" pitchFamily="34" charset="0"/>
                <a:cs typeface="Times New Roman" panose="02020603050405020304" pitchFamily="18" charset="0"/>
              </a:rPr>
              <a:t>Steps:</a:t>
            </a:r>
            <a:endParaRPr lang="ar-EG" altLang="en-US" b="1" dirty="0">
              <a:solidFill>
                <a:srgbClr val="FF0000"/>
              </a:solidFill>
              <a:latin typeface="Arial Black" panose="020B0A04020102020204" pitchFamily="34" charset="0"/>
            </a:endParaRPr>
          </a:p>
        </p:txBody>
      </p:sp>
      <p:sp>
        <p:nvSpPr>
          <p:cNvPr id="7" name="TextBox 6">
            <a:extLst>
              <a:ext uri="{FF2B5EF4-FFF2-40B4-BE49-F238E27FC236}">
                <a16:creationId xmlns:a16="http://schemas.microsoft.com/office/drawing/2014/main" id="{1B3120E3-F7B9-73D7-CA0C-7E20837CB72E}"/>
              </a:ext>
            </a:extLst>
          </p:cNvPr>
          <p:cNvSpPr txBox="1"/>
          <p:nvPr/>
        </p:nvSpPr>
        <p:spPr>
          <a:xfrm>
            <a:off x="867094" y="1260763"/>
            <a:ext cx="10604470" cy="3539430"/>
          </a:xfrm>
          <a:prstGeom prst="rect">
            <a:avLst/>
          </a:prstGeom>
          <a:noFill/>
        </p:spPr>
        <p:txBody>
          <a:bodyPr wrap="square">
            <a:spAutoFit/>
          </a:bodyPr>
          <a:lstStyle/>
          <a:p>
            <a:pPr lvl="0"/>
            <a:r>
              <a:rPr lang="en-US" sz="2800" dirty="0">
                <a:latin typeface="Verdana" panose="020B0604030504040204" pitchFamily="34" charset="0"/>
                <a:ea typeface="Calibri" panose="020F0502020204030204" pitchFamily="34" charset="0"/>
                <a:cs typeface="Arial" panose="020B0604020202020204" pitchFamily="34" charset="0"/>
              </a:rPr>
              <a:t>Step 1: Explore the Excel File.</a:t>
            </a:r>
          </a:p>
          <a:p>
            <a:pPr lvl="0"/>
            <a:endParaRPr lang="en-US" sz="2800" dirty="0">
              <a:latin typeface="Verdana" panose="020B0604030504040204" pitchFamily="34" charset="0"/>
              <a:ea typeface="Calibri" panose="020F0502020204030204" pitchFamily="34" charset="0"/>
              <a:cs typeface="Arial" panose="020B0604020202020204" pitchFamily="34" charset="0"/>
            </a:endParaRPr>
          </a:p>
          <a:p>
            <a:r>
              <a:rPr lang="en-US" sz="2800" dirty="0">
                <a:latin typeface="Verdana" panose="020B0604030504040204" pitchFamily="34" charset="0"/>
                <a:ea typeface="Calibri" panose="020F0502020204030204" pitchFamily="34" charset="0"/>
                <a:cs typeface="Arial" panose="020B0604020202020204" pitchFamily="34" charset="0"/>
              </a:rPr>
              <a:t>Step 2: Connect to the Excel workbook and load the data into Power BI.</a:t>
            </a:r>
          </a:p>
          <a:p>
            <a:endParaRPr lang="en-US" sz="2800" dirty="0">
              <a:latin typeface="Verdana" panose="020B0604030504040204" pitchFamily="34" charset="0"/>
              <a:ea typeface="Calibri" panose="020F0502020204030204" pitchFamily="34" charset="0"/>
              <a:cs typeface="Arial" panose="020B0604020202020204" pitchFamily="34" charset="0"/>
            </a:endParaRPr>
          </a:p>
          <a:p>
            <a:r>
              <a:rPr lang="en-US" sz="2800" dirty="0">
                <a:latin typeface="Verdana" panose="020B0604030504040204" pitchFamily="34" charset="0"/>
                <a:ea typeface="Calibri" panose="020F0502020204030204" pitchFamily="34" charset="0"/>
                <a:cs typeface="Arial" panose="020B0604020202020204" pitchFamily="34" charset="0"/>
              </a:rPr>
              <a:t>Step 3: merge the tables into one dataset.</a:t>
            </a:r>
          </a:p>
          <a:p>
            <a:endParaRPr lang="en-US" sz="2800" dirty="0">
              <a:latin typeface="Verdana" panose="020B0604030504040204" pitchFamily="34" charset="0"/>
              <a:ea typeface="Calibri" panose="020F0502020204030204" pitchFamily="34" charset="0"/>
              <a:cs typeface="Arial" panose="020B0604020202020204" pitchFamily="34" charset="0"/>
            </a:endParaRPr>
          </a:p>
          <a:p>
            <a:r>
              <a:rPr lang="en-US" sz="2800" dirty="0">
                <a:latin typeface="Verdana" panose="020B0604030504040204" pitchFamily="34" charset="0"/>
                <a:ea typeface="Calibri" panose="020F0502020204030204" pitchFamily="34" charset="0"/>
                <a:cs typeface="Arial" panose="020B0604020202020204" pitchFamily="34" charset="0"/>
              </a:rPr>
              <a:t>Step 4: Configure table and column properties.</a:t>
            </a:r>
            <a:endParaRPr lang="en-US" sz="2800" dirty="0"/>
          </a:p>
        </p:txBody>
      </p:sp>
    </p:spTree>
    <p:extLst>
      <p:ext uri="{BB962C8B-B14F-4D97-AF65-F5344CB8AC3E}">
        <p14:creationId xmlns:p14="http://schemas.microsoft.com/office/powerpoint/2010/main" val="3512998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4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xEl>
                                              <p:pRg st="0" end="0"/>
                                            </p:txEl>
                                          </p:spTgt>
                                        </p:tgtEl>
                                        <p:attrNameLst>
                                          <p:attrName>style.visibility</p:attrName>
                                        </p:attrNameLst>
                                      </p:cBhvr>
                                      <p:to>
                                        <p:strVal val="visible"/>
                                      </p:to>
                                    </p:set>
                                    <p:animEffect transition="in" filter="fade">
                                      <p:cBhvr>
                                        <p:cTn id="12" dur="500"/>
                                        <p:tgtEl>
                                          <p:spTgt spid="7">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fade">
                                      <p:cBhvr>
                                        <p:cTn id="17" dur="500"/>
                                        <p:tgtEl>
                                          <p:spTgt spid="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build="p"/>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Knowledge Check 16">
            <a:extLst>
              <a:ext uri="{FF2B5EF4-FFF2-40B4-BE49-F238E27FC236}">
                <a16:creationId xmlns:a16="http://schemas.microsoft.com/office/drawing/2014/main" id="{14A112C5-DE2E-A5FD-A1A1-21F6C4D2301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64078" y="94780"/>
            <a:ext cx="4055806" cy="60588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4780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D07274-E90F-B625-0B83-B35973D804E6}"/>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2B0A76CF-9609-82E3-D0B5-8FEFEA66858C}"/>
              </a:ext>
            </a:extLst>
          </p:cNvPr>
          <p:cNvSpPr txBox="1"/>
          <p:nvPr/>
        </p:nvSpPr>
        <p:spPr>
          <a:xfrm>
            <a:off x="994194" y="357915"/>
            <a:ext cx="6094562" cy="512576"/>
          </a:xfrm>
          <a:prstGeom prst="rect">
            <a:avLst/>
          </a:prstGeom>
          <a:noFill/>
        </p:spPr>
        <p:txBody>
          <a:bodyPr wrap="square">
            <a:spAutoFit/>
          </a:bodyPr>
          <a:lstStyle/>
          <a:p>
            <a:pPr marL="0" marR="0" lvl="0" indent="0" algn="l" defTabSz="457200" rtl="0" eaLnBrk="1" fontAlgn="auto" latinLnBrk="0" hangingPunct="1">
              <a:lnSpc>
                <a:spcPct val="107000"/>
              </a:lnSpc>
              <a:spcBef>
                <a:spcPts val="200"/>
              </a:spcBef>
              <a:spcAft>
                <a:spcPts val="0"/>
              </a:spcAft>
              <a:buClrTx/>
              <a:buSzTx/>
              <a:buFontTx/>
              <a:buNone/>
              <a:tabLst/>
              <a:defRPr/>
            </a:pPr>
            <a:r>
              <a:rPr kumimoji="0" lang="en-US" sz="2800" b="1" i="0" u="none" strike="noStrike" kern="1200" cap="none" spc="0" normalizeH="0" baseline="0" noProof="0" dirty="0">
                <a:ln>
                  <a:noFill/>
                </a:ln>
                <a:solidFill>
                  <a:srgbClr val="7B245B"/>
                </a:solidFill>
                <a:effectLst/>
                <a:uLnTx/>
                <a:uFillTx/>
                <a:latin typeface="Verdana" panose="020B0604030504040204" pitchFamily="34" charset="0"/>
                <a:ea typeface="Times New Roman" panose="02020603050405020304" pitchFamily="18" charset="0"/>
                <a:cs typeface="Times New Roman" panose="02020603050405020304" pitchFamily="18" charset="0"/>
              </a:rPr>
              <a:t>Question </a:t>
            </a:r>
            <a:r>
              <a:rPr lang="en-US" sz="2800" b="1" dirty="0">
                <a:solidFill>
                  <a:srgbClr val="7B245B"/>
                </a:solidFill>
                <a:latin typeface="Verdana" panose="020B0604030504040204" pitchFamily="34" charset="0"/>
                <a:ea typeface="Times New Roman" panose="02020603050405020304" pitchFamily="18" charset="0"/>
                <a:cs typeface="Times New Roman" panose="02020603050405020304" pitchFamily="18" charset="0"/>
              </a:rPr>
              <a:t>1</a:t>
            </a:r>
            <a:endParaRPr kumimoji="0" lang="en-US" sz="2800" b="1" i="0" u="none" strike="noStrike" kern="1200" cap="none" spc="0" normalizeH="0" baseline="0" noProof="0" dirty="0">
              <a:ln>
                <a:noFill/>
              </a:ln>
              <a:solidFill>
                <a:srgbClr val="7B245B"/>
              </a:solidFill>
              <a:effectLst/>
              <a:uLnTx/>
              <a:uFillTx/>
              <a:latin typeface="Verdana" panose="020B0604030504040204" pitchFamily="34" charset="0"/>
              <a:ea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32102937-F75E-0C5C-C78D-103D9F86E589}"/>
              </a:ext>
            </a:extLst>
          </p:cNvPr>
          <p:cNvSpPr txBox="1"/>
          <p:nvPr/>
        </p:nvSpPr>
        <p:spPr>
          <a:xfrm>
            <a:off x="693175" y="1236001"/>
            <a:ext cx="11326761" cy="2591800"/>
          </a:xfrm>
          <a:prstGeom prst="rect">
            <a:avLst/>
          </a:prstGeom>
          <a:noFill/>
        </p:spPr>
        <p:txBody>
          <a:bodyPr wrap="square">
            <a:spAutoFit/>
          </a:bodyPr>
          <a:lstStyle>
            <a:defPPr>
              <a:defRPr lang="en-US"/>
            </a:defPPr>
            <a:lvl1pPr marL="228600" marR="0">
              <a:lnSpc>
                <a:spcPct val="107000"/>
              </a:lnSpc>
              <a:spcBef>
                <a:spcPts val="0"/>
              </a:spcBef>
              <a:spcAft>
                <a:spcPts val="800"/>
              </a:spcAft>
              <a:defRPr sz="2400">
                <a:effectLst/>
                <a:latin typeface="Verdana" panose="020B0604030504040204" pitchFamily="34" charset="0"/>
                <a:ea typeface="Calibri" panose="020F0502020204030204" pitchFamily="34" charset="0"/>
                <a:cs typeface="Arial" panose="020B0604020202020204" pitchFamily="34" charset="0"/>
              </a:defRPr>
            </a:lvl1pPr>
            <a:lvl3pPr marL="1257300" lvl="2" indent="-342900">
              <a:lnSpc>
                <a:spcPct val="107000"/>
              </a:lnSpc>
              <a:buFont typeface="+mj-lt"/>
              <a:buAutoNum type="alphaUcPeriod"/>
              <a:defRPr sz="2400">
                <a:effectLst/>
                <a:latin typeface="Verdana" panose="020B0604030504040204" pitchFamily="34" charset="0"/>
                <a:ea typeface="Calibri" panose="020F0502020204030204" pitchFamily="34" charset="0"/>
                <a:cs typeface="Arial" panose="020B0604020202020204" pitchFamily="34" charset="0"/>
              </a:defRPr>
            </a:lvl3pPr>
          </a:lstStyle>
          <a:p>
            <a:r>
              <a:rPr lang="en-US" sz="2800" dirty="0">
                <a:solidFill>
                  <a:srgbClr val="333333"/>
                </a:solidFill>
                <a:effectLst/>
                <a:latin typeface="Arial" panose="020B0604020202020204" pitchFamily="34" charset="0"/>
                <a:ea typeface="Times New Roman" panose="02020603050405020304" pitchFamily="18" charset="0"/>
              </a:rPr>
              <a:t>In Power BI, relationships are established between the tables based on _____________ that match between the tables.</a:t>
            </a:r>
            <a:endParaRPr lang="en-US" sz="2800" dirty="0">
              <a:effectLst/>
              <a:latin typeface="Times New Roman" panose="02020603050405020304" pitchFamily="18" charset="0"/>
              <a:ea typeface="Times New Roman" panose="02020603050405020304" pitchFamily="18" charset="0"/>
            </a:endParaRPr>
          </a:p>
          <a:p>
            <a:pPr marL="1371600" lvl="2"/>
            <a:r>
              <a:rPr lang="en-US" sz="2800" dirty="0">
                <a:solidFill>
                  <a:srgbClr val="333333"/>
                </a:solidFill>
                <a:effectLst/>
                <a:latin typeface="Arial" panose="020B0604020202020204" pitchFamily="34" charset="0"/>
                <a:ea typeface="Times New Roman" panose="02020603050405020304" pitchFamily="18" charset="0"/>
              </a:rPr>
              <a:t>Column fields</a:t>
            </a:r>
            <a:endParaRPr lang="en-US" sz="2800" dirty="0">
              <a:effectLst/>
              <a:latin typeface="Times New Roman" panose="02020603050405020304" pitchFamily="18" charset="0"/>
              <a:ea typeface="Times New Roman" panose="02020603050405020304" pitchFamily="18" charset="0"/>
            </a:endParaRPr>
          </a:p>
          <a:p>
            <a:pPr marL="1371600" lvl="2"/>
            <a:r>
              <a:rPr lang="en-US" sz="2800" dirty="0">
                <a:solidFill>
                  <a:srgbClr val="333333"/>
                </a:solidFill>
                <a:effectLst/>
                <a:latin typeface="Arial" panose="020B0604020202020204" pitchFamily="34" charset="0"/>
                <a:ea typeface="Times New Roman" panose="02020603050405020304" pitchFamily="18" charset="0"/>
              </a:rPr>
              <a:t>Table properties</a:t>
            </a:r>
          </a:p>
          <a:p>
            <a:pPr marL="1371600" lvl="2"/>
            <a:r>
              <a:rPr lang="en-US" sz="2800" dirty="0">
                <a:solidFill>
                  <a:srgbClr val="333333"/>
                </a:solidFill>
                <a:effectLst/>
                <a:latin typeface="Arial" panose="020B0604020202020204" pitchFamily="34" charset="0"/>
                <a:ea typeface="Calibri" panose="020F0502020204030204" pitchFamily="34" charset="0"/>
              </a:rPr>
              <a:t>Rows</a:t>
            </a:r>
            <a:r>
              <a:rPr lang="en-US" sz="3600" dirty="0">
                <a:effectLst/>
                <a:latin typeface="Times New Roman" panose="02020603050405020304" pitchFamily="18" charset="0"/>
                <a:ea typeface="Times New Roman" panose="02020603050405020304" pitchFamily="18" charset="0"/>
              </a:rPr>
              <a:t> </a:t>
            </a:r>
          </a:p>
        </p:txBody>
      </p:sp>
      <p:pic>
        <p:nvPicPr>
          <p:cNvPr id="7" name="Picture 2" descr="Knowledge Check 16">
            <a:extLst>
              <a:ext uri="{FF2B5EF4-FFF2-40B4-BE49-F238E27FC236}">
                <a16:creationId xmlns:a16="http://schemas.microsoft.com/office/drawing/2014/main" id="{C0259EB7-37EB-6ABF-3919-5AB53535E03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870163" y="0"/>
            <a:ext cx="977908" cy="1460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2183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D3208B-21E9-6A90-D0B1-C625AD77F7F6}"/>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873AB0A1-7E00-744D-78E3-97E0B48BC878}"/>
              </a:ext>
            </a:extLst>
          </p:cNvPr>
          <p:cNvSpPr txBox="1"/>
          <p:nvPr/>
        </p:nvSpPr>
        <p:spPr>
          <a:xfrm>
            <a:off x="994194" y="357915"/>
            <a:ext cx="6094562" cy="512576"/>
          </a:xfrm>
          <a:prstGeom prst="rect">
            <a:avLst/>
          </a:prstGeom>
          <a:noFill/>
        </p:spPr>
        <p:txBody>
          <a:bodyPr wrap="square">
            <a:spAutoFit/>
          </a:bodyPr>
          <a:lstStyle/>
          <a:p>
            <a:pPr marL="0" marR="0" lvl="0" indent="0" algn="l" defTabSz="457200" rtl="0" eaLnBrk="1" fontAlgn="auto" latinLnBrk="0" hangingPunct="1">
              <a:lnSpc>
                <a:spcPct val="107000"/>
              </a:lnSpc>
              <a:spcBef>
                <a:spcPts val="200"/>
              </a:spcBef>
              <a:spcAft>
                <a:spcPts val="0"/>
              </a:spcAft>
              <a:buClrTx/>
              <a:buSzTx/>
              <a:buFontTx/>
              <a:buNone/>
              <a:tabLst/>
              <a:defRPr/>
            </a:pPr>
            <a:r>
              <a:rPr kumimoji="0" lang="en-US" sz="2800" b="1" i="0" u="none" strike="noStrike" kern="1200" cap="none" spc="0" normalizeH="0" baseline="0" noProof="0" dirty="0">
                <a:ln>
                  <a:noFill/>
                </a:ln>
                <a:solidFill>
                  <a:srgbClr val="7B245B"/>
                </a:solidFill>
                <a:effectLst/>
                <a:uLnTx/>
                <a:uFillTx/>
                <a:latin typeface="Verdana" panose="020B0604030504040204" pitchFamily="34" charset="0"/>
                <a:ea typeface="Times New Roman" panose="02020603050405020304" pitchFamily="18" charset="0"/>
                <a:cs typeface="Times New Roman" panose="02020603050405020304" pitchFamily="18" charset="0"/>
              </a:rPr>
              <a:t>ANSWER  </a:t>
            </a:r>
            <a:r>
              <a:rPr lang="en-US" sz="2800" b="1" dirty="0">
                <a:solidFill>
                  <a:srgbClr val="7B245B"/>
                </a:solidFill>
                <a:latin typeface="Verdana" panose="020B0604030504040204" pitchFamily="34" charset="0"/>
                <a:ea typeface="Times New Roman" panose="02020603050405020304" pitchFamily="18" charset="0"/>
                <a:cs typeface="Times New Roman" panose="02020603050405020304" pitchFamily="18" charset="0"/>
              </a:rPr>
              <a:t>1</a:t>
            </a:r>
            <a:endParaRPr kumimoji="0" lang="en-US" sz="2800" b="1" i="0" u="none" strike="noStrike" kern="1200" cap="none" spc="0" normalizeH="0" baseline="0" noProof="0" dirty="0">
              <a:ln>
                <a:noFill/>
              </a:ln>
              <a:solidFill>
                <a:srgbClr val="7B245B"/>
              </a:solidFill>
              <a:effectLst/>
              <a:uLnTx/>
              <a:uFillTx/>
              <a:latin typeface="Verdana" panose="020B0604030504040204" pitchFamily="34" charset="0"/>
              <a:ea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3475FDEB-2283-BF38-CDFE-AD7EEDBAD7C4}"/>
              </a:ext>
            </a:extLst>
          </p:cNvPr>
          <p:cNvSpPr txBox="1"/>
          <p:nvPr/>
        </p:nvSpPr>
        <p:spPr>
          <a:xfrm>
            <a:off x="693175" y="1236001"/>
            <a:ext cx="11326761" cy="2591800"/>
          </a:xfrm>
          <a:prstGeom prst="rect">
            <a:avLst/>
          </a:prstGeom>
          <a:noFill/>
        </p:spPr>
        <p:txBody>
          <a:bodyPr wrap="square">
            <a:spAutoFit/>
          </a:bodyPr>
          <a:lstStyle>
            <a:defPPr>
              <a:defRPr lang="en-US"/>
            </a:defPPr>
            <a:lvl1pPr marL="228600" marR="0">
              <a:lnSpc>
                <a:spcPct val="107000"/>
              </a:lnSpc>
              <a:spcBef>
                <a:spcPts val="0"/>
              </a:spcBef>
              <a:spcAft>
                <a:spcPts val="800"/>
              </a:spcAft>
              <a:defRPr sz="2400">
                <a:effectLst/>
                <a:latin typeface="Verdana" panose="020B0604030504040204" pitchFamily="34" charset="0"/>
                <a:ea typeface="Calibri" panose="020F0502020204030204" pitchFamily="34" charset="0"/>
                <a:cs typeface="Arial" panose="020B0604020202020204" pitchFamily="34" charset="0"/>
              </a:defRPr>
            </a:lvl1pPr>
            <a:lvl3pPr marL="1257300" lvl="2" indent="-342900">
              <a:lnSpc>
                <a:spcPct val="107000"/>
              </a:lnSpc>
              <a:buFont typeface="+mj-lt"/>
              <a:buAutoNum type="alphaUcPeriod"/>
              <a:defRPr sz="2400">
                <a:effectLst/>
                <a:latin typeface="Verdana" panose="020B0604030504040204" pitchFamily="34" charset="0"/>
                <a:ea typeface="Calibri" panose="020F0502020204030204" pitchFamily="34" charset="0"/>
                <a:cs typeface="Arial" panose="020B0604020202020204" pitchFamily="34" charset="0"/>
              </a:defRPr>
            </a:lvl3pPr>
          </a:lstStyle>
          <a:p>
            <a:r>
              <a:rPr lang="en-US" sz="2800" dirty="0">
                <a:solidFill>
                  <a:srgbClr val="333333"/>
                </a:solidFill>
                <a:effectLst/>
                <a:latin typeface="Arial" panose="020B0604020202020204" pitchFamily="34" charset="0"/>
                <a:ea typeface="Times New Roman" panose="02020603050405020304" pitchFamily="18" charset="0"/>
              </a:rPr>
              <a:t>In Power BI, relationships are established between the tables based on _____________ that match between the tables.</a:t>
            </a:r>
            <a:endParaRPr lang="en-US" sz="2800" dirty="0">
              <a:effectLst/>
              <a:latin typeface="Times New Roman" panose="02020603050405020304" pitchFamily="18" charset="0"/>
              <a:ea typeface="Times New Roman" panose="02020603050405020304" pitchFamily="18" charset="0"/>
            </a:endParaRPr>
          </a:p>
          <a:p>
            <a:pPr marL="1371600" lvl="2"/>
            <a:r>
              <a:rPr lang="en-US" sz="2800" dirty="0">
                <a:solidFill>
                  <a:srgbClr val="333333"/>
                </a:solidFill>
                <a:effectLst/>
                <a:highlight>
                  <a:srgbClr val="00FF00"/>
                </a:highlight>
                <a:latin typeface="Arial" panose="020B0604020202020204" pitchFamily="34" charset="0"/>
                <a:ea typeface="Times New Roman" panose="02020603050405020304" pitchFamily="18" charset="0"/>
              </a:rPr>
              <a:t>Column fields</a:t>
            </a:r>
            <a:endParaRPr lang="en-US" sz="2800" dirty="0">
              <a:effectLst/>
              <a:highlight>
                <a:srgbClr val="00FF00"/>
              </a:highlight>
              <a:latin typeface="Times New Roman" panose="02020603050405020304" pitchFamily="18" charset="0"/>
              <a:ea typeface="Times New Roman" panose="02020603050405020304" pitchFamily="18" charset="0"/>
            </a:endParaRPr>
          </a:p>
          <a:p>
            <a:pPr marL="1371600" lvl="2"/>
            <a:r>
              <a:rPr lang="en-US" sz="2800" dirty="0">
                <a:solidFill>
                  <a:srgbClr val="333333"/>
                </a:solidFill>
                <a:effectLst/>
                <a:latin typeface="Arial" panose="020B0604020202020204" pitchFamily="34" charset="0"/>
                <a:ea typeface="Times New Roman" panose="02020603050405020304" pitchFamily="18" charset="0"/>
              </a:rPr>
              <a:t>Table properties</a:t>
            </a:r>
          </a:p>
          <a:p>
            <a:pPr marL="1371600" lvl="2"/>
            <a:r>
              <a:rPr lang="en-US" sz="2800" dirty="0">
                <a:solidFill>
                  <a:srgbClr val="333333"/>
                </a:solidFill>
                <a:effectLst/>
                <a:latin typeface="Arial" panose="020B0604020202020204" pitchFamily="34" charset="0"/>
                <a:ea typeface="Calibri" panose="020F0502020204030204" pitchFamily="34" charset="0"/>
              </a:rPr>
              <a:t>Rows</a:t>
            </a:r>
            <a:r>
              <a:rPr lang="en-US" sz="3600" dirty="0">
                <a:effectLst/>
                <a:latin typeface="Times New Roman" panose="02020603050405020304" pitchFamily="18" charset="0"/>
                <a:ea typeface="Times New Roman" panose="02020603050405020304" pitchFamily="18" charset="0"/>
              </a:rPr>
              <a:t> </a:t>
            </a:r>
          </a:p>
        </p:txBody>
      </p:sp>
      <p:pic>
        <p:nvPicPr>
          <p:cNvPr id="8" name="Picture 7">
            <a:extLst>
              <a:ext uri="{FF2B5EF4-FFF2-40B4-BE49-F238E27FC236}">
                <a16:creationId xmlns:a16="http://schemas.microsoft.com/office/drawing/2014/main" id="{F9EDEBC7-3E33-53AD-9A8D-EF62EA47C72F}"/>
              </a:ext>
            </a:extLst>
          </p:cNvPr>
          <p:cNvPicPr>
            <a:picLocks noChangeAspect="1"/>
          </p:cNvPicPr>
          <p:nvPr/>
        </p:nvPicPr>
        <p:blipFill>
          <a:blip r:embed="rId2"/>
          <a:stretch>
            <a:fillRect/>
          </a:stretch>
        </p:blipFill>
        <p:spPr>
          <a:xfrm>
            <a:off x="1590897" y="4530475"/>
            <a:ext cx="9835079" cy="911679"/>
          </a:xfrm>
          <a:prstGeom prst="rect">
            <a:avLst/>
          </a:prstGeom>
        </p:spPr>
      </p:pic>
      <p:pic>
        <p:nvPicPr>
          <p:cNvPr id="7" name="Picture 2" descr="Knowledge Check 16">
            <a:extLst>
              <a:ext uri="{FF2B5EF4-FFF2-40B4-BE49-F238E27FC236}">
                <a16:creationId xmlns:a16="http://schemas.microsoft.com/office/drawing/2014/main" id="{3A3E8B55-98A6-8019-20AD-239ABA53900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870163" y="0"/>
            <a:ext cx="977908" cy="1460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8519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BAC41B-EB46-805D-3A46-A37FE82C97A7}"/>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74C69C69-FEC4-A318-258A-84AFEC78CB85}"/>
              </a:ext>
            </a:extLst>
          </p:cNvPr>
          <p:cNvSpPr txBox="1"/>
          <p:nvPr/>
        </p:nvSpPr>
        <p:spPr>
          <a:xfrm>
            <a:off x="994194" y="357915"/>
            <a:ext cx="6094562" cy="512576"/>
          </a:xfrm>
          <a:prstGeom prst="rect">
            <a:avLst/>
          </a:prstGeom>
          <a:noFill/>
        </p:spPr>
        <p:txBody>
          <a:bodyPr wrap="square">
            <a:spAutoFit/>
          </a:bodyPr>
          <a:lstStyle/>
          <a:p>
            <a:pPr marL="0" marR="0" lvl="0" indent="0" algn="l" defTabSz="457200" rtl="0" eaLnBrk="1" fontAlgn="auto" latinLnBrk="0" hangingPunct="1">
              <a:lnSpc>
                <a:spcPct val="107000"/>
              </a:lnSpc>
              <a:spcBef>
                <a:spcPts val="200"/>
              </a:spcBef>
              <a:spcAft>
                <a:spcPts val="0"/>
              </a:spcAft>
              <a:buClrTx/>
              <a:buSzTx/>
              <a:buFontTx/>
              <a:buNone/>
              <a:tabLst/>
              <a:defRPr/>
            </a:pPr>
            <a:r>
              <a:rPr kumimoji="0" lang="en-US" sz="2800" b="1" i="0" u="none" strike="noStrike" kern="1200" cap="none" spc="0" normalizeH="0" baseline="0" noProof="0" dirty="0">
                <a:ln>
                  <a:noFill/>
                </a:ln>
                <a:solidFill>
                  <a:srgbClr val="7B245B"/>
                </a:solidFill>
                <a:effectLst/>
                <a:uLnTx/>
                <a:uFillTx/>
                <a:latin typeface="Verdana" panose="020B0604030504040204" pitchFamily="34" charset="0"/>
                <a:ea typeface="Times New Roman" panose="02020603050405020304" pitchFamily="18" charset="0"/>
                <a:cs typeface="Times New Roman" panose="02020603050405020304" pitchFamily="18" charset="0"/>
              </a:rPr>
              <a:t>Question 2</a:t>
            </a:r>
          </a:p>
        </p:txBody>
      </p:sp>
      <p:sp>
        <p:nvSpPr>
          <p:cNvPr id="4" name="TextBox 3">
            <a:extLst>
              <a:ext uri="{FF2B5EF4-FFF2-40B4-BE49-F238E27FC236}">
                <a16:creationId xmlns:a16="http://schemas.microsoft.com/office/drawing/2014/main" id="{23315374-F0F1-47EC-20BD-139FF3600171}"/>
              </a:ext>
            </a:extLst>
          </p:cNvPr>
          <p:cNvSpPr txBox="1"/>
          <p:nvPr/>
        </p:nvSpPr>
        <p:spPr>
          <a:xfrm>
            <a:off x="693175" y="1236001"/>
            <a:ext cx="11326761" cy="3057375"/>
          </a:xfrm>
          <a:prstGeom prst="rect">
            <a:avLst/>
          </a:prstGeom>
          <a:noFill/>
        </p:spPr>
        <p:txBody>
          <a:bodyPr wrap="square">
            <a:spAutoFit/>
          </a:bodyPr>
          <a:lstStyle>
            <a:defPPr>
              <a:defRPr lang="en-US"/>
            </a:defPPr>
            <a:lvl1pPr marL="228600" marR="0">
              <a:lnSpc>
                <a:spcPct val="107000"/>
              </a:lnSpc>
              <a:spcBef>
                <a:spcPts val="0"/>
              </a:spcBef>
              <a:spcAft>
                <a:spcPts val="800"/>
              </a:spcAft>
              <a:defRPr sz="2400">
                <a:effectLst/>
                <a:latin typeface="Verdana" panose="020B0604030504040204" pitchFamily="34" charset="0"/>
                <a:ea typeface="Calibri" panose="020F0502020204030204" pitchFamily="34" charset="0"/>
                <a:cs typeface="Arial" panose="020B0604020202020204" pitchFamily="34" charset="0"/>
              </a:defRPr>
            </a:lvl1pPr>
            <a:lvl3pPr marL="1257300" lvl="2" indent="-342900">
              <a:lnSpc>
                <a:spcPct val="107000"/>
              </a:lnSpc>
              <a:buFont typeface="+mj-lt"/>
              <a:buAutoNum type="alphaUcPeriod"/>
              <a:defRPr sz="2400">
                <a:effectLst/>
                <a:latin typeface="Verdana" panose="020B0604030504040204" pitchFamily="34" charset="0"/>
                <a:ea typeface="Calibri" panose="020F0502020204030204" pitchFamily="34" charset="0"/>
                <a:cs typeface="Arial" panose="020B0604020202020204" pitchFamily="34" charset="0"/>
              </a:defRPr>
            </a:lvl3pPr>
          </a:lstStyle>
          <a:p>
            <a:r>
              <a:rPr lang="en-US" dirty="0">
                <a:solidFill>
                  <a:srgbClr val="333333"/>
                </a:solidFill>
                <a:effectLst/>
                <a:latin typeface="Arial" panose="020B0604020202020204" pitchFamily="34" charset="0"/>
                <a:ea typeface="Times New Roman" panose="02020603050405020304" pitchFamily="18" charset="0"/>
              </a:rPr>
              <a:t>What is the primary characteristic differentiating a Snowflake schema from a Star schema?</a:t>
            </a:r>
            <a:endParaRPr lang="en-US" dirty="0">
              <a:effectLst/>
              <a:latin typeface="Times New Roman" panose="02020603050405020304" pitchFamily="18" charset="0"/>
              <a:ea typeface="Times New Roman" panose="02020603050405020304" pitchFamily="18" charset="0"/>
            </a:endParaRPr>
          </a:p>
          <a:p>
            <a:pPr marL="1371600" lvl="2"/>
            <a:r>
              <a:rPr lang="en-US" dirty="0">
                <a:solidFill>
                  <a:srgbClr val="333333"/>
                </a:solidFill>
                <a:effectLst/>
                <a:latin typeface="Arial" panose="020B0604020202020204" pitchFamily="34" charset="0"/>
                <a:ea typeface="Times New Roman" panose="02020603050405020304" pitchFamily="18" charset="0"/>
              </a:rPr>
              <a:t>Denormalized dimension tables.</a:t>
            </a:r>
            <a:endParaRPr lang="en-US" dirty="0">
              <a:effectLst/>
              <a:latin typeface="Times New Roman" panose="02020603050405020304" pitchFamily="18" charset="0"/>
              <a:ea typeface="Times New Roman" panose="02020603050405020304" pitchFamily="18" charset="0"/>
            </a:endParaRPr>
          </a:p>
          <a:p>
            <a:pPr marL="1371600" lvl="2"/>
            <a:r>
              <a:rPr lang="en-US" dirty="0">
                <a:solidFill>
                  <a:srgbClr val="333333"/>
                </a:solidFill>
                <a:effectLst/>
                <a:latin typeface="Arial" panose="020B0604020202020204" pitchFamily="34" charset="0"/>
                <a:ea typeface="Times New Roman" panose="02020603050405020304" pitchFamily="18" charset="0"/>
              </a:rPr>
              <a:t>A hierarchical structure.</a:t>
            </a:r>
            <a:endParaRPr lang="en-US" dirty="0">
              <a:effectLst/>
              <a:latin typeface="Times New Roman" panose="02020603050405020304" pitchFamily="18" charset="0"/>
              <a:ea typeface="Times New Roman" panose="02020603050405020304" pitchFamily="18" charset="0"/>
            </a:endParaRPr>
          </a:p>
          <a:p>
            <a:pPr marL="1371600" lvl="2"/>
            <a:r>
              <a:rPr lang="en-US" dirty="0">
                <a:solidFill>
                  <a:srgbClr val="333333"/>
                </a:solidFill>
                <a:effectLst/>
                <a:latin typeface="Arial" panose="020B0604020202020204" pitchFamily="34" charset="0"/>
                <a:ea typeface="Times New Roman" panose="02020603050405020304" pitchFamily="18" charset="0"/>
              </a:rPr>
              <a:t>A central Fact table.</a:t>
            </a:r>
            <a:endParaRPr lang="en-US" dirty="0">
              <a:effectLst/>
              <a:latin typeface="Times New Roman" panose="02020603050405020304" pitchFamily="18" charset="0"/>
              <a:ea typeface="Times New Roman" panose="02020603050405020304" pitchFamily="18" charset="0"/>
            </a:endParaRPr>
          </a:p>
          <a:p>
            <a:pPr marL="1371600" lvl="2"/>
            <a:r>
              <a:rPr lang="en-US" dirty="0">
                <a:solidFill>
                  <a:srgbClr val="333333"/>
                </a:solidFill>
                <a:effectLst/>
                <a:latin typeface="Arial" panose="020B0604020202020204" pitchFamily="34" charset="0"/>
                <a:ea typeface="Times New Roman" panose="02020603050405020304" pitchFamily="18" charset="0"/>
              </a:rPr>
              <a:t>Normalized dimension tables.</a:t>
            </a:r>
            <a:endParaRPr lang="en-US" dirty="0">
              <a:effectLst/>
              <a:latin typeface="Times New Roman" panose="02020603050405020304" pitchFamily="18" charset="0"/>
              <a:ea typeface="Times New Roman" panose="02020603050405020304" pitchFamily="18" charset="0"/>
            </a:endParaRPr>
          </a:p>
          <a:p>
            <a:r>
              <a:rPr lang="en-US" sz="3200" dirty="0">
                <a:effectLst/>
                <a:latin typeface="Times New Roman" panose="02020603050405020304" pitchFamily="18" charset="0"/>
                <a:ea typeface="Times New Roman" panose="02020603050405020304" pitchFamily="18" charset="0"/>
              </a:rPr>
              <a:t> </a:t>
            </a:r>
          </a:p>
        </p:txBody>
      </p:sp>
      <p:pic>
        <p:nvPicPr>
          <p:cNvPr id="7" name="Picture 2" descr="Knowledge Check 16">
            <a:extLst>
              <a:ext uri="{FF2B5EF4-FFF2-40B4-BE49-F238E27FC236}">
                <a16:creationId xmlns:a16="http://schemas.microsoft.com/office/drawing/2014/main" id="{7549845D-8EED-E8CC-4066-22AE1D9A45B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870163" y="0"/>
            <a:ext cx="977908" cy="1460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0840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00E944-F481-00C8-D372-0BE5923C84A7}"/>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650DB94D-06D1-D308-DDB2-53EDFA339325}"/>
              </a:ext>
            </a:extLst>
          </p:cNvPr>
          <p:cNvSpPr txBox="1"/>
          <p:nvPr/>
        </p:nvSpPr>
        <p:spPr>
          <a:xfrm>
            <a:off x="994194" y="357915"/>
            <a:ext cx="6094562" cy="512576"/>
          </a:xfrm>
          <a:prstGeom prst="rect">
            <a:avLst/>
          </a:prstGeom>
          <a:noFill/>
        </p:spPr>
        <p:txBody>
          <a:bodyPr wrap="square">
            <a:spAutoFit/>
          </a:bodyPr>
          <a:lstStyle/>
          <a:p>
            <a:pPr marL="0" marR="0" lvl="0" indent="0" algn="l" defTabSz="457200" rtl="0" eaLnBrk="1" fontAlgn="auto" latinLnBrk="0" hangingPunct="1">
              <a:lnSpc>
                <a:spcPct val="107000"/>
              </a:lnSpc>
              <a:spcBef>
                <a:spcPts val="200"/>
              </a:spcBef>
              <a:spcAft>
                <a:spcPts val="0"/>
              </a:spcAft>
              <a:buClrTx/>
              <a:buSzTx/>
              <a:buFontTx/>
              <a:buNone/>
              <a:tabLst/>
              <a:defRPr/>
            </a:pPr>
            <a:r>
              <a:rPr kumimoji="0" lang="en-US" sz="2800" b="1" i="0" u="none" strike="noStrike" kern="1200" cap="none" spc="0" normalizeH="0" baseline="0" noProof="0" dirty="0">
                <a:ln>
                  <a:noFill/>
                </a:ln>
                <a:solidFill>
                  <a:srgbClr val="7B245B"/>
                </a:solidFill>
                <a:effectLst/>
                <a:uLnTx/>
                <a:uFillTx/>
                <a:latin typeface="Verdana" panose="020B0604030504040204" pitchFamily="34" charset="0"/>
                <a:ea typeface="Times New Roman" panose="02020603050405020304" pitchFamily="18" charset="0"/>
                <a:cs typeface="Times New Roman" panose="02020603050405020304" pitchFamily="18" charset="0"/>
              </a:rPr>
              <a:t>ANSWER 2</a:t>
            </a:r>
          </a:p>
        </p:txBody>
      </p:sp>
      <p:sp>
        <p:nvSpPr>
          <p:cNvPr id="4" name="TextBox 3">
            <a:extLst>
              <a:ext uri="{FF2B5EF4-FFF2-40B4-BE49-F238E27FC236}">
                <a16:creationId xmlns:a16="http://schemas.microsoft.com/office/drawing/2014/main" id="{A04F714C-6CDF-2453-4FEA-058D4B7ED9E4}"/>
              </a:ext>
            </a:extLst>
          </p:cNvPr>
          <p:cNvSpPr txBox="1"/>
          <p:nvPr/>
        </p:nvSpPr>
        <p:spPr>
          <a:xfrm>
            <a:off x="693175" y="1236001"/>
            <a:ext cx="11326761" cy="3057375"/>
          </a:xfrm>
          <a:prstGeom prst="rect">
            <a:avLst/>
          </a:prstGeom>
          <a:noFill/>
        </p:spPr>
        <p:txBody>
          <a:bodyPr wrap="square">
            <a:spAutoFit/>
          </a:bodyPr>
          <a:lstStyle>
            <a:defPPr>
              <a:defRPr lang="en-US"/>
            </a:defPPr>
            <a:lvl1pPr marL="228600" marR="0">
              <a:lnSpc>
                <a:spcPct val="107000"/>
              </a:lnSpc>
              <a:spcBef>
                <a:spcPts val="0"/>
              </a:spcBef>
              <a:spcAft>
                <a:spcPts val="800"/>
              </a:spcAft>
              <a:defRPr sz="2400">
                <a:effectLst/>
                <a:latin typeface="Verdana" panose="020B0604030504040204" pitchFamily="34" charset="0"/>
                <a:ea typeface="Calibri" panose="020F0502020204030204" pitchFamily="34" charset="0"/>
                <a:cs typeface="Arial" panose="020B0604020202020204" pitchFamily="34" charset="0"/>
              </a:defRPr>
            </a:lvl1pPr>
            <a:lvl3pPr marL="1257300" lvl="2" indent="-342900">
              <a:lnSpc>
                <a:spcPct val="107000"/>
              </a:lnSpc>
              <a:buFont typeface="+mj-lt"/>
              <a:buAutoNum type="alphaUcPeriod"/>
              <a:defRPr sz="2400">
                <a:effectLst/>
                <a:latin typeface="Verdana" panose="020B0604030504040204" pitchFamily="34" charset="0"/>
                <a:ea typeface="Calibri" panose="020F0502020204030204" pitchFamily="34" charset="0"/>
                <a:cs typeface="Arial" panose="020B0604020202020204" pitchFamily="34" charset="0"/>
              </a:defRPr>
            </a:lvl3pPr>
          </a:lstStyle>
          <a:p>
            <a:r>
              <a:rPr lang="en-US" dirty="0">
                <a:solidFill>
                  <a:srgbClr val="333333"/>
                </a:solidFill>
                <a:effectLst/>
                <a:latin typeface="Arial" panose="020B0604020202020204" pitchFamily="34" charset="0"/>
                <a:ea typeface="Times New Roman" panose="02020603050405020304" pitchFamily="18" charset="0"/>
              </a:rPr>
              <a:t>What is the primary characteristic differentiating a Snowflake schema from a Star schema?</a:t>
            </a:r>
            <a:endParaRPr lang="en-US" dirty="0">
              <a:effectLst/>
              <a:latin typeface="Times New Roman" panose="02020603050405020304" pitchFamily="18" charset="0"/>
              <a:ea typeface="Times New Roman" panose="02020603050405020304" pitchFamily="18" charset="0"/>
            </a:endParaRPr>
          </a:p>
          <a:p>
            <a:pPr marL="1371600" lvl="2"/>
            <a:r>
              <a:rPr lang="en-US" dirty="0">
                <a:solidFill>
                  <a:srgbClr val="333333"/>
                </a:solidFill>
                <a:effectLst/>
                <a:latin typeface="Arial" panose="020B0604020202020204" pitchFamily="34" charset="0"/>
                <a:ea typeface="Times New Roman" panose="02020603050405020304" pitchFamily="18" charset="0"/>
              </a:rPr>
              <a:t>Denormalized dimension tables.</a:t>
            </a:r>
            <a:endParaRPr lang="en-US" dirty="0">
              <a:effectLst/>
              <a:latin typeface="Times New Roman" panose="02020603050405020304" pitchFamily="18" charset="0"/>
              <a:ea typeface="Times New Roman" panose="02020603050405020304" pitchFamily="18" charset="0"/>
            </a:endParaRPr>
          </a:p>
          <a:p>
            <a:pPr marL="1371600" lvl="2"/>
            <a:r>
              <a:rPr lang="en-US" dirty="0">
                <a:solidFill>
                  <a:srgbClr val="333333"/>
                </a:solidFill>
                <a:effectLst/>
                <a:latin typeface="Arial" panose="020B0604020202020204" pitchFamily="34" charset="0"/>
                <a:ea typeface="Times New Roman" panose="02020603050405020304" pitchFamily="18" charset="0"/>
              </a:rPr>
              <a:t>A hierarchical structure.</a:t>
            </a:r>
            <a:endParaRPr lang="en-US" dirty="0">
              <a:effectLst/>
              <a:latin typeface="Times New Roman" panose="02020603050405020304" pitchFamily="18" charset="0"/>
              <a:ea typeface="Times New Roman" panose="02020603050405020304" pitchFamily="18" charset="0"/>
            </a:endParaRPr>
          </a:p>
          <a:p>
            <a:pPr marL="1371600" lvl="2"/>
            <a:r>
              <a:rPr lang="en-US" dirty="0">
                <a:solidFill>
                  <a:srgbClr val="333333"/>
                </a:solidFill>
                <a:effectLst/>
                <a:latin typeface="Arial" panose="020B0604020202020204" pitchFamily="34" charset="0"/>
                <a:ea typeface="Times New Roman" panose="02020603050405020304" pitchFamily="18" charset="0"/>
              </a:rPr>
              <a:t>A central Fact table.</a:t>
            </a:r>
            <a:endParaRPr lang="en-US" dirty="0">
              <a:effectLst/>
              <a:latin typeface="Times New Roman" panose="02020603050405020304" pitchFamily="18" charset="0"/>
              <a:ea typeface="Times New Roman" panose="02020603050405020304" pitchFamily="18" charset="0"/>
            </a:endParaRPr>
          </a:p>
          <a:p>
            <a:pPr marL="1371600" lvl="2"/>
            <a:r>
              <a:rPr lang="en-US" dirty="0">
                <a:solidFill>
                  <a:srgbClr val="333333"/>
                </a:solidFill>
                <a:effectLst/>
                <a:highlight>
                  <a:srgbClr val="00FF00"/>
                </a:highlight>
                <a:latin typeface="Arial" panose="020B0604020202020204" pitchFamily="34" charset="0"/>
                <a:ea typeface="Times New Roman" panose="02020603050405020304" pitchFamily="18" charset="0"/>
              </a:rPr>
              <a:t>Normalized dimension tables</a:t>
            </a:r>
            <a:r>
              <a:rPr lang="en-US" dirty="0">
                <a:solidFill>
                  <a:srgbClr val="333333"/>
                </a:solidFill>
                <a:effectLst/>
                <a:latin typeface="Arial" panose="020B0604020202020204" pitchFamily="34" charset="0"/>
                <a:ea typeface="Times New Roman" panose="02020603050405020304" pitchFamily="18" charset="0"/>
              </a:rPr>
              <a:t>.</a:t>
            </a:r>
            <a:endParaRPr lang="en-US" dirty="0">
              <a:effectLst/>
              <a:latin typeface="Times New Roman" panose="02020603050405020304" pitchFamily="18" charset="0"/>
              <a:ea typeface="Times New Roman" panose="02020603050405020304" pitchFamily="18" charset="0"/>
            </a:endParaRPr>
          </a:p>
          <a:p>
            <a:r>
              <a:rPr lang="en-US" sz="3200" dirty="0">
                <a:effectLst/>
                <a:latin typeface="Times New Roman" panose="02020603050405020304" pitchFamily="18" charset="0"/>
                <a:ea typeface="Times New Roman" panose="02020603050405020304" pitchFamily="18" charset="0"/>
              </a:rPr>
              <a:t> </a:t>
            </a:r>
          </a:p>
        </p:txBody>
      </p:sp>
      <p:pic>
        <p:nvPicPr>
          <p:cNvPr id="8" name="Picture 7">
            <a:extLst>
              <a:ext uri="{FF2B5EF4-FFF2-40B4-BE49-F238E27FC236}">
                <a16:creationId xmlns:a16="http://schemas.microsoft.com/office/drawing/2014/main" id="{02726DE4-B8B1-E3AB-6311-797B22F8B0AA}"/>
              </a:ext>
            </a:extLst>
          </p:cNvPr>
          <p:cNvPicPr>
            <a:picLocks noChangeAspect="1"/>
          </p:cNvPicPr>
          <p:nvPr/>
        </p:nvPicPr>
        <p:blipFill>
          <a:blip r:embed="rId2"/>
          <a:stretch>
            <a:fillRect/>
          </a:stretch>
        </p:blipFill>
        <p:spPr>
          <a:xfrm>
            <a:off x="1021662" y="4247862"/>
            <a:ext cx="10477163" cy="777193"/>
          </a:xfrm>
          <a:prstGeom prst="rect">
            <a:avLst/>
          </a:prstGeom>
        </p:spPr>
      </p:pic>
      <p:pic>
        <p:nvPicPr>
          <p:cNvPr id="7" name="Picture 2" descr="Knowledge Check 16">
            <a:extLst>
              <a:ext uri="{FF2B5EF4-FFF2-40B4-BE49-F238E27FC236}">
                <a16:creationId xmlns:a16="http://schemas.microsoft.com/office/drawing/2014/main" id="{67D629CD-6B79-3216-C223-EECA9590199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870163" y="0"/>
            <a:ext cx="977908" cy="1460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4092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123E92-C8F6-530D-2796-F5482A53E6A8}"/>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6642E389-8BCD-480E-16D8-7B1DA6C1479D}"/>
              </a:ext>
            </a:extLst>
          </p:cNvPr>
          <p:cNvSpPr txBox="1"/>
          <p:nvPr/>
        </p:nvSpPr>
        <p:spPr>
          <a:xfrm>
            <a:off x="994194" y="357915"/>
            <a:ext cx="6094562" cy="512576"/>
          </a:xfrm>
          <a:prstGeom prst="rect">
            <a:avLst/>
          </a:prstGeom>
          <a:noFill/>
        </p:spPr>
        <p:txBody>
          <a:bodyPr wrap="square">
            <a:spAutoFit/>
          </a:bodyPr>
          <a:lstStyle/>
          <a:p>
            <a:pPr marL="0" marR="0" lvl="0" indent="0" algn="l" defTabSz="457200" rtl="0" eaLnBrk="1" fontAlgn="auto" latinLnBrk="0" hangingPunct="1">
              <a:lnSpc>
                <a:spcPct val="107000"/>
              </a:lnSpc>
              <a:spcBef>
                <a:spcPts val="200"/>
              </a:spcBef>
              <a:spcAft>
                <a:spcPts val="0"/>
              </a:spcAft>
              <a:buClrTx/>
              <a:buSzTx/>
              <a:buFontTx/>
              <a:buNone/>
              <a:tabLst/>
              <a:defRPr/>
            </a:pPr>
            <a:r>
              <a:rPr kumimoji="0" lang="en-US" sz="2800" b="1" i="0" u="none" strike="noStrike" kern="1200" cap="none" spc="0" normalizeH="0" baseline="0" noProof="0" dirty="0">
                <a:ln>
                  <a:noFill/>
                </a:ln>
                <a:solidFill>
                  <a:srgbClr val="7B245B"/>
                </a:solidFill>
                <a:effectLst/>
                <a:uLnTx/>
                <a:uFillTx/>
                <a:latin typeface="Verdana" panose="020B0604030504040204" pitchFamily="34" charset="0"/>
                <a:ea typeface="Times New Roman" panose="02020603050405020304" pitchFamily="18" charset="0"/>
                <a:cs typeface="Times New Roman" panose="02020603050405020304" pitchFamily="18" charset="0"/>
              </a:rPr>
              <a:t>Question 3</a:t>
            </a:r>
          </a:p>
        </p:txBody>
      </p:sp>
      <p:sp>
        <p:nvSpPr>
          <p:cNvPr id="4" name="TextBox 3">
            <a:extLst>
              <a:ext uri="{FF2B5EF4-FFF2-40B4-BE49-F238E27FC236}">
                <a16:creationId xmlns:a16="http://schemas.microsoft.com/office/drawing/2014/main" id="{2EA503D9-1AC4-BC14-29A4-85E4C2A43653}"/>
              </a:ext>
            </a:extLst>
          </p:cNvPr>
          <p:cNvSpPr txBox="1"/>
          <p:nvPr/>
        </p:nvSpPr>
        <p:spPr>
          <a:xfrm>
            <a:off x="604685" y="1236001"/>
            <a:ext cx="11415252" cy="2143792"/>
          </a:xfrm>
          <a:prstGeom prst="rect">
            <a:avLst/>
          </a:prstGeom>
          <a:noFill/>
        </p:spPr>
        <p:txBody>
          <a:bodyPr wrap="square">
            <a:spAutoFit/>
          </a:bodyPr>
          <a:lstStyle>
            <a:defPPr>
              <a:defRPr lang="en-US"/>
            </a:defPPr>
            <a:lvl1pPr marL="228600" marR="0">
              <a:lnSpc>
                <a:spcPct val="107000"/>
              </a:lnSpc>
              <a:spcBef>
                <a:spcPts val="0"/>
              </a:spcBef>
              <a:spcAft>
                <a:spcPts val="800"/>
              </a:spcAft>
              <a:defRPr sz="2400">
                <a:effectLst/>
                <a:latin typeface="Verdana" panose="020B0604030504040204" pitchFamily="34" charset="0"/>
                <a:ea typeface="Calibri" panose="020F0502020204030204" pitchFamily="34" charset="0"/>
                <a:cs typeface="Arial" panose="020B0604020202020204" pitchFamily="34" charset="0"/>
              </a:defRPr>
            </a:lvl1pPr>
            <a:lvl3pPr marL="1257300" lvl="2" indent="-342900">
              <a:lnSpc>
                <a:spcPct val="107000"/>
              </a:lnSpc>
              <a:buFont typeface="+mj-lt"/>
              <a:buAutoNum type="alphaUcPeriod"/>
              <a:defRPr sz="2400">
                <a:effectLst/>
                <a:latin typeface="Verdana" panose="020B0604030504040204" pitchFamily="34" charset="0"/>
                <a:ea typeface="Calibri" panose="020F0502020204030204" pitchFamily="34" charset="0"/>
                <a:cs typeface="Arial" panose="020B0604020202020204" pitchFamily="34" charset="0"/>
              </a:defRPr>
            </a:lvl3pPr>
          </a:lstStyle>
          <a:p>
            <a:r>
              <a:rPr lang="en-US" dirty="0">
                <a:solidFill>
                  <a:srgbClr val="333333"/>
                </a:solidFill>
                <a:effectLst/>
                <a:latin typeface="Arial" panose="020B0604020202020204" pitchFamily="34" charset="0"/>
                <a:ea typeface="Times New Roman" panose="02020603050405020304" pitchFamily="18" charset="0"/>
              </a:rPr>
              <a:t>What are the limitations of using a Flat schema in Power BI? Select all that apply.</a:t>
            </a:r>
            <a:endParaRPr lang="en-US" dirty="0">
              <a:effectLst/>
              <a:latin typeface="Times New Roman" panose="02020603050405020304" pitchFamily="18" charset="0"/>
              <a:ea typeface="Times New Roman" panose="02020603050405020304" pitchFamily="18" charset="0"/>
            </a:endParaRPr>
          </a:p>
          <a:p>
            <a:pPr marL="1371600" lvl="2"/>
            <a:r>
              <a:rPr lang="en-US" dirty="0">
                <a:solidFill>
                  <a:srgbClr val="333333"/>
                </a:solidFill>
                <a:effectLst/>
                <a:latin typeface="Arial" panose="020B0604020202020204" pitchFamily="34" charset="0"/>
                <a:ea typeface="Times New Roman" panose="02020603050405020304" pitchFamily="18" charset="0"/>
              </a:rPr>
              <a:t>A Flat schema cannot be used to perform aggregations.</a:t>
            </a:r>
            <a:endParaRPr lang="en-US" dirty="0">
              <a:effectLst/>
              <a:latin typeface="Times New Roman" panose="02020603050405020304" pitchFamily="18" charset="0"/>
              <a:ea typeface="Times New Roman" panose="02020603050405020304" pitchFamily="18" charset="0"/>
            </a:endParaRPr>
          </a:p>
          <a:p>
            <a:pPr marL="1371600" lvl="2"/>
            <a:r>
              <a:rPr lang="en-US" dirty="0">
                <a:solidFill>
                  <a:srgbClr val="333333"/>
                </a:solidFill>
                <a:effectLst/>
                <a:latin typeface="Arial" panose="020B0604020202020204" pitchFamily="34" charset="0"/>
                <a:ea typeface="Times New Roman" panose="02020603050405020304" pitchFamily="18" charset="0"/>
              </a:rPr>
              <a:t>A Flat schema offers a lack of flexibility for organizing data from multiple sources.</a:t>
            </a:r>
            <a:endParaRPr lang="en-US" dirty="0">
              <a:effectLst/>
              <a:latin typeface="Times New Roman" panose="02020603050405020304" pitchFamily="18" charset="0"/>
              <a:ea typeface="Times New Roman" panose="02020603050405020304" pitchFamily="18" charset="0"/>
            </a:endParaRPr>
          </a:p>
          <a:p>
            <a:pPr marL="1371600" lvl="2"/>
            <a:r>
              <a:rPr lang="en-US" dirty="0">
                <a:solidFill>
                  <a:srgbClr val="333333"/>
                </a:solidFill>
                <a:effectLst/>
                <a:latin typeface="Arial" panose="020B0604020202020204" pitchFamily="34" charset="0"/>
                <a:ea typeface="Times New Roman" panose="02020603050405020304" pitchFamily="18" charset="0"/>
              </a:rPr>
              <a:t>A Flat schema offers limited capacity for storing large volumes of data.</a:t>
            </a:r>
            <a:endParaRPr lang="en-US" dirty="0">
              <a:effectLst/>
              <a:latin typeface="Times New Roman" panose="02020603050405020304" pitchFamily="18" charset="0"/>
              <a:ea typeface="Times New Roman" panose="02020603050405020304" pitchFamily="18" charset="0"/>
            </a:endParaRPr>
          </a:p>
        </p:txBody>
      </p:sp>
      <p:pic>
        <p:nvPicPr>
          <p:cNvPr id="7" name="Picture 2" descr="Knowledge Check 16">
            <a:extLst>
              <a:ext uri="{FF2B5EF4-FFF2-40B4-BE49-F238E27FC236}">
                <a16:creationId xmlns:a16="http://schemas.microsoft.com/office/drawing/2014/main" id="{B53EDC18-F267-AFEE-D040-204F4BC953D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870163" y="0"/>
            <a:ext cx="977908" cy="1460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90012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E9D276-57DD-58EE-9360-792584612D62}"/>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FD8AEF55-EF74-8A96-2AEA-477C5C7C7FF6}"/>
              </a:ext>
            </a:extLst>
          </p:cNvPr>
          <p:cNvSpPr txBox="1"/>
          <p:nvPr/>
        </p:nvSpPr>
        <p:spPr>
          <a:xfrm>
            <a:off x="994194" y="357915"/>
            <a:ext cx="6094562" cy="512576"/>
          </a:xfrm>
          <a:prstGeom prst="rect">
            <a:avLst/>
          </a:prstGeom>
          <a:noFill/>
        </p:spPr>
        <p:txBody>
          <a:bodyPr wrap="square">
            <a:spAutoFit/>
          </a:bodyPr>
          <a:lstStyle/>
          <a:p>
            <a:pPr marL="0" marR="0" lvl="0" indent="0" algn="l" defTabSz="457200" rtl="0" eaLnBrk="1" fontAlgn="auto" latinLnBrk="0" hangingPunct="1">
              <a:lnSpc>
                <a:spcPct val="107000"/>
              </a:lnSpc>
              <a:spcBef>
                <a:spcPts val="200"/>
              </a:spcBef>
              <a:spcAft>
                <a:spcPts val="0"/>
              </a:spcAft>
              <a:buClrTx/>
              <a:buSzTx/>
              <a:buFontTx/>
              <a:buNone/>
              <a:tabLst/>
              <a:defRPr/>
            </a:pPr>
            <a:r>
              <a:rPr kumimoji="0" lang="en-US" sz="2800" b="1" i="0" u="none" strike="noStrike" kern="1200" cap="none" spc="0" normalizeH="0" baseline="0" noProof="0" dirty="0">
                <a:ln>
                  <a:noFill/>
                </a:ln>
                <a:solidFill>
                  <a:srgbClr val="7B245B"/>
                </a:solidFill>
                <a:effectLst/>
                <a:uLnTx/>
                <a:uFillTx/>
                <a:latin typeface="Verdana" panose="020B0604030504040204" pitchFamily="34" charset="0"/>
                <a:ea typeface="Times New Roman" panose="02020603050405020304" pitchFamily="18" charset="0"/>
                <a:cs typeface="Times New Roman" panose="02020603050405020304" pitchFamily="18" charset="0"/>
              </a:rPr>
              <a:t>ANSWER 3</a:t>
            </a:r>
          </a:p>
        </p:txBody>
      </p:sp>
      <p:sp>
        <p:nvSpPr>
          <p:cNvPr id="4" name="TextBox 3">
            <a:extLst>
              <a:ext uri="{FF2B5EF4-FFF2-40B4-BE49-F238E27FC236}">
                <a16:creationId xmlns:a16="http://schemas.microsoft.com/office/drawing/2014/main" id="{06EC0A9D-EEE3-B6BA-AD04-861FDAD4C632}"/>
              </a:ext>
            </a:extLst>
          </p:cNvPr>
          <p:cNvSpPr txBox="1"/>
          <p:nvPr/>
        </p:nvSpPr>
        <p:spPr>
          <a:xfrm>
            <a:off x="604685" y="1236001"/>
            <a:ext cx="11415252" cy="2143792"/>
          </a:xfrm>
          <a:prstGeom prst="rect">
            <a:avLst/>
          </a:prstGeom>
          <a:noFill/>
        </p:spPr>
        <p:txBody>
          <a:bodyPr wrap="square">
            <a:spAutoFit/>
          </a:bodyPr>
          <a:lstStyle>
            <a:defPPr>
              <a:defRPr lang="en-US"/>
            </a:defPPr>
            <a:lvl1pPr marL="228600" marR="0">
              <a:lnSpc>
                <a:spcPct val="107000"/>
              </a:lnSpc>
              <a:spcBef>
                <a:spcPts val="0"/>
              </a:spcBef>
              <a:spcAft>
                <a:spcPts val="800"/>
              </a:spcAft>
              <a:defRPr sz="2400">
                <a:effectLst/>
                <a:latin typeface="Verdana" panose="020B0604030504040204" pitchFamily="34" charset="0"/>
                <a:ea typeface="Calibri" panose="020F0502020204030204" pitchFamily="34" charset="0"/>
                <a:cs typeface="Arial" panose="020B0604020202020204" pitchFamily="34" charset="0"/>
              </a:defRPr>
            </a:lvl1pPr>
            <a:lvl3pPr marL="1257300" lvl="2" indent="-342900">
              <a:lnSpc>
                <a:spcPct val="107000"/>
              </a:lnSpc>
              <a:buFont typeface="+mj-lt"/>
              <a:buAutoNum type="alphaUcPeriod"/>
              <a:defRPr sz="2400">
                <a:effectLst/>
                <a:latin typeface="Verdana" panose="020B0604030504040204" pitchFamily="34" charset="0"/>
                <a:ea typeface="Calibri" panose="020F0502020204030204" pitchFamily="34" charset="0"/>
                <a:cs typeface="Arial" panose="020B0604020202020204" pitchFamily="34" charset="0"/>
              </a:defRPr>
            </a:lvl3pPr>
          </a:lstStyle>
          <a:p>
            <a:r>
              <a:rPr lang="en-US" dirty="0">
                <a:solidFill>
                  <a:srgbClr val="333333"/>
                </a:solidFill>
                <a:effectLst/>
                <a:latin typeface="Arial" panose="020B0604020202020204" pitchFamily="34" charset="0"/>
                <a:ea typeface="Times New Roman" panose="02020603050405020304" pitchFamily="18" charset="0"/>
              </a:rPr>
              <a:t>What are the limitations of using a Flat schema in Power BI? Select all that apply.</a:t>
            </a:r>
            <a:endParaRPr lang="en-US" dirty="0">
              <a:effectLst/>
              <a:latin typeface="Times New Roman" panose="02020603050405020304" pitchFamily="18" charset="0"/>
              <a:ea typeface="Times New Roman" panose="02020603050405020304" pitchFamily="18" charset="0"/>
            </a:endParaRPr>
          </a:p>
          <a:p>
            <a:pPr marL="1371600" lvl="2"/>
            <a:r>
              <a:rPr lang="en-US" dirty="0">
                <a:solidFill>
                  <a:srgbClr val="333333"/>
                </a:solidFill>
                <a:effectLst/>
                <a:latin typeface="Arial" panose="020B0604020202020204" pitchFamily="34" charset="0"/>
                <a:ea typeface="Times New Roman" panose="02020603050405020304" pitchFamily="18" charset="0"/>
              </a:rPr>
              <a:t>A Flat schema cannot be used to perform aggregations.</a:t>
            </a:r>
            <a:endParaRPr lang="en-US" dirty="0">
              <a:effectLst/>
              <a:latin typeface="Times New Roman" panose="02020603050405020304" pitchFamily="18" charset="0"/>
              <a:ea typeface="Times New Roman" panose="02020603050405020304" pitchFamily="18" charset="0"/>
            </a:endParaRPr>
          </a:p>
          <a:p>
            <a:pPr marL="1371600" lvl="2"/>
            <a:r>
              <a:rPr lang="en-US" dirty="0">
                <a:solidFill>
                  <a:srgbClr val="333333"/>
                </a:solidFill>
                <a:effectLst/>
                <a:highlight>
                  <a:srgbClr val="00FF00"/>
                </a:highlight>
                <a:latin typeface="Arial" panose="020B0604020202020204" pitchFamily="34" charset="0"/>
                <a:ea typeface="Times New Roman" panose="02020603050405020304" pitchFamily="18" charset="0"/>
              </a:rPr>
              <a:t>A Flat schema offers a lack of flexibility for organizing data from multiple sources.</a:t>
            </a:r>
            <a:endParaRPr lang="en-US" dirty="0">
              <a:effectLst/>
              <a:highlight>
                <a:srgbClr val="00FF00"/>
              </a:highlight>
              <a:latin typeface="Times New Roman" panose="02020603050405020304" pitchFamily="18" charset="0"/>
              <a:ea typeface="Times New Roman" panose="02020603050405020304" pitchFamily="18" charset="0"/>
            </a:endParaRPr>
          </a:p>
          <a:p>
            <a:pPr marL="1371600" lvl="2"/>
            <a:r>
              <a:rPr lang="en-US" dirty="0">
                <a:solidFill>
                  <a:srgbClr val="333333"/>
                </a:solidFill>
                <a:effectLst/>
                <a:highlight>
                  <a:srgbClr val="00FF00"/>
                </a:highlight>
                <a:latin typeface="Arial" panose="020B0604020202020204" pitchFamily="34" charset="0"/>
                <a:ea typeface="Times New Roman" panose="02020603050405020304" pitchFamily="18" charset="0"/>
              </a:rPr>
              <a:t>A Flat schema offers limited capacity for storing large volumes of data</a:t>
            </a:r>
            <a:r>
              <a:rPr lang="en-US" dirty="0">
                <a:solidFill>
                  <a:srgbClr val="333333"/>
                </a:solidFill>
                <a:effectLst/>
                <a:latin typeface="Arial" panose="020B0604020202020204" pitchFamily="34" charset="0"/>
                <a:ea typeface="Times New Roman" panose="02020603050405020304" pitchFamily="18" charset="0"/>
              </a:rPr>
              <a:t>.</a:t>
            </a:r>
            <a:endParaRPr lang="en-US" dirty="0">
              <a:effectLst/>
              <a:latin typeface="Times New Roman" panose="02020603050405020304" pitchFamily="18" charset="0"/>
              <a:ea typeface="Times New Roman" panose="02020603050405020304" pitchFamily="18" charset="0"/>
            </a:endParaRPr>
          </a:p>
        </p:txBody>
      </p:sp>
      <p:pic>
        <p:nvPicPr>
          <p:cNvPr id="8" name="Picture 7">
            <a:extLst>
              <a:ext uri="{FF2B5EF4-FFF2-40B4-BE49-F238E27FC236}">
                <a16:creationId xmlns:a16="http://schemas.microsoft.com/office/drawing/2014/main" id="{8715FE3C-C44E-0307-3C70-6BD3301B629C}"/>
              </a:ext>
            </a:extLst>
          </p:cNvPr>
          <p:cNvPicPr>
            <a:picLocks noChangeAspect="1"/>
          </p:cNvPicPr>
          <p:nvPr/>
        </p:nvPicPr>
        <p:blipFill>
          <a:blip r:embed="rId2"/>
          <a:stretch>
            <a:fillRect/>
          </a:stretch>
        </p:blipFill>
        <p:spPr>
          <a:xfrm>
            <a:off x="1878257" y="4011529"/>
            <a:ext cx="9758220" cy="660641"/>
          </a:xfrm>
          <a:prstGeom prst="rect">
            <a:avLst/>
          </a:prstGeom>
        </p:spPr>
      </p:pic>
      <p:pic>
        <p:nvPicPr>
          <p:cNvPr id="10" name="Picture 9">
            <a:extLst>
              <a:ext uri="{FF2B5EF4-FFF2-40B4-BE49-F238E27FC236}">
                <a16:creationId xmlns:a16="http://schemas.microsoft.com/office/drawing/2014/main" id="{816785A9-4DD4-E5CC-A161-A01B2C736117}"/>
              </a:ext>
            </a:extLst>
          </p:cNvPr>
          <p:cNvPicPr>
            <a:picLocks noChangeAspect="1"/>
          </p:cNvPicPr>
          <p:nvPr/>
        </p:nvPicPr>
        <p:blipFill>
          <a:blip r:embed="rId3"/>
          <a:stretch>
            <a:fillRect/>
          </a:stretch>
        </p:blipFill>
        <p:spPr>
          <a:xfrm>
            <a:off x="1878257" y="4949060"/>
            <a:ext cx="7885175" cy="541608"/>
          </a:xfrm>
          <a:prstGeom prst="rect">
            <a:avLst/>
          </a:prstGeom>
        </p:spPr>
      </p:pic>
      <p:sp>
        <p:nvSpPr>
          <p:cNvPr id="11" name="Rectangle 10">
            <a:extLst>
              <a:ext uri="{FF2B5EF4-FFF2-40B4-BE49-F238E27FC236}">
                <a16:creationId xmlns:a16="http://schemas.microsoft.com/office/drawing/2014/main" id="{93919DD1-D08E-20E1-1DC9-8F6FD5322161}"/>
              </a:ext>
            </a:extLst>
          </p:cNvPr>
          <p:cNvSpPr/>
          <p:nvPr/>
        </p:nvSpPr>
        <p:spPr>
          <a:xfrm>
            <a:off x="1316886" y="3880184"/>
            <a:ext cx="561371"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B</a:t>
            </a:r>
          </a:p>
        </p:txBody>
      </p:sp>
      <p:sp>
        <p:nvSpPr>
          <p:cNvPr id="12" name="Rectangle 11">
            <a:extLst>
              <a:ext uri="{FF2B5EF4-FFF2-40B4-BE49-F238E27FC236}">
                <a16:creationId xmlns:a16="http://schemas.microsoft.com/office/drawing/2014/main" id="{22427DDD-E305-0DF9-433A-5C6C1BEAE2CA}"/>
              </a:ext>
            </a:extLst>
          </p:cNvPr>
          <p:cNvSpPr/>
          <p:nvPr/>
        </p:nvSpPr>
        <p:spPr>
          <a:xfrm>
            <a:off x="1316885" y="4606778"/>
            <a:ext cx="561371"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C</a:t>
            </a:r>
          </a:p>
        </p:txBody>
      </p:sp>
      <p:pic>
        <p:nvPicPr>
          <p:cNvPr id="7" name="Picture 2" descr="Knowledge Check 16">
            <a:extLst>
              <a:ext uri="{FF2B5EF4-FFF2-40B4-BE49-F238E27FC236}">
                <a16:creationId xmlns:a16="http://schemas.microsoft.com/office/drawing/2014/main" id="{C3C30874-8A0C-0C8B-4E60-C5DBEC033B5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870163" y="0"/>
            <a:ext cx="977908" cy="1460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3235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991A99-255A-D067-B2B9-CCD4039BF791}"/>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18FE84A3-7905-5A29-CD5F-1198187723D1}"/>
              </a:ext>
            </a:extLst>
          </p:cNvPr>
          <p:cNvSpPr txBox="1"/>
          <p:nvPr/>
        </p:nvSpPr>
        <p:spPr>
          <a:xfrm>
            <a:off x="994194" y="357915"/>
            <a:ext cx="6094562" cy="512576"/>
          </a:xfrm>
          <a:prstGeom prst="rect">
            <a:avLst/>
          </a:prstGeom>
          <a:noFill/>
        </p:spPr>
        <p:txBody>
          <a:bodyPr wrap="square">
            <a:spAutoFit/>
          </a:bodyPr>
          <a:lstStyle/>
          <a:p>
            <a:pPr marL="0" marR="0" lvl="0" indent="0" algn="l" defTabSz="457200" rtl="0" eaLnBrk="1" fontAlgn="auto" latinLnBrk="0" hangingPunct="1">
              <a:lnSpc>
                <a:spcPct val="107000"/>
              </a:lnSpc>
              <a:spcBef>
                <a:spcPts val="200"/>
              </a:spcBef>
              <a:spcAft>
                <a:spcPts val="0"/>
              </a:spcAft>
              <a:buClrTx/>
              <a:buSzTx/>
              <a:buFontTx/>
              <a:buNone/>
              <a:tabLst/>
              <a:defRPr/>
            </a:pPr>
            <a:r>
              <a:rPr kumimoji="0" lang="en-US" sz="2800" b="1" i="0" u="none" strike="noStrike" kern="1200" cap="none" spc="0" normalizeH="0" baseline="0" noProof="0" dirty="0">
                <a:ln>
                  <a:noFill/>
                </a:ln>
                <a:solidFill>
                  <a:srgbClr val="7B245B"/>
                </a:solidFill>
                <a:effectLst/>
                <a:uLnTx/>
                <a:uFillTx/>
                <a:latin typeface="Verdana" panose="020B0604030504040204" pitchFamily="34" charset="0"/>
                <a:ea typeface="Times New Roman" panose="02020603050405020304" pitchFamily="18" charset="0"/>
                <a:cs typeface="Times New Roman" panose="02020603050405020304" pitchFamily="18" charset="0"/>
              </a:rPr>
              <a:t>Question 4</a:t>
            </a:r>
          </a:p>
        </p:txBody>
      </p:sp>
      <p:sp>
        <p:nvSpPr>
          <p:cNvPr id="4" name="TextBox 3">
            <a:extLst>
              <a:ext uri="{FF2B5EF4-FFF2-40B4-BE49-F238E27FC236}">
                <a16:creationId xmlns:a16="http://schemas.microsoft.com/office/drawing/2014/main" id="{89AC4960-275D-7534-820D-A7EDCAFC8B36}"/>
              </a:ext>
            </a:extLst>
          </p:cNvPr>
          <p:cNvSpPr txBox="1"/>
          <p:nvPr/>
        </p:nvSpPr>
        <p:spPr>
          <a:xfrm>
            <a:off x="693175" y="1236001"/>
            <a:ext cx="11326761" cy="3052823"/>
          </a:xfrm>
          <a:prstGeom prst="rect">
            <a:avLst/>
          </a:prstGeom>
          <a:noFill/>
        </p:spPr>
        <p:txBody>
          <a:bodyPr wrap="square">
            <a:spAutoFit/>
          </a:bodyPr>
          <a:lstStyle>
            <a:defPPr>
              <a:defRPr lang="en-US"/>
            </a:defPPr>
            <a:lvl1pPr marL="228600" marR="0">
              <a:lnSpc>
                <a:spcPct val="107000"/>
              </a:lnSpc>
              <a:spcBef>
                <a:spcPts val="0"/>
              </a:spcBef>
              <a:spcAft>
                <a:spcPts val="800"/>
              </a:spcAft>
              <a:defRPr sz="2400">
                <a:effectLst/>
                <a:latin typeface="Verdana" panose="020B0604030504040204" pitchFamily="34" charset="0"/>
                <a:ea typeface="Calibri" panose="020F0502020204030204" pitchFamily="34" charset="0"/>
                <a:cs typeface="Arial" panose="020B0604020202020204" pitchFamily="34" charset="0"/>
              </a:defRPr>
            </a:lvl1pPr>
            <a:lvl3pPr marL="1257300" lvl="2" indent="-342900">
              <a:lnSpc>
                <a:spcPct val="107000"/>
              </a:lnSpc>
              <a:buFont typeface="+mj-lt"/>
              <a:buAutoNum type="alphaUcPeriod"/>
              <a:defRPr sz="2400">
                <a:effectLst/>
                <a:latin typeface="Verdana" panose="020B0604030504040204" pitchFamily="34" charset="0"/>
                <a:ea typeface="Calibri" panose="020F0502020204030204" pitchFamily="34" charset="0"/>
                <a:cs typeface="Arial" panose="020B0604020202020204" pitchFamily="34" charset="0"/>
              </a:defRPr>
            </a:lvl3pPr>
          </a:lstStyle>
          <a:p>
            <a:r>
              <a:rPr lang="en-US" sz="2800" dirty="0">
                <a:solidFill>
                  <a:srgbClr val="333333"/>
                </a:solidFill>
                <a:effectLst/>
                <a:latin typeface="Arial" panose="020B0604020202020204" pitchFamily="34" charset="0"/>
                <a:ea typeface="Times New Roman" panose="02020603050405020304" pitchFamily="18" charset="0"/>
              </a:rPr>
              <a:t>True or False: In Power BI, a schema is automatically created when you import data from various sources and establish relationships between tables.</a:t>
            </a:r>
            <a:endParaRPr lang="en-US" sz="2800" dirty="0">
              <a:effectLst/>
              <a:latin typeface="Times New Roman" panose="02020603050405020304" pitchFamily="18" charset="0"/>
              <a:ea typeface="Times New Roman" panose="02020603050405020304" pitchFamily="18" charset="0"/>
            </a:endParaRPr>
          </a:p>
          <a:p>
            <a:pPr marL="1371600" lvl="2"/>
            <a:r>
              <a:rPr lang="en-US" sz="2800" dirty="0">
                <a:solidFill>
                  <a:srgbClr val="333333"/>
                </a:solidFill>
                <a:effectLst/>
                <a:latin typeface="Arial" panose="020B0604020202020204" pitchFamily="34" charset="0"/>
                <a:ea typeface="Times New Roman" panose="02020603050405020304" pitchFamily="18" charset="0"/>
              </a:rPr>
              <a:t>True</a:t>
            </a:r>
            <a:endParaRPr lang="en-US" sz="2800" dirty="0">
              <a:effectLst/>
              <a:latin typeface="Times New Roman" panose="02020603050405020304" pitchFamily="18" charset="0"/>
              <a:ea typeface="Times New Roman" panose="02020603050405020304" pitchFamily="18" charset="0"/>
            </a:endParaRPr>
          </a:p>
          <a:p>
            <a:pPr marL="1371600" lvl="2"/>
            <a:r>
              <a:rPr lang="en-US" sz="2800" dirty="0">
                <a:solidFill>
                  <a:srgbClr val="333333"/>
                </a:solidFill>
                <a:effectLst/>
                <a:latin typeface="Arial" panose="020B0604020202020204" pitchFamily="34" charset="0"/>
                <a:ea typeface="Times New Roman" panose="02020603050405020304" pitchFamily="18" charset="0"/>
              </a:rPr>
              <a:t>False</a:t>
            </a:r>
            <a:endParaRPr lang="en-US" sz="2800" dirty="0">
              <a:effectLst/>
              <a:latin typeface="Times New Roman" panose="02020603050405020304" pitchFamily="18" charset="0"/>
              <a:ea typeface="Times New Roman" panose="02020603050405020304" pitchFamily="18" charset="0"/>
            </a:endParaRPr>
          </a:p>
          <a:p>
            <a:r>
              <a:rPr lang="en-US" sz="3600" dirty="0">
                <a:effectLst/>
                <a:latin typeface="Times New Roman" panose="02020603050405020304" pitchFamily="18" charset="0"/>
                <a:ea typeface="Times New Roman" panose="02020603050405020304" pitchFamily="18" charset="0"/>
              </a:rPr>
              <a:t> </a:t>
            </a:r>
          </a:p>
        </p:txBody>
      </p:sp>
      <p:pic>
        <p:nvPicPr>
          <p:cNvPr id="7" name="Picture 2" descr="Knowledge Check 16">
            <a:extLst>
              <a:ext uri="{FF2B5EF4-FFF2-40B4-BE49-F238E27FC236}">
                <a16:creationId xmlns:a16="http://schemas.microsoft.com/office/drawing/2014/main" id="{9F72B2E8-660D-FD31-6470-06D53D1762C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870163" y="0"/>
            <a:ext cx="977908" cy="1460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4545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DABB03-5614-514B-545C-F9D52D54B40B}"/>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F288AD48-2764-5DFC-643B-BF4C7075967A}"/>
              </a:ext>
            </a:extLst>
          </p:cNvPr>
          <p:cNvSpPr txBox="1"/>
          <p:nvPr/>
        </p:nvSpPr>
        <p:spPr>
          <a:xfrm>
            <a:off x="994194" y="357915"/>
            <a:ext cx="6094562" cy="512576"/>
          </a:xfrm>
          <a:prstGeom prst="rect">
            <a:avLst/>
          </a:prstGeom>
          <a:noFill/>
        </p:spPr>
        <p:txBody>
          <a:bodyPr wrap="square">
            <a:spAutoFit/>
          </a:bodyPr>
          <a:lstStyle/>
          <a:p>
            <a:pPr marL="0" marR="0" lvl="0" indent="0" algn="l" defTabSz="457200" rtl="0" eaLnBrk="1" fontAlgn="auto" latinLnBrk="0" hangingPunct="1">
              <a:lnSpc>
                <a:spcPct val="107000"/>
              </a:lnSpc>
              <a:spcBef>
                <a:spcPts val="200"/>
              </a:spcBef>
              <a:spcAft>
                <a:spcPts val="0"/>
              </a:spcAft>
              <a:buClrTx/>
              <a:buSzTx/>
              <a:buFontTx/>
              <a:buNone/>
              <a:tabLst/>
              <a:defRPr/>
            </a:pPr>
            <a:r>
              <a:rPr kumimoji="0" lang="en-US" sz="2800" b="1" i="0" u="none" strike="noStrike" kern="1200" cap="none" spc="0" normalizeH="0" baseline="0" noProof="0" dirty="0">
                <a:ln>
                  <a:noFill/>
                </a:ln>
                <a:solidFill>
                  <a:srgbClr val="7B245B"/>
                </a:solidFill>
                <a:effectLst/>
                <a:uLnTx/>
                <a:uFillTx/>
                <a:latin typeface="Verdana" panose="020B0604030504040204" pitchFamily="34" charset="0"/>
                <a:ea typeface="Times New Roman" panose="02020603050405020304" pitchFamily="18" charset="0"/>
                <a:cs typeface="Times New Roman" panose="02020603050405020304" pitchFamily="18" charset="0"/>
              </a:rPr>
              <a:t>ANSWER 4</a:t>
            </a:r>
          </a:p>
        </p:txBody>
      </p:sp>
      <p:sp>
        <p:nvSpPr>
          <p:cNvPr id="4" name="TextBox 3">
            <a:extLst>
              <a:ext uri="{FF2B5EF4-FFF2-40B4-BE49-F238E27FC236}">
                <a16:creationId xmlns:a16="http://schemas.microsoft.com/office/drawing/2014/main" id="{6B6608F0-2FC1-9100-AE28-F0921204D9C3}"/>
              </a:ext>
            </a:extLst>
          </p:cNvPr>
          <p:cNvSpPr txBox="1"/>
          <p:nvPr/>
        </p:nvSpPr>
        <p:spPr>
          <a:xfrm>
            <a:off x="693175" y="1236001"/>
            <a:ext cx="11326761" cy="3052823"/>
          </a:xfrm>
          <a:prstGeom prst="rect">
            <a:avLst/>
          </a:prstGeom>
          <a:noFill/>
        </p:spPr>
        <p:txBody>
          <a:bodyPr wrap="square">
            <a:spAutoFit/>
          </a:bodyPr>
          <a:lstStyle>
            <a:defPPr>
              <a:defRPr lang="en-US"/>
            </a:defPPr>
            <a:lvl1pPr marL="228600" marR="0">
              <a:lnSpc>
                <a:spcPct val="107000"/>
              </a:lnSpc>
              <a:spcBef>
                <a:spcPts val="0"/>
              </a:spcBef>
              <a:spcAft>
                <a:spcPts val="800"/>
              </a:spcAft>
              <a:defRPr sz="2400">
                <a:effectLst/>
                <a:latin typeface="Verdana" panose="020B0604030504040204" pitchFamily="34" charset="0"/>
                <a:ea typeface="Calibri" panose="020F0502020204030204" pitchFamily="34" charset="0"/>
                <a:cs typeface="Arial" panose="020B0604020202020204" pitchFamily="34" charset="0"/>
              </a:defRPr>
            </a:lvl1pPr>
            <a:lvl3pPr marL="1257300" lvl="2" indent="-342900">
              <a:lnSpc>
                <a:spcPct val="107000"/>
              </a:lnSpc>
              <a:buFont typeface="+mj-lt"/>
              <a:buAutoNum type="alphaUcPeriod"/>
              <a:defRPr sz="2400">
                <a:effectLst/>
                <a:latin typeface="Verdana" panose="020B0604030504040204" pitchFamily="34" charset="0"/>
                <a:ea typeface="Calibri" panose="020F0502020204030204" pitchFamily="34" charset="0"/>
                <a:cs typeface="Arial" panose="020B0604020202020204" pitchFamily="34" charset="0"/>
              </a:defRPr>
            </a:lvl3pPr>
          </a:lstStyle>
          <a:p>
            <a:r>
              <a:rPr lang="en-US" sz="2800" dirty="0">
                <a:solidFill>
                  <a:srgbClr val="333333"/>
                </a:solidFill>
                <a:effectLst/>
                <a:latin typeface="Arial" panose="020B0604020202020204" pitchFamily="34" charset="0"/>
                <a:ea typeface="Times New Roman" panose="02020603050405020304" pitchFamily="18" charset="0"/>
              </a:rPr>
              <a:t>True or False: In Power BI, a schema is automatically created when you import data from various sources and establish relationships between tables.</a:t>
            </a:r>
            <a:endParaRPr lang="en-US" sz="2800" dirty="0">
              <a:effectLst/>
              <a:latin typeface="Times New Roman" panose="02020603050405020304" pitchFamily="18" charset="0"/>
              <a:ea typeface="Times New Roman" panose="02020603050405020304" pitchFamily="18" charset="0"/>
            </a:endParaRPr>
          </a:p>
          <a:p>
            <a:pPr marL="1371600" lvl="2"/>
            <a:r>
              <a:rPr lang="en-US" sz="2800" dirty="0">
                <a:solidFill>
                  <a:srgbClr val="333333"/>
                </a:solidFill>
                <a:effectLst/>
                <a:highlight>
                  <a:srgbClr val="00FF00"/>
                </a:highlight>
                <a:latin typeface="Arial" panose="020B0604020202020204" pitchFamily="34" charset="0"/>
                <a:ea typeface="Times New Roman" panose="02020603050405020304" pitchFamily="18" charset="0"/>
              </a:rPr>
              <a:t>True</a:t>
            </a:r>
            <a:endParaRPr lang="en-US" sz="2800" dirty="0">
              <a:effectLst/>
              <a:highlight>
                <a:srgbClr val="00FF00"/>
              </a:highlight>
              <a:latin typeface="Times New Roman" panose="02020603050405020304" pitchFamily="18" charset="0"/>
              <a:ea typeface="Times New Roman" panose="02020603050405020304" pitchFamily="18" charset="0"/>
            </a:endParaRPr>
          </a:p>
          <a:p>
            <a:pPr marL="1371600" lvl="2"/>
            <a:r>
              <a:rPr lang="en-US" sz="2800" dirty="0">
                <a:solidFill>
                  <a:srgbClr val="333333"/>
                </a:solidFill>
                <a:effectLst/>
                <a:latin typeface="Arial" panose="020B0604020202020204" pitchFamily="34" charset="0"/>
                <a:ea typeface="Times New Roman" panose="02020603050405020304" pitchFamily="18" charset="0"/>
              </a:rPr>
              <a:t>False</a:t>
            </a:r>
            <a:endParaRPr lang="en-US" sz="2800" dirty="0">
              <a:effectLst/>
              <a:latin typeface="Times New Roman" panose="02020603050405020304" pitchFamily="18" charset="0"/>
              <a:ea typeface="Times New Roman" panose="02020603050405020304" pitchFamily="18" charset="0"/>
            </a:endParaRPr>
          </a:p>
          <a:p>
            <a:r>
              <a:rPr lang="en-US" sz="3600" dirty="0">
                <a:effectLst/>
                <a:latin typeface="Times New Roman" panose="02020603050405020304" pitchFamily="18" charset="0"/>
                <a:ea typeface="Times New Roman" panose="02020603050405020304" pitchFamily="18" charset="0"/>
              </a:rPr>
              <a:t> </a:t>
            </a:r>
          </a:p>
        </p:txBody>
      </p:sp>
      <p:pic>
        <p:nvPicPr>
          <p:cNvPr id="8" name="Picture 7">
            <a:extLst>
              <a:ext uri="{FF2B5EF4-FFF2-40B4-BE49-F238E27FC236}">
                <a16:creationId xmlns:a16="http://schemas.microsoft.com/office/drawing/2014/main" id="{51AECD7E-F8D4-7F03-E301-1072ED336F20}"/>
              </a:ext>
            </a:extLst>
          </p:cNvPr>
          <p:cNvPicPr>
            <a:picLocks noChangeAspect="1"/>
          </p:cNvPicPr>
          <p:nvPr/>
        </p:nvPicPr>
        <p:blipFill>
          <a:blip r:embed="rId2"/>
          <a:stretch>
            <a:fillRect/>
          </a:stretch>
        </p:blipFill>
        <p:spPr>
          <a:xfrm>
            <a:off x="1182789" y="4288824"/>
            <a:ext cx="10717123" cy="1050092"/>
          </a:xfrm>
          <a:prstGeom prst="rect">
            <a:avLst/>
          </a:prstGeom>
        </p:spPr>
      </p:pic>
      <p:pic>
        <p:nvPicPr>
          <p:cNvPr id="7" name="Picture 2" descr="Knowledge Check 16">
            <a:extLst>
              <a:ext uri="{FF2B5EF4-FFF2-40B4-BE49-F238E27FC236}">
                <a16:creationId xmlns:a16="http://schemas.microsoft.com/office/drawing/2014/main" id="{D264B48C-DC07-FBF0-FCC6-0EE9A13646A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870163" y="0"/>
            <a:ext cx="977908" cy="1460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6110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4.xml><?xml version="1.0" encoding="utf-8"?>
<a:theme xmlns:a="http://schemas.openxmlformats.org/drawingml/2006/main" name="3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1450</TotalTime>
  <Words>2558</Words>
  <Application>Microsoft Office PowerPoint</Application>
  <PresentationFormat>Widescreen</PresentationFormat>
  <Paragraphs>314</Paragraphs>
  <Slides>102</Slides>
  <Notes>0</Notes>
  <HiddenSlides>0</HiddenSlides>
  <MMClips>0</MMClips>
  <ScaleCrop>false</ScaleCrop>
  <HeadingPairs>
    <vt:vector size="6" baseType="variant">
      <vt:variant>
        <vt:lpstr>Fonts Used</vt:lpstr>
      </vt:variant>
      <vt:variant>
        <vt:i4>10</vt:i4>
      </vt:variant>
      <vt:variant>
        <vt:lpstr>Theme</vt:lpstr>
      </vt:variant>
      <vt:variant>
        <vt:i4>4</vt:i4>
      </vt:variant>
      <vt:variant>
        <vt:lpstr>Slide Titles</vt:lpstr>
      </vt:variant>
      <vt:variant>
        <vt:i4>102</vt:i4>
      </vt:variant>
    </vt:vector>
  </HeadingPairs>
  <TitlesOfParts>
    <vt:vector size="116" baseType="lpstr">
      <vt:lpstr>Arial</vt:lpstr>
      <vt:lpstr>Arial Black</vt:lpstr>
      <vt:lpstr>Calibri</vt:lpstr>
      <vt:lpstr>Calibri Light</vt:lpstr>
      <vt:lpstr>MV Boli</vt:lpstr>
      <vt:lpstr>Open Sans</vt:lpstr>
      <vt:lpstr>Symbol</vt:lpstr>
      <vt:lpstr>Times New Roman</vt:lpstr>
      <vt:lpstr>unset</vt:lpstr>
      <vt:lpstr>Verdana</vt:lpstr>
      <vt:lpstr>Office Theme</vt:lpstr>
      <vt:lpstr>1_Office Theme</vt:lpstr>
      <vt:lpstr>1_Retrospect</vt:lpstr>
      <vt:lpstr>3_Office Theme</vt:lpstr>
      <vt:lpstr>1  Introduction to Data Model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Said F. Huda</dc:creator>
  <cp:lastModifiedBy>Said Fawzy</cp:lastModifiedBy>
  <cp:revision>121</cp:revision>
  <dcterms:created xsi:type="dcterms:W3CDTF">2016-11-14T07:59:55Z</dcterms:created>
  <dcterms:modified xsi:type="dcterms:W3CDTF">2024-02-26T15:39:09Z</dcterms:modified>
</cp:coreProperties>
</file>